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0" r:id="rId3"/>
    <p:sldId id="321" r:id="rId4"/>
    <p:sldId id="322" r:id="rId5"/>
    <p:sldId id="262" r:id="rId6"/>
    <p:sldId id="264" r:id="rId7"/>
    <p:sldId id="323" r:id="rId8"/>
    <p:sldId id="324" r:id="rId9"/>
    <p:sldId id="257" r:id="rId10"/>
    <p:sldId id="258" r:id="rId11"/>
    <p:sldId id="259" r:id="rId12"/>
    <p:sldId id="260" r:id="rId13"/>
    <p:sldId id="261" r:id="rId14"/>
    <p:sldId id="333" r:id="rId15"/>
    <p:sldId id="325" r:id="rId16"/>
    <p:sldId id="330" r:id="rId17"/>
    <p:sldId id="331" r:id="rId18"/>
    <p:sldId id="332" r:id="rId19"/>
    <p:sldId id="328" r:id="rId20"/>
    <p:sldId id="336" r:id="rId21"/>
    <p:sldId id="334" r:id="rId22"/>
    <p:sldId id="335" r:id="rId23"/>
    <p:sldId id="317" r:id="rId24"/>
    <p:sldId id="297" r:id="rId25"/>
    <p:sldId id="327" r:id="rId26"/>
    <p:sldId id="326" r:id="rId27"/>
    <p:sldId id="318" r:id="rId28"/>
    <p:sldId id="265" r:id="rId29"/>
    <p:sldId id="267" r:id="rId30"/>
    <p:sldId id="268" r:id="rId31"/>
    <p:sldId id="278" r:id="rId32"/>
    <p:sldId id="279" r:id="rId33"/>
    <p:sldId id="269" r:id="rId34"/>
    <p:sldId id="280" r:id="rId35"/>
    <p:sldId id="281" r:id="rId36"/>
    <p:sldId id="295" r:id="rId37"/>
    <p:sldId id="270" r:id="rId38"/>
    <p:sldId id="282" r:id="rId39"/>
    <p:sldId id="283" r:id="rId40"/>
    <p:sldId id="274" r:id="rId41"/>
    <p:sldId id="284" r:id="rId42"/>
    <p:sldId id="285" r:id="rId43"/>
    <p:sldId id="272" r:id="rId44"/>
    <p:sldId id="273" r:id="rId45"/>
    <p:sldId id="275" r:id="rId46"/>
    <p:sldId id="276" r:id="rId47"/>
    <p:sldId id="286" r:id="rId48"/>
    <p:sldId id="290" r:id="rId49"/>
    <p:sldId id="277" r:id="rId50"/>
    <p:sldId id="287" r:id="rId51"/>
    <p:sldId id="288" r:id="rId52"/>
    <p:sldId id="289" r:id="rId53"/>
    <p:sldId id="293" r:id="rId54"/>
    <p:sldId id="292" r:id="rId55"/>
    <p:sldId id="294" r:id="rId56"/>
    <p:sldId id="296" r:id="rId57"/>
    <p:sldId id="304" r:id="rId58"/>
    <p:sldId id="298" r:id="rId59"/>
    <p:sldId id="308" r:id="rId60"/>
    <p:sldId id="299" r:id="rId61"/>
    <p:sldId id="309" r:id="rId62"/>
    <p:sldId id="300" r:id="rId63"/>
    <p:sldId id="316" r:id="rId64"/>
    <p:sldId id="301" r:id="rId65"/>
    <p:sldId id="310" r:id="rId66"/>
    <p:sldId id="302" r:id="rId67"/>
    <p:sldId id="311" r:id="rId68"/>
    <p:sldId id="303" r:id="rId69"/>
    <p:sldId id="312" r:id="rId70"/>
    <p:sldId id="305" r:id="rId71"/>
    <p:sldId id="313" r:id="rId72"/>
    <p:sldId id="306" r:id="rId73"/>
    <p:sldId id="314" r:id="rId74"/>
    <p:sldId id="307" r:id="rId75"/>
    <p:sldId id="315"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E73"/>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171194"/>
          </a:xfrm>
          <a:prstGeom prst="rect">
            <a:avLst/>
          </a:prstGeom>
          <a:noFill/>
        </p:spPr>
        <p:txBody>
          <a:bodyPr wrap="square" rtlCol="0">
            <a:spAutoFit/>
          </a:bodyPr>
          <a:lstStyle/>
          <a:p>
            <a:r>
              <a:rPr lang="en-GB" sz="3200" b="1" dirty="0"/>
              <a:t>Thread</a:t>
            </a:r>
            <a:br>
              <a:rPr lang="en-GB" sz="3200" b="1" dirty="0"/>
            </a:br>
            <a:endParaRPr lang="en-GB" sz="3200" b="1" dirty="0"/>
          </a:p>
          <a:p>
            <a:pPr marL="457200" indent="-457200">
              <a:buFont typeface="Arial" panose="020B0604020202020204" pitchFamily="34" charset="0"/>
              <a:buChar char="•"/>
            </a:pPr>
            <a:r>
              <a:rPr lang="en-GB" sz="2800" dirty="0"/>
              <a:t>Represents an actual OS-level thread, with its own stack and kernel resources. </a:t>
            </a:r>
          </a:p>
          <a:p>
            <a:endParaRPr lang="en-GB" sz="2800" dirty="0"/>
          </a:p>
          <a:p>
            <a:pPr marL="457200" indent="-457200">
              <a:buFont typeface="Arial" panose="020B0604020202020204" pitchFamily="34" charset="0"/>
              <a:buChar char="•"/>
            </a:pPr>
            <a:r>
              <a:rPr lang="en-GB" sz="2800" dirty="0"/>
              <a:t>Allows the highest degree of control; you can Abort(), Suspend(), or Resume() a thread. You can also observe its state and set its properties such as its stack size. </a:t>
            </a:r>
            <a:br>
              <a:rPr lang="en-GB" sz="2800" dirty="0"/>
            </a:br>
            <a:endParaRPr lang="en-GB" sz="2800" dirty="0"/>
          </a:p>
          <a:p>
            <a:pPr marL="457200" indent="-457200">
              <a:buFont typeface="Arial" panose="020B0604020202020204" pitchFamily="34" charset="0"/>
              <a:buChar char="•"/>
            </a:pPr>
            <a:r>
              <a:rPr lang="en-GB" sz="2800" dirty="0"/>
              <a:t>The problem is that OS threads are costly. Each thread uses a lot of memory for its stack and adds additional CPU overhead as the processor context-switches between threads. </a:t>
            </a:r>
            <a:br>
              <a:rPr lang="en-GB" sz="2800" dirty="0"/>
            </a:br>
            <a:endParaRPr lang="en-GB" sz="2800" dirty="0"/>
          </a:p>
          <a:p>
            <a:pPr marL="457200" indent="-457200">
              <a:buFont typeface="Arial" panose="020B0604020202020204" pitchFamily="34" charset="0"/>
              <a:buChar char="•"/>
            </a:pPr>
            <a:r>
              <a:rPr lang="en-GB" sz="28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16977"/>
          </a:xfrm>
          <a:prstGeom prst="rect">
            <a:avLst/>
          </a:prstGeom>
          <a:noFill/>
        </p:spPr>
        <p:txBody>
          <a:bodyPr wrap="square" rtlCol="0">
            <a:spAutoFit/>
          </a:bodyPr>
          <a:lstStyle/>
          <a:p>
            <a:r>
              <a:rPr lang="en-GB" sz="3200" b="1" dirty="0" err="1"/>
              <a:t>ThreadPool</a:t>
            </a:r>
            <a:endParaRPr lang="en-GB" sz="3200" b="1" dirty="0"/>
          </a:p>
          <a:p>
            <a:endParaRPr lang="en-GB" sz="3200" b="1" dirty="0"/>
          </a:p>
          <a:p>
            <a:pPr marL="457200" indent="-457200">
              <a:buFont typeface="Arial" panose="020B0604020202020204" pitchFamily="34" charset="0"/>
              <a:buChar char="•"/>
            </a:pPr>
            <a:r>
              <a:rPr lang="en-GB" sz="2800" dirty="0"/>
              <a:t>Acts as a wrapper around a pool of threads maintained by the CLR.</a:t>
            </a:r>
          </a:p>
          <a:p>
            <a:r>
              <a:rPr lang="en-GB" sz="2800" dirty="0"/>
              <a:t> </a:t>
            </a:r>
          </a:p>
          <a:p>
            <a:pPr marL="457200" indent="-457200">
              <a:buFont typeface="Arial" panose="020B0604020202020204" pitchFamily="34" charset="0"/>
              <a:buChar char="•"/>
            </a:pPr>
            <a:r>
              <a:rPr lang="en-GB" sz="2800" dirty="0"/>
              <a:t>Gives you no control at all. You can submit work to be completed but you can’t even determine when the pool will start the work or when it’s completed it. You also can’t determine the result. </a:t>
            </a:r>
          </a:p>
          <a:p>
            <a:endParaRPr lang="en-GB" sz="2800" dirty="0"/>
          </a:p>
          <a:p>
            <a:pPr marL="457200" indent="-457200">
              <a:buFont typeface="Arial" panose="020B0604020202020204" pitchFamily="34" charset="0"/>
              <a:buChar char="•"/>
            </a:pPr>
            <a:r>
              <a:rPr lang="en-GB" sz="2800" dirty="0"/>
              <a:t>Using </a:t>
            </a:r>
            <a:r>
              <a:rPr lang="en-GB" sz="2800" dirty="0" err="1"/>
              <a:t>ThreadPool</a:t>
            </a:r>
            <a:r>
              <a:rPr lang="en-GB" sz="2800" dirty="0"/>
              <a:t> avoids the overhead of creating too many threads. </a:t>
            </a:r>
          </a:p>
          <a:p>
            <a:endParaRPr lang="en-GB" sz="2800" dirty="0"/>
          </a:p>
          <a:p>
            <a:pPr marL="457200" indent="-457200">
              <a:buFont typeface="Arial" panose="020B0604020202020204" pitchFamily="34" charset="0"/>
              <a:buChar char="•"/>
            </a:pPr>
            <a:r>
              <a:rPr lang="en-GB" sz="2800" dirty="0"/>
              <a:t>Submitting too many long-running tasks to the thread pool is bad however, as it can get full and later work that it submitted can end up waiting a long time for earlier submitted tasks to finish.</a:t>
            </a:r>
          </a:p>
        </p:txBody>
      </p:sp>
    </p:spTree>
    <p:extLst>
      <p:ext uri="{BB962C8B-B14F-4D97-AF65-F5344CB8AC3E}">
        <p14:creationId xmlns:p14="http://schemas.microsoft.com/office/powerpoint/2010/main" val="3951006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247864"/>
          </a:xfrm>
          <a:prstGeom prst="rect">
            <a:avLst/>
          </a:prstGeom>
          <a:noFill/>
        </p:spPr>
        <p:txBody>
          <a:bodyPr wrap="square" rtlCol="0">
            <a:spAutoFit/>
          </a:bodyPr>
          <a:lstStyle/>
          <a:p>
            <a:r>
              <a:rPr lang="en-GB" sz="3200" b="1" dirty="0"/>
              <a:t>Task and Task&lt;</a:t>
            </a:r>
            <a:r>
              <a:rPr lang="en-GB" sz="3200" b="1" dirty="0" err="1"/>
              <a:t>TResult</a:t>
            </a:r>
            <a:r>
              <a:rPr lang="en-GB" sz="3200" b="1" dirty="0"/>
              <a:t>&gt;</a:t>
            </a:r>
          </a:p>
          <a:p>
            <a:endParaRPr lang="en-GB" sz="3200" b="1" dirty="0"/>
          </a:p>
          <a:p>
            <a:pPr marL="457200" indent="-457200">
              <a:buFont typeface="Arial" panose="020B0604020202020204" pitchFamily="34" charset="0"/>
              <a:buChar char="•"/>
            </a:pPr>
            <a:r>
              <a:rPr lang="en-GB" sz="2800" dirty="0"/>
              <a:t>Task represents an “</a:t>
            </a:r>
            <a:r>
              <a:rPr lang="en-GB" sz="2800" dirty="0" err="1"/>
              <a:t>awaitable</a:t>
            </a:r>
            <a:r>
              <a:rPr lang="en-GB" sz="2800" dirty="0"/>
              <a:t>” piece of work to be completed. </a:t>
            </a:r>
            <a:br>
              <a:rPr lang="en-GB" sz="2800" dirty="0"/>
            </a:br>
            <a:r>
              <a:rPr lang="en-GB" sz="2800" dirty="0"/>
              <a:t>Task&lt;</a:t>
            </a:r>
            <a:r>
              <a:rPr lang="en-GB" sz="2800" dirty="0" err="1"/>
              <a:t>TResult</a:t>
            </a:r>
            <a:r>
              <a:rPr lang="en-GB" sz="2800" dirty="0"/>
              <a:t>&gt; represents one which returns a value once it’s completed.</a:t>
            </a:r>
          </a:p>
          <a:p>
            <a:endParaRPr lang="en-GB" sz="2800" dirty="0"/>
          </a:p>
          <a:p>
            <a:pPr marL="457200" indent="-457200">
              <a:buFont typeface="Arial" panose="020B0604020202020204" pitchFamily="34" charset="0"/>
              <a:buChar char="•"/>
            </a:pPr>
            <a:r>
              <a:rPr lang="en-GB" sz="2800" dirty="0"/>
              <a:t>Tasks are executed by a </a:t>
            </a:r>
            <a:r>
              <a:rPr lang="en-GB" sz="2800" dirty="0" err="1"/>
              <a:t>TaskScheduler</a:t>
            </a:r>
            <a:r>
              <a:rPr lang="en-GB" sz="2800" dirty="0"/>
              <a:t>. The default scheduler runs on the </a:t>
            </a:r>
            <a:r>
              <a:rPr lang="en-GB" sz="2800" dirty="0" err="1"/>
              <a:t>ThreadPool</a:t>
            </a:r>
            <a:r>
              <a:rPr lang="en-GB" sz="2800" dirty="0"/>
              <a:t>. Threads are not created by tasks themselves. </a:t>
            </a:r>
          </a:p>
          <a:p>
            <a:endParaRPr lang="en-GB" sz="2800" dirty="0"/>
          </a:p>
          <a:p>
            <a:pPr marL="457200" indent="-457200">
              <a:buFont typeface="Arial" panose="020B0604020202020204" pitchFamily="34" charset="0"/>
              <a:buChar char="•"/>
            </a:pPr>
            <a:r>
              <a:rPr lang="en-GB" sz="2800" dirty="0"/>
              <a:t>Tasks can be run either synchronously or asynchronously.</a:t>
            </a:r>
          </a:p>
          <a:p>
            <a:pPr marL="457200" indent="-457200">
              <a:buFont typeface="Arial" panose="020B0604020202020204" pitchFamily="34" charset="0"/>
              <a:buChar char="•"/>
            </a:pPr>
            <a:endParaRPr lang="en-GB" sz="2800" b="1" dirty="0"/>
          </a:p>
          <a:p>
            <a:pPr marL="457200" indent="-457200">
              <a:buFont typeface="Arial" panose="020B0604020202020204" pitchFamily="34" charset="0"/>
              <a:buChar char="•"/>
            </a:pPr>
            <a:r>
              <a:rPr lang="en-GB" sz="2800" dirty="0"/>
              <a:t>The </a:t>
            </a:r>
            <a:r>
              <a:rPr lang="en-GB" sz="2800" b="1" dirty="0"/>
              <a:t>async</a:t>
            </a:r>
            <a:r>
              <a:rPr lang="en-GB" sz="2800" dirty="0"/>
              <a:t> and </a:t>
            </a:r>
            <a:r>
              <a:rPr lang="en-GB" sz="2800" b="1" dirty="0"/>
              <a:t>await</a:t>
            </a:r>
            <a:r>
              <a:rPr lang="en-GB" sz="2800" dirty="0"/>
              <a:t> keywords can be used with tasks.</a:t>
            </a:r>
          </a:p>
          <a:p>
            <a:pPr algn="ctr"/>
            <a:endParaRPr lang="en-GB" sz="2800" b="1" dirty="0"/>
          </a:p>
          <a:p>
            <a:pPr algn="ctr"/>
            <a:r>
              <a:rPr lang="en-GB" sz="2800" b="1" dirty="0"/>
              <a:t>A Task represents a single operation which can be run asynchronously, but might be run synchronously instead</a:t>
            </a:r>
          </a:p>
        </p:txBody>
      </p:sp>
    </p:spTree>
    <p:extLst>
      <p:ext uri="{BB962C8B-B14F-4D97-AF65-F5344CB8AC3E}">
        <p14:creationId xmlns:p14="http://schemas.microsoft.com/office/powerpoint/2010/main" val="767209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Tasks are an easy way of writing methods which can be run asynchronously.</a:t>
            </a:r>
          </a:p>
          <a:p>
            <a:endParaRPr lang="en-GB" sz="3200" dirty="0"/>
          </a:p>
          <a:p>
            <a:pPr marL="457200" indent="-457200">
              <a:buFont typeface="Arial" panose="020B0604020202020204" pitchFamily="34" charset="0"/>
              <a:buChar char="•"/>
            </a:pPr>
            <a:r>
              <a:rPr lang="en-GB" sz="3200" dirty="0"/>
              <a:t>Task provides a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is extremely unlikely that you will ever need to use the Thread or </a:t>
            </a:r>
            <a:r>
              <a:rPr lang="en-GB" sz="3200" dirty="0" err="1"/>
              <a:t>ThreadPool</a:t>
            </a:r>
            <a:r>
              <a:rPr lang="en-GB" sz="3200" dirty="0"/>
              <a:t> classes.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 Only think about Task!</a:t>
            </a:r>
          </a:p>
        </p:txBody>
      </p:sp>
    </p:spTree>
    <p:extLst>
      <p:ext uri="{BB962C8B-B14F-4D97-AF65-F5344CB8AC3E}">
        <p14:creationId xmlns:p14="http://schemas.microsoft.com/office/powerpoint/2010/main" val="1198929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Working with tasks</a:t>
            </a:r>
          </a:p>
        </p:txBody>
      </p:sp>
    </p:spTree>
    <p:extLst>
      <p:ext uri="{BB962C8B-B14F-4D97-AF65-F5344CB8AC3E}">
        <p14:creationId xmlns:p14="http://schemas.microsoft.com/office/powerpoint/2010/main" val="2299440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432530"/>
          </a:xfrm>
          <a:prstGeom prst="rect">
            <a:avLst/>
          </a:prstGeom>
          <a:noFill/>
        </p:spPr>
        <p:txBody>
          <a:bodyPr wrap="square" rtlCol="0">
            <a:spAutoFit/>
          </a:bodyPr>
          <a:lstStyle/>
          <a:p>
            <a:r>
              <a:rPr lang="en-GB" sz="3200" b="1" dirty="0"/>
              <a:t>How Task and Task&lt;</a:t>
            </a:r>
            <a:r>
              <a:rPr lang="en-GB" sz="3200" b="1" dirty="0" err="1"/>
              <a:t>TResult</a:t>
            </a:r>
            <a:r>
              <a:rPr lang="en-GB" sz="3200" b="1" dirty="0"/>
              <a:t>&gt; work</a:t>
            </a:r>
          </a:p>
          <a:p>
            <a:endParaRPr lang="en-GB" sz="3200" dirty="0"/>
          </a:p>
          <a:p>
            <a:r>
              <a:rPr lang="en-GB" sz="2000" dirty="0"/>
              <a:t>When you run a method which returns Task or Task&lt;</a:t>
            </a:r>
            <a:r>
              <a:rPr lang="en-GB" sz="2000" dirty="0" err="1"/>
              <a:t>TResult</a:t>
            </a:r>
            <a:r>
              <a:rPr lang="en-GB" sz="2000" dirty="0"/>
              <a:t>&gt;: </a:t>
            </a:r>
          </a:p>
          <a:p>
            <a:endParaRPr lang="en-GB" sz="2000" b="1" dirty="0"/>
          </a:p>
          <a:p>
            <a:pPr marL="342900" indent="-342900">
              <a:buFont typeface="Arial" panose="020B0604020202020204" pitchFamily="34" charset="0"/>
              <a:buChar char="•"/>
            </a:pPr>
            <a:r>
              <a:rPr lang="en-GB" sz="2000" dirty="0"/>
              <a:t>CPU-bound code is run by the executing thread until I/O-bound code is reached.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The thread continues executing the method until the point it’s told it needs the I/O operation to be complete.</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The method returns a task instance with </a:t>
            </a:r>
            <a:r>
              <a:rPr lang="en-GB" sz="2000" dirty="0" err="1"/>
              <a:t>IsCompleted</a:t>
            </a:r>
            <a:r>
              <a:rPr lang="en-GB" sz="2000" dirty="0"/>
              <a:t> set to false, signalling to the calling method that it has to wait for it to be completed. </a:t>
            </a:r>
          </a:p>
          <a:p>
            <a:endParaRPr lang="en-GB" sz="2000" dirty="0"/>
          </a:p>
          <a:p>
            <a:pPr marL="342900" indent="-342900">
              <a:buFont typeface="Arial" panose="020B0604020202020204" pitchFamily="34" charset="0"/>
              <a:buChar char="•"/>
            </a:pPr>
            <a:r>
              <a:rPr lang="en-GB" sz="2000" dirty="0"/>
              <a:t>Execution then continues on the calling method until the point that the thread is told it can’t continue until the task is complete.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When each task is completed, it signals that execution can continue. The first method in the call stack won’t be finished executing until all methods have completed execution.</a:t>
            </a:r>
          </a:p>
          <a:p>
            <a:endParaRPr lang="en-GB" sz="2400" dirty="0"/>
          </a:p>
          <a:p>
            <a:pPr algn="ctr"/>
            <a:r>
              <a:rPr lang="en-GB" sz="2400" b="1" dirty="0"/>
              <a:t>There are multiple ways of doing this though and some ways are better than others</a:t>
            </a:r>
          </a:p>
        </p:txBody>
      </p:sp>
    </p:spTree>
    <p:extLst>
      <p:ext uri="{BB962C8B-B14F-4D97-AF65-F5344CB8AC3E}">
        <p14:creationId xmlns:p14="http://schemas.microsoft.com/office/powerpoint/2010/main" val="2101643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Consider the following code…</a:t>
            </a:r>
          </a:p>
        </p:txBody>
      </p:sp>
      <p:sp>
        <p:nvSpPr>
          <p:cNvPr id="5" name="TextBox 4">
            <a:extLst>
              <a:ext uri="{FF2B5EF4-FFF2-40B4-BE49-F238E27FC236}">
                <a16:creationId xmlns:a16="http://schemas.microsoft.com/office/drawing/2014/main" id="{0881C216-CCC3-461C-B52E-B4EFFE179145}"/>
              </a:ext>
            </a:extLst>
          </p:cNvPr>
          <p:cNvSpPr txBox="1"/>
          <p:nvPr/>
        </p:nvSpPr>
        <p:spPr>
          <a:xfrm>
            <a:off x="7600950" y="332234"/>
            <a:ext cx="4346066"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What actually happens when you call the Operation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4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prstClr val="white"/>
                </a:solidFill>
                <a:latin typeface="Calibri" panose="020F0502020204030204"/>
              </a:rPr>
              <a:t>Could this be written better? </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FD0B4E1-37E1-43A6-BA90-6228CE5BDFAA}"/>
              </a:ext>
            </a:extLst>
          </p:cNvPr>
          <p:cNvSpPr txBox="1"/>
          <p:nvPr/>
        </p:nvSpPr>
        <p:spPr>
          <a:xfrm>
            <a:off x="95074" y="4204290"/>
            <a:ext cx="11935001" cy="2616101"/>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GB" dirty="0">
                <a:solidFill>
                  <a:prstClr val="white"/>
                </a:solidFill>
                <a:latin typeface="Calibri" panose="020F0502020204030204"/>
              </a:rPr>
              <a:t>The first </a:t>
            </a:r>
            <a:r>
              <a:rPr lang="en-GB" dirty="0" err="1">
                <a:solidFill>
                  <a:prstClr val="white"/>
                </a:solidFill>
                <a:latin typeface="Calibri" panose="020F0502020204030204"/>
              </a:rPr>
              <a:t>Console.WriteLine</a:t>
            </a:r>
            <a:r>
              <a:rPr lang="en-GB" dirty="0">
                <a:solidFill>
                  <a:prstClr val="white"/>
                </a:solidFill>
                <a:latin typeface="Calibri" panose="020F0502020204030204"/>
              </a:rPr>
              <a:t> is called, then </a:t>
            </a:r>
            <a:r>
              <a:rPr lang="en-GB" dirty="0" err="1">
                <a:solidFill>
                  <a:prstClr val="white"/>
                </a:solidFill>
                <a:latin typeface="Calibri" panose="020F0502020204030204"/>
              </a:rPr>
              <a:t>Task.Delay</a:t>
            </a:r>
            <a:r>
              <a:rPr lang="en-GB" dirty="0">
                <a:solidFill>
                  <a:prstClr val="white"/>
                </a:solidFill>
                <a:latin typeface="Calibri" panose="020F0502020204030204"/>
              </a:rPr>
              <a:t> is called. </a:t>
            </a:r>
            <a:r>
              <a:rPr lang="en-GB" dirty="0" err="1">
                <a:solidFill>
                  <a:prstClr val="white"/>
                </a:solidFill>
                <a:latin typeface="Calibri" panose="020F0502020204030204"/>
              </a:rPr>
              <a:t>Task.Delay</a:t>
            </a:r>
            <a:r>
              <a:rPr lang="en-GB" dirty="0">
                <a:solidFill>
                  <a:prstClr val="white"/>
                </a:solidFill>
                <a:latin typeface="Calibri" panose="020F0502020204030204"/>
              </a:rPr>
              <a:t> returns an incomplete task.</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lang="en-GB" dirty="0">
              <a:solidFill>
                <a:prstClr val="white"/>
              </a:solidFill>
              <a:latin typeface="Calibri" panose="020F0502020204030204"/>
            </a:endParaRPr>
          </a:p>
          <a:p>
            <a:pPr marL="457200" lvl="0" indent="-457200">
              <a:buFont typeface="+mj-lt"/>
              <a:buAutoNum type="arabicPeriod"/>
            </a:pPr>
            <a:r>
              <a:rPr lang="en-GB" dirty="0">
                <a:solidFill>
                  <a:prstClr val="white"/>
                </a:solidFill>
              </a:rPr>
              <a:t>Execution of Operation then continues until the call to the Wait method. The Wait method tells the thread it needs to wait for the task from </a:t>
            </a:r>
            <a:r>
              <a:rPr lang="en-GB" dirty="0" err="1">
                <a:solidFill>
                  <a:prstClr val="white"/>
                </a:solidFill>
              </a:rPr>
              <a:t>DoSomeStuffAsync</a:t>
            </a:r>
            <a:r>
              <a:rPr lang="en-GB" dirty="0">
                <a:solidFill>
                  <a:prstClr val="white"/>
                </a:solidFill>
              </a:rPr>
              <a:t> to complete. </a:t>
            </a:r>
            <a:r>
              <a:rPr lang="en-GB" dirty="0">
                <a:solidFill>
                  <a:srgbClr val="FF0000"/>
                </a:solidFill>
              </a:rPr>
              <a:t>The thread is blocked and can’t do anything else until the task is complete.</a:t>
            </a:r>
          </a:p>
          <a:p>
            <a:pPr marL="457200" lvl="0" indent="-457200">
              <a:buFont typeface="+mj-lt"/>
              <a:buAutoNum type="arabicPeriod"/>
            </a:pPr>
            <a:endParaRPr lang="en-GB" dirty="0">
              <a:solidFill>
                <a:prstClr val="white"/>
              </a:solidFill>
            </a:endParaRPr>
          </a:p>
          <a:p>
            <a:pPr marL="457200" indent="-457200">
              <a:buFont typeface="+mj-lt"/>
              <a:buAutoNum type="arabicPeriod"/>
            </a:pPr>
            <a:r>
              <a:rPr lang="en-GB" dirty="0">
                <a:solidFill>
                  <a:prstClr val="white"/>
                </a:solidFill>
              </a:rPr>
              <a:t>Eventually the </a:t>
            </a:r>
            <a:r>
              <a:rPr lang="en-GB" dirty="0" err="1">
                <a:solidFill>
                  <a:prstClr val="white"/>
                </a:solidFill>
              </a:rPr>
              <a:t>Task.Delay</a:t>
            </a:r>
            <a:r>
              <a:rPr lang="en-GB" dirty="0">
                <a:solidFill>
                  <a:prstClr val="white"/>
                </a:solidFill>
              </a:rPr>
              <a:t> task is complete, so </a:t>
            </a:r>
            <a:r>
              <a:rPr lang="en-GB" dirty="0" err="1">
                <a:solidFill>
                  <a:prstClr val="white"/>
                </a:solidFill>
              </a:rPr>
              <a:t>DoSomeStuffAsync</a:t>
            </a:r>
            <a:r>
              <a:rPr lang="en-GB" dirty="0">
                <a:solidFill>
                  <a:prstClr val="white"/>
                </a:solidFill>
              </a:rPr>
              <a:t> is completed, which means the thread is no longer blocked and can now finish execution of the Operation method. </a:t>
            </a:r>
            <a:r>
              <a:rPr lang="en-GB" b="1" dirty="0">
                <a:solidFill>
                  <a:srgbClr val="FF0000"/>
                </a:solidFill>
              </a:rPr>
              <a:t>The thread is blocked for almost all of this scenario</a:t>
            </a:r>
            <a:r>
              <a:rPr lang="en-GB" dirty="0">
                <a:solidFill>
                  <a:prstClr val="white"/>
                </a:solidFill>
              </a:rPr>
              <a:t>.</a:t>
            </a:r>
            <a:endParaRPr lang="en-GB" dirty="0">
              <a:solidFill>
                <a:prstClr val="white"/>
              </a:solidFill>
              <a:latin typeface="Calibri" panose="020F0502020204030204"/>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CB28CBE3-B0D6-4892-8D0A-90E83093E441}"/>
              </a:ext>
            </a:extLst>
          </p:cNvPr>
          <p:cNvPicPr>
            <a:picLocks noChangeAspect="1"/>
          </p:cNvPicPr>
          <p:nvPr/>
        </p:nvPicPr>
        <p:blipFill>
          <a:blip r:embed="rId2"/>
          <a:stretch>
            <a:fillRect/>
          </a:stretch>
        </p:blipFill>
        <p:spPr>
          <a:xfrm>
            <a:off x="161749" y="816816"/>
            <a:ext cx="6553200" cy="3133725"/>
          </a:xfrm>
          <a:prstGeom prst="rect">
            <a:avLst/>
          </a:prstGeom>
        </p:spPr>
      </p:pic>
    </p:spTree>
    <p:extLst>
      <p:ext uri="{BB962C8B-B14F-4D97-AF65-F5344CB8AC3E}">
        <p14:creationId xmlns:p14="http://schemas.microsoft.com/office/powerpoint/2010/main" val="1505348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Consider </a:t>
            </a:r>
            <a:r>
              <a:rPr lang="en-GB" sz="2400" dirty="0">
                <a:solidFill>
                  <a:prstClr val="white"/>
                </a:solidFill>
                <a:latin typeface="Calibri" panose="020F0502020204030204"/>
              </a:rPr>
              <a:t>this code instead…</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881C216-CCC3-461C-B52E-B4EFFE179145}"/>
              </a:ext>
            </a:extLst>
          </p:cNvPr>
          <p:cNvSpPr txBox="1"/>
          <p:nvPr/>
        </p:nvSpPr>
        <p:spPr>
          <a:xfrm>
            <a:off x="7600950" y="332234"/>
            <a:ext cx="434606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What happens when you call the </a:t>
            </a:r>
            <a:r>
              <a:rPr kumimoji="0" lang="en-GB" sz="24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prstClr val="white"/>
                </a:solidFill>
                <a:latin typeface="Calibri" panose="020F0502020204030204"/>
              </a:rPr>
              <a:t>Why is this better? </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FD0B4E1-37E1-43A6-BA90-6228CE5BDFAA}"/>
              </a:ext>
            </a:extLst>
          </p:cNvPr>
          <p:cNvSpPr txBox="1"/>
          <p:nvPr/>
        </p:nvSpPr>
        <p:spPr>
          <a:xfrm>
            <a:off x="95074" y="4204290"/>
            <a:ext cx="11935001" cy="2308324"/>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The first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Console.WriteLine</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called, then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called.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returns an incomplete task.</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Execution of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then continues until the call to the await keyword. The await keyword tells the thread that we need to wait for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DoSomeStuffAsync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to complete before continuing, </a:t>
            </a:r>
            <a:r>
              <a:rPr kumimoji="0" lang="en-GB" sz="1800" b="0" i="0" u="none" strike="noStrike" kern="1200" cap="none" spc="0" normalizeH="0" baseline="0" noProof="0" dirty="0">
                <a:ln>
                  <a:noFill/>
                </a:ln>
                <a:solidFill>
                  <a:srgbClr val="00FE73"/>
                </a:solidFill>
                <a:effectLst/>
                <a:uLnTx/>
                <a:uFillTx/>
                <a:latin typeface="Calibri" panose="020F0502020204030204"/>
                <a:ea typeface="+mn-ea"/>
                <a:cs typeface="+mn-cs"/>
              </a:rPr>
              <a:t>and </a:t>
            </a:r>
            <a:r>
              <a:rPr lang="en-GB" dirty="0">
                <a:solidFill>
                  <a:srgbClr val="00FE73"/>
                </a:solidFill>
                <a:latin typeface="Calibri" panose="020F0502020204030204"/>
              </a:rPr>
              <a:t>schedules the rest of the method to be completed by any thread from the thread pool</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The thread is </a:t>
            </a:r>
            <a:r>
              <a:rPr lang="en-GB" dirty="0">
                <a:solidFill>
                  <a:prstClr val="white"/>
                </a:solidFill>
                <a:latin typeface="Calibri" panose="020F0502020204030204"/>
              </a:rPr>
              <a:t>therefore not blocked and is </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free to do other work. </a:t>
            </a:r>
          </a:p>
          <a:p>
            <a:pPr marR="0" lvl="0" algn="l" defTabSz="914400" rtl="0" eaLnBrk="1" fontAlgn="auto" latinLnBrk="0" hangingPunct="1">
              <a:lnSpc>
                <a:spcPct val="100000"/>
              </a:lnSpc>
              <a:spcBef>
                <a:spcPts val="0"/>
              </a:spcBef>
              <a:spcAft>
                <a:spcPts val="0"/>
              </a:spcAft>
              <a:buClrTx/>
              <a:buSzTx/>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Eventually the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task is complete, so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DoSomeStuffAsync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completed, which means the rest of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can now be completed by a thread from the thread pool</a:t>
            </a:r>
            <a:r>
              <a:rPr lang="en-GB" dirty="0">
                <a:solidFill>
                  <a:schemeClr val="bg1"/>
                </a:solidFill>
                <a:latin typeface="Calibri" panose="020F0502020204030204"/>
              </a:rPr>
              <a:t>.</a:t>
            </a:r>
            <a:r>
              <a:rPr kumimoji="0" lang="en-GB" sz="1800" b="0"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en-GB" sz="1800" b="1" i="0" u="none" strike="noStrike" kern="1200" cap="none" spc="0" normalizeH="0" baseline="0" noProof="0" dirty="0">
                <a:ln>
                  <a:noFill/>
                </a:ln>
                <a:solidFill>
                  <a:srgbClr val="00FE73"/>
                </a:solidFill>
                <a:effectLst/>
                <a:uLnTx/>
                <a:uFillTx/>
                <a:latin typeface="Calibri" panose="020F0502020204030204"/>
                <a:ea typeface="+mn-ea"/>
                <a:cs typeface="+mn-cs"/>
              </a:rPr>
              <a:t>No threads were blocked in this entire scenario</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1AEDA78E-1A98-451D-87FD-D1FCD3BDC1CB}"/>
              </a:ext>
            </a:extLst>
          </p:cNvPr>
          <p:cNvPicPr>
            <a:picLocks noChangeAspect="1"/>
          </p:cNvPicPr>
          <p:nvPr/>
        </p:nvPicPr>
        <p:blipFill>
          <a:blip r:embed="rId2"/>
          <a:stretch>
            <a:fillRect/>
          </a:stretch>
        </p:blipFill>
        <p:spPr>
          <a:xfrm>
            <a:off x="168784" y="793003"/>
            <a:ext cx="6581775" cy="3181350"/>
          </a:xfrm>
          <a:prstGeom prst="rect">
            <a:avLst/>
          </a:prstGeom>
        </p:spPr>
      </p:pic>
    </p:spTree>
    <p:extLst>
      <p:ext uri="{BB962C8B-B14F-4D97-AF65-F5344CB8AC3E}">
        <p14:creationId xmlns:p14="http://schemas.microsoft.com/office/powerpoint/2010/main" val="3126794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2400" b="1" dirty="0"/>
              <a:t>Summary</a:t>
            </a:r>
          </a:p>
          <a:p>
            <a:endParaRPr lang="en-GB" sz="2400" b="1" dirty="0"/>
          </a:p>
          <a:p>
            <a:r>
              <a:rPr lang="en-GB" sz="2400" dirty="0"/>
              <a:t>The following are synchronous (blocking) ways of waiting for tasks to complete and should be avoided when possible: </a:t>
            </a:r>
            <a:endParaRPr lang="en-GB" sz="2400" b="1" dirty="0"/>
          </a:p>
          <a:p>
            <a:endParaRPr lang="en-GB" sz="2400" b="1" dirty="0"/>
          </a:p>
          <a:p>
            <a:pPr marL="342900" indent="-342900">
              <a:buFont typeface="Arial" panose="020B0604020202020204" pitchFamily="34" charset="0"/>
              <a:buChar char="•"/>
            </a:pPr>
            <a:r>
              <a:rPr lang="en-GB" sz="2400" b="1" dirty="0"/>
              <a:t>Wait() </a:t>
            </a:r>
            <a:r>
              <a:rPr lang="en-GB" sz="2400" dirty="0"/>
              <a:t>– Waits for the task to complete execution</a:t>
            </a:r>
          </a:p>
          <a:p>
            <a:pPr marL="342900" indent="-342900">
              <a:buFont typeface="Arial" panose="020B0604020202020204" pitchFamily="34" charset="0"/>
              <a:buChar char="•"/>
            </a:pPr>
            <a:endParaRPr lang="en-GB" sz="2400" b="1" dirty="0"/>
          </a:p>
          <a:p>
            <a:pPr marL="342900" indent="-342900">
              <a:buFont typeface="Arial" panose="020B0604020202020204" pitchFamily="34" charset="0"/>
              <a:buChar char="•"/>
            </a:pPr>
            <a:r>
              <a:rPr lang="en-GB" sz="2400" b="1" dirty="0"/>
              <a:t>Result </a:t>
            </a:r>
            <a:r>
              <a:rPr lang="en-GB" sz="2400" dirty="0"/>
              <a:t>– Waits for the task to complete execution and then returns the result value.</a:t>
            </a:r>
          </a:p>
          <a:p>
            <a:pPr marL="342900" indent="-342900">
              <a:buFont typeface="Arial" panose="020B0604020202020204" pitchFamily="34" charset="0"/>
              <a:buChar char="•"/>
            </a:pPr>
            <a:endParaRPr lang="en-GB" sz="2400" dirty="0"/>
          </a:p>
          <a:p>
            <a:endParaRPr lang="en-GB" sz="2400" dirty="0"/>
          </a:p>
          <a:p>
            <a:endParaRPr lang="en-GB" sz="2400" dirty="0"/>
          </a:p>
          <a:p>
            <a:pPr algn="ctr"/>
            <a:r>
              <a:rPr lang="en-GB" sz="2400" b="1" dirty="0"/>
              <a:t>You want to use async and await instead, whenever possible</a:t>
            </a:r>
          </a:p>
          <a:p>
            <a:pPr algn="ctr"/>
            <a:endParaRPr lang="en-GB" sz="2400" b="1" dirty="0"/>
          </a:p>
          <a:p>
            <a:pPr algn="ctr"/>
            <a:endParaRPr lang="en-GB" sz="2400" b="1" dirty="0"/>
          </a:p>
          <a:p>
            <a:pPr algn="ctr"/>
            <a:r>
              <a:rPr lang="en-GB" sz="2400" b="1" dirty="0"/>
              <a:t>Let’s see what else we can do with this keywords</a:t>
            </a:r>
          </a:p>
          <a:p>
            <a:pPr algn="ctr"/>
            <a:endParaRPr lang="en-GB" sz="2400" b="1" dirty="0"/>
          </a:p>
        </p:txBody>
      </p:sp>
    </p:spTree>
    <p:extLst>
      <p:ext uri="{BB962C8B-B14F-4D97-AF65-F5344CB8AC3E}">
        <p14:creationId xmlns:p14="http://schemas.microsoft.com/office/powerpoint/2010/main" val="3994888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529D7F-E3ED-428D-95D1-BE8CFB6DE0C0}"/>
              </a:ext>
            </a:extLst>
          </p:cNvPr>
          <p:cNvPicPr>
            <a:picLocks noChangeAspect="1"/>
          </p:cNvPicPr>
          <p:nvPr/>
        </p:nvPicPr>
        <p:blipFill>
          <a:blip r:embed="rId2"/>
          <a:stretch>
            <a:fillRect/>
          </a:stretch>
        </p:blipFill>
        <p:spPr>
          <a:xfrm>
            <a:off x="95074" y="432910"/>
            <a:ext cx="10775089" cy="6344127"/>
          </a:xfrm>
          <a:prstGeom prst="rect">
            <a:avLst/>
          </a:prstGeom>
        </p:spPr>
      </p:pic>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373225"/>
          </a:xfrm>
          <a:prstGeom prst="rect">
            <a:avLst/>
          </a:prstGeom>
          <a:noFill/>
        </p:spPr>
        <p:txBody>
          <a:bodyPr wrap="square" rtlCol="0">
            <a:spAutoFit/>
          </a:bodyPr>
          <a:lstStyle/>
          <a:p>
            <a:r>
              <a:rPr lang="en-GB" dirty="0">
                <a:solidFill>
                  <a:schemeClr val="bg1"/>
                </a:solidFill>
              </a:rPr>
              <a:t>Consider the following code…</a:t>
            </a:r>
          </a:p>
        </p:txBody>
      </p:sp>
      <p:sp>
        <p:nvSpPr>
          <p:cNvPr id="5" name="TextBox 4">
            <a:extLst>
              <a:ext uri="{FF2B5EF4-FFF2-40B4-BE49-F238E27FC236}">
                <a16:creationId xmlns:a16="http://schemas.microsoft.com/office/drawing/2014/main" id="{0881C216-CCC3-461C-B52E-B4EFFE179145}"/>
              </a:ext>
            </a:extLst>
          </p:cNvPr>
          <p:cNvSpPr txBox="1"/>
          <p:nvPr/>
        </p:nvSpPr>
        <p:spPr>
          <a:xfrm>
            <a:off x="7432987" y="502948"/>
            <a:ext cx="4573627" cy="1754326"/>
          </a:xfrm>
          <a:prstGeom prst="rect">
            <a:avLst/>
          </a:prstGeom>
          <a:noFill/>
        </p:spPr>
        <p:txBody>
          <a:bodyPr wrap="square" rtlCol="0">
            <a:spAutoFit/>
          </a:bodyPr>
          <a:lstStyle/>
          <a:p>
            <a:r>
              <a:rPr lang="en-GB" dirty="0">
                <a:solidFill>
                  <a:schemeClr val="bg1"/>
                </a:solidFill>
              </a:rPr>
              <a:t>Which of these methods has the fastest performance? </a:t>
            </a:r>
          </a:p>
          <a:p>
            <a:endParaRPr lang="en-GB" dirty="0">
              <a:solidFill>
                <a:schemeClr val="bg1"/>
              </a:solidFill>
            </a:endParaRPr>
          </a:p>
          <a:p>
            <a:r>
              <a:rPr lang="en-GB" dirty="0">
                <a:solidFill>
                  <a:schemeClr val="bg1"/>
                </a:solidFill>
              </a:rPr>
              <a:t>A. Method1Async</a:t>
            </a:r>
          </a:p>
          <a:p>
            <a:endParaRPr lang="en-GB" dirty="0">
              <a:solidFill>
                <a:schemeClr val="bg1"/>
              </a:solidFill>
            </a:endParaRPr>
          </a:p>
          <a:p>
            <a:r>
              <a:rPr lang="en-GB" dirty="0">
                <a:solidFill>
                  <a:schemeClr val="bg1"/>
                </a:solidFill>
              </a:rPr>
              <a:t>B. Method2Async</a:t>
            </a:r>
          </a:p>
        </p:txBody>
      </p:sp>
    </p:spTree>
    <p:extLst>
      <p:ext uri="{BB962C8B-B14F-4D97-AF65-F5344CB8AC3E}">
        <p14:creationId xmlns:p14="http://schemas.microsoft.com/office/powerpoint/2010/main" val="793592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694414"/>
          </a:xfrm>
          <a:prstGeom prst="rect">
            <a:avLst/>
          </a:prstGeom>
          <a:noFill/>
        </p:spPr>
        <p:txBody>
          <a:bodyPr wrap="square" rtlCol="0">
            <a:spAutoFit/>
          </a:bodyPr>
          <a:lstStyle/>
          <a:p>
            <a:r>
              <a:rPr lang="en-GB" sz="3200" b="1" dirty="0"/>
              <a:t>What we’ll be covering…</a:t>
            </a:r>
          </a:p>
          <a:p>
            <a:endParaRPr lang="en-GB" sz="2000" b="1" dirty="0"/>
          </a:p>
          <a:p>
            <a:pPr marL="457200" indent="-457200">
              <a:buFont typeface="Arial" panose="020B0604020202020204" pitchFamily="34" charset="0"/>
              <a:buChar char="•"/>
            </a:pPr>
            <a:r>
              <a:rPr lang="en-GB" dirty="0"/>
              <a:t>CPU-bound vs I/O-bound operations</a:t>
            </a:r>
          </a:p>
          <a:p>
            <a:endParaRPr lang="en-GB" dirty="0"/>
          </a:p>
          <a:p>
            <a:pPr marL="457200" indent="-457200">
              <a:buFont typeface="Arial" panose="020B0604020202020204" pitchFamily="34" charset="0"/>
              <a:buChar char="•"/>
            </a:pPr>
            <a:r>
              <a:rPr lang="en-GB" dirty="0"/>
              <a:t>Synchronous vs asynchronous operations</a:t>
            </a:r>
          </a:p>
          <a:p>
            <a:endParaRPr lang="en-GB" dirty="0"/>
          </a:p>
          <a:p>
            <a:pPr marL="457200" indent="-457200">
              <a:buFont typeface="Arial" panose="020B0604020202020204" pitchFamily="34" charset="0"/>
              <a:buChar char="•"/>
            </a:pPr>
            <a:r>
              <a:rPr lang="en-GB" dirty="0"/>
              <a:t>Task, Task&lt;T&gt;, Thread and </a:t>
            </a:r>
            <a:r>
              <a:rPr lang="en-GB" dirty="0" err="1"/>
              <a:t>ThreadPool</a:t>
            </a:r>
            <a:r>
              <a:rPr lang="en-GB" dirty="0"/>
              <a:t> classes in C#</a:t>
            </a:r>
          </a:p>
          <a:p>
            <a:endParaRPr lang="en-GB" dirty="0"/>
          </a:p>
          <a:p>
            <a:pPr marL="457200" indent="-457200">
              <a:buFont typeface="Arial" panose="020B0604020202020204" pitchFamily="34" charset="0"/>
              <a:buChar char="•"/>
            </a:pPr>
            <a:r>
              <a:rPr lang="en-GB" dirty="0"/>
              <a:t>async and await </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Optimising performance, scalability and throughput</a:t>
            </a:r>
          </a:p>
          <a:p>
            <a:endParaRPr lang="en-GB" dirty="0"/>
          </a:p>
          <a:p>
            <a:pPr marL="457200" indent="-457200">
              <a:buFont typeface="Arial" panose="020B0604020202020204" pitchFamily="34" charset="0"/>
              <a:buChar char="•"/>
            </a:pPr>
            <a:r>
              <a:rPr lang="en-GB" dirty="0"/>
              <a:t>Mixing CPU-bound and I/O-bound code in the same method</a:t>
            </a:r>
          </a:p>
          <a:p>
            <a:endParaRPr lang="en-GB" dirty="0"/>
          </a:p>
          <a:p>
            <a:pPr marL="457200" indent="-457200">
              <a:buFont typeface="Arial" panose="020B0604020202020204" pitchFamily="34" charset="0"/>
              <a:buChar char="•"/>
            </a:pPr>
            <a:r>
              <a:rPr lang="en-GB" dirty="0"/>
              <a:t>Dealing with exceptions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async void</a:t>
            </a:r>
          </a:p>
          <a:p>
            <a:endParaRPr lang="en-GB" dirty="0"/>
          </a:p>
          <a:p>
            <a:pPr marL="457200" indent="-457200">
              <a:buFont typeface="Arial" panose="020B0604020202020204" pitchFamily="34" charset="0"/>
              <a:buChar char="•"/>
            </a:pPr>
            <a:r>
              <a:rPr lang="en-GB" dirty="0"/>
              <a:t>Writing “fire-and-forget” background tasks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err="1"/>
              <a:t>SynchronizationContext</a:t>
            </a:r>
            <a:r>
              <a:rPr lang="en-GB" dirty="0"/>
              <a:t>, deadlocks and </a:t>
            </a:r>
            <a:r>
              <a:rPr lang="en-GB" dirty="0" err="1"/>
              <a:t>ConfigureAwait</a:t>
            </a: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Etiquette when writing methods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7049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529D7F-E3ED-428D-95D1-BE8CFB6DE0C0}"/>
              </a:ext>
            </a:extLst>
          </p:cNvPr>
          <p:cNvPicPr>
            <a:picLocks noChangeAspect="1"/>
          </p:cNvPicPr>
          <p:nvPr/>
        </p:nvPicPr>
        <p:blipFill>
          <a:blip r:embed="rId2"/>
          <a:stretch>
            <a:fillRect/>
          </a:stretch>
        </p:blipFill>
        <p:spPr>
          <a:xfrm>
            <a:off x="95074" y="432910"/>
            <a:ext cx="10775089" cy="6344127"/>
          </a:xfrm>
          <a:prstGeom prst="rect">
            <a:avLst/>
          </a:prstGeom>
        </p:spPr>
      </p:pic>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373225"/>
          </a:xfrm>
          <a:prstGeom prst="rect">
            <a:avLst/>
          </a:prstGeom>
          <a:noFill/>
        </p:spPr>
        <p:txBody>
          <a:bodyPr wrap="square" rtlCol="0">
            <a:spAutoFit/>
          </a:bodyPr>
          <a:lstStyle/>
          <a:p>
            <a:r>
              <a:rPr lang="en-GB">
                <a:solidFill>
                  <a:schemeClr val="bg1"/>
                </a:solidFill>
              </a:rPr>
              <a:t>Consider the following code…</a:t>
            </a:r>
            <a:endParaRPr lang="en-GB" dirty="0">
              <a:solidFill>
                <a:schemeClr val="bg1"/>
              </a:solidFill>
            </a:endParaRPr>
          </a:p>
        </p:txBody>
      </p:sp>
      <p:sp>
        <p:nvSpPr>
          <p:cNvPr id="2" name="Rectangle 1">
            <a:extLst>
              <a:ext uri="{FF2B5EF4-FFF2-40B4-BE49-F238E27FC236}">
                <a16:creationId xmlns:a16="http://schemas.microsoft.com/office/drawing/2014/main" id="{B5FA8848-D58A-4B89-8105-CA0086E06D31}"/>
              </a:ext>
            </a:extLst>
          </p:cNvPr>
          <p:cNvSpPr/>
          <p:nvPr/>
        </p:nvSpPr>
        <p:spPr>
          <a:xfrm>
            <a:off x="6242180" y="432910"/>
            <a:ext cx="5738325" cy="923330"/>
          </a:xfrm>
          <a:prstGeom prst="rect">
            <a:avLst/>
          </a:prstGeom>
        </p:spPr>
        <p:txBody>
          <a:bodyPr wrap="square">
            <a:spAutoFit/>
          </a:bodyPr>
          <a:lstStyle/>
          <a:p>
            <a:r>
              <a:rPr lang="en-GB" dirty="0">
                <a:solidFill>
                  <a:schemeClr val="bg1"/>
                </a:solidFill>
              </a:rPr>
              <a:t>The answer is A</a:t>
            </a:r>
          </a:p>
          <a:p>
            <a:endParaRPr lang="en-GB" dirty="0">
              <a:solidFill>
                <a:schemeClr val="bg1"/>
              </a:solidFill>
            </a:endParaRPr>
          </a:p>
          <a:p>
            <a:r>
              <a:rPr lang="en-GB" dirty="0">
                <a:solidFill>
                  <a:schemeClr val="bg1"/>
                </a:solidFill>
              </a:rPr>
              <a:t>Method1Async is </a:t>
            </a:r>
            <a:r>
              <a:rPr lang="en-GB" b="1" dirty="0">
                <a:solidFill>
                  <a:schemeClr val="bg1"/>
                </a:solidFill>
              </a:rPr>
              <a:t>considerably</a:t>
            </a:r>
            <a:r>
              <a:rPr lang="en-GB" dirty="0">
                <a:solidFill>
                  <a:schemeClr val="bg1"/>
                </a:solidFill>
              </a:rPr>
              <a:t> faster than Method2Async</a:t>
            </a:r>
          </a:p>
        </p:txBody>
      </p:sp>
    </p:spTree>
    <p:extLst>
      <p:ext uri="{BB962C8B-B14F-4D97-AF65-F5344CB8AC3E}">
        <p14:creationId xmlns:p14="http://schemas.microsoft.com/office/powerpoint/2010/main" val="2940623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529D7F-E3ED-428D-95D1-BE8CFB6DE0C0}"/>
              </a:ext>
            </a:extLst>
          </p:cNvPr>
          <p:cNvPicPr>
            <a:picLocks noChangeAspect="1"/>
          </p:cNvPicPr>
          <p:nvPr/>
        </p:nvPicPr>
        <p:blipFill>
          <a:blip r:embed="rId2"/>
          <a:stretch>
            <a:fillRect/>
          </a:stretch>
        </p:blipFill>
        <p:spPr>
          <a:xfrm>
            <a:off x="95074" y="432910"/>
            <a:ext cx="10775089" cy="6344127"/>
          </a:xfrm>
          <a:prstGeom prst="rect">
            <a:avLst/>
          </a:prstGeom>
        </p:spPr>
      </p:pic>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373225"/>
          </a:xfrm>
          <a:prstGeom prst="rect">
            <a:avLst/>
          </a:prstGeom>
          <a:noFill/>
        </p:spPr>
        <p:txBody>
          <a:bodyPr wrap="square" rtlCol="0">
            <a:spAutoFit/>
          </a:bodyPr>
          <a:lstStyle/>
          <a:p>
            <a:r>
              <a:rPr lang="en-GB" dirty="0">
                <a:solidFill>
                  <a:schemeClr val="bg1"/>
                </a:solidFill>
              </a:rPr>
              <a:t>Consider the following code…</a:t>
            </a:r>
          </a:p>
        </p:txBody>
      </p:sp>
      <p:sp>
        <p:nvSpPr>
          <p:cNvPr id="5" name="TextBox 4">
            <a:extLst>
              <a:ext uri="{FF2B5EF4-FFF2-40B4-BE49-F238E27FC236}">
                <a16:creationId xmlns:a16="http://schemas.microsoft.com/office/drawing/2014/main" id="{0881C216-CCC3-461C-B52E-B4EFFE179145}"/>
              </a:ext>
            </a:extLst>
          </p:cNvPr>
          <p:cNvSpPr txBox="1"/>
          <p:nvPr/>
        </p:nvSpPr>
        <p:spPr>
          <a:xfrm>
            <a:off x="6270171" y="248835"/>
            <a:ext cx="5727735" cy="5909310"/>
          </a:xfrm>
          <a:prstGeom prst="rect">
            <a:avLst/>
          </a:prstGeom>
          <a:noFill/>
        </p:spPr>
        <p:txBody>
          <a:bodyPr wrap="square" rtlCol="0">
            <a:spAutoFit/>
          </a:bodyPr>
          <a:lstStyle/>
          <a:p>
            <a:r>
              <a:rPr lang="en-GB" b="1" u="sng" dirty="0">
                <a:solidFill>
                  <a:schemeClr val="bg1"/>
                </a:solidFill>
              </a:rPr>
              <a:t>Method1Async</a:t>
            </a:r>
            <a:br>
              <a:rPr lang="en-GB" dirty="0">
                <a:solidFill>
                  <a:schemeClr val="bg1"/>
                </a:solidFill>
              </a:rPr>
            </a:br>
            <a:endParaRPr lang="en-GB" dirty="0">
              <a:solidFill>
                <a:schemeClr val="bg1"/>
              </a:solidFill>
            </a:endParaRPr>
          </a:p>
          <a:p>
            <a:pPr marL="342900" indent="-342900">
              <a:buFont typeface="+mj-lt"/>
              <a:buAutoNum type="arabicPeriod"/>
            </a:pPr>
            <a:r>
              <a:rPr lang="en-GB" dirty="0">
                <a:solidFill>
                  <a:schemeClr val="bg1"/>
                </a:solidFill>
              </a:rPr>
              <a:t>task1, task2 and task3 are started</a:t>
            </a:r>
          </a:p>
          <a:p>
            <a:pPr marL="342900" indent="-342900">
              <a:buFont typeface="+mj-lt"/>
              <a:buAutoNum type="arabicPeriod"/>
            </a:pPr>
            <a:endParaRPr lang="en-GB" dirty="0">
              <a:solidFill>
                <a:schemeClr val="bg1"/>
              </a:solidFill>
            </a:endParaRPr>
          </a:p>
          <a:p>
            <a:pPr marL="342900" indent="-342900">
              <a:buFont typeface="+mj-lt"/>
              <a:buAutoNum type="arabicPeriod"/>
            </a:pPr>
            <a:r>
              <a:rPr lang="en-GB" dirty="0">
                <a:solidFill>
                  <a:schemeClr val="bg1"/>
                </a:solidFill>
              </a:rPr>
              <a:t>Execution of Method1Async continues until the “await task1” line, where execution pauses until task1 is complete. The thread that was executing Method1Async can then continue other scheduled work.</a:t>
            </a:r>
          </a:p>
          <a:p>
            <a:pPr marL="342900" indent="-342900">
              <a:buFont typeface="+mj-lt"/>
              <a:buAutoNum type="arabicPeriod"/>
            </a:pPr>
            <a:endParaRPr lang="en-GB" dirty="0">
              <a:solidFill>
                <a:schemeClr val="bg1"/>
              </a:solidFill>
            </a:endParaRPr>
          </a:p>
          <a:p>
            <a:pPr marL="342900" indent="-342900">
              <a:buFont typeface="+mj-lt"/>
              <a:buAutoNum type="arabicPeriod"/>
            </a:pPr>
            <a:r>
              <a:rPr lang="en-GB" dirty="0">
                <a:solidFill>
                  <a:schemeClr val="bg1"/>
                </a:solidFill>
              </a:rPr>
              <a:t>During this time, all 3 tasks run asynchronously. This means that once task1 is complete, either task2 and task3 are already complete, or we have to wait a much shorter amount of time for them to complete. </a:t>
            </a:r>
          </a:p>
          <a:p>
            <a:pPr marL="342900" indent="-342900">
              <a:buFont typeface="+mj-lt"/>
              <a:buAutoNum type="arabicPeriod"/>
            </a:pPr>
            <a:endParaRPr lang="en-GB" dirty="0">
              <a:solidFill>
                <a:schemeClr val="bg1"/>
              </a:solidFill>
            </a:endParaRPr>
          </a:p>
          <a:p>
            <a:r>
              <a:rPr lang="en-GB" dirty="0">
                <a:solidFill>
                  <a:schemeClr val="bg1"/>
                </a:solidFill>
              </a:rPr>
              <a:t>Execution only takes as long as the longest running task.</a:t>
            </a:r>
          </a:p>
          <a:p>
            <a:endParaRPr lang="en-GB" dirty="0">
              <a:solidFill>
                <a:schemeClr val="bg1"/>
              </a:solidFill>
            </a:endParaRPr>
          </a:p>
          <a:p>
            <a:r>
              <a:rPr lang="en-GB" b="1" dirty="0">
                <a:solidFill>
                  <a:srgbClr val="00FE73"/>
                </a:solidFill>
              </a:rPr>
              <a:t>This is always the fastest way to write async/await code </a:t>
            </a:r>
            <a:br>
              <a:rPr lang="en-GB" b="1" dirty="0">
                <a:solidFill>
                  <a:schemeClr val="bg1"/>
                </a:solidFill>
              </a:rPr>
            </a:br>
            <a:br>
              <a:rPr lang="en-GB" b="1" dirty="0">
                <a:solidFill>
                  <a:schemeClr val="bg1"/>
                </a:solidFill>
              </a:rPr>
            </a:br>
            <a:br>
              <a:rPr lang="en-GB" b="1" dirty="0">
                <a:solidFill>
                  <a:schemeClr val="bg1"/>
                </a:solidFill>
              </a:rPr>
            </a:br>
            <a:r>
              <a:rPr lang="en-GB" b="1" dirty="0">
                <a:solidFill>
                  <a:schemeClr val="bg1"/>
                </a:solidFill>
              </a:rPr>
              <a:t> </a:t>
            </a:r>
          </a:p>
        </p:txBody>
      </p:sp>
    </p:spTree>
    <p:extLst>
      <p:ext uri="{BB962C8B-B14F-4D97-AF65-F5344CB8AC3E}">
        <p14:creationId xmlns:p14="http://schemas.microsoft.com/office/powerpoint/2010/main" val="4022256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529D7F-E3ED-428D-95D1-BE8CFB6DE0C0}"/>
              </a:ext>
            </a:extLst>
          </p:cNvPr>
          <p:cNvPicPr>
            <a:picLocks noChangeAspect="1"/>
          </p:cNvPicPr>
          <p:nvPr/>
        </p:nvPicPr>
        <p:blipFill>
          <a:blip r:embed="rId2"/>
          <a:stretch>
            <a:fillRect/>
          </a:stretch>
        </p:blipFill>
        <p:spPr>
          <a:xfrm>
            <a:off x="95074" y="432910"/>
            <a:ext cx="10775089" cy="6344127"/>
          </a:xfrm>
          <a:prstGeom prst="rect">
            <a:avLst/>
          </a:prstGeom>
        </p:spPr>
      </p:pic>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373225"/>
          </a:xfrm>
          <a:prstGeom prst="rect">
            <a:avLst/>
          </a:prstGeom>
          <a:noFill/>
        </p:spPr>
        <p:txBody>
          <a:bodyPr wrap="square" rtlCol="0">
            <a:spAutoFit/>
          </a:bodyPr>
          <a:lstStyle/>
          <a:p>
            <a:r>
              <a:rPr lang="en-GB" dirty="0">
                <a:solidFill>
                  <a:schemeClr val="bg1"/>
                </a:solidFill>
              </a:rPr>
              <a:t>Consider the following code…</a:t>
            </a:r>
          </a:p>
        </p:txBody>
      </p:sp>
      <p:sp>
        <p:nvSpPr>
          <p:cNvPr id="5" name="TextBox 4">
            <a:extLst>
              <a:ext uri="{FF2B5EF4-FFF2-40B4-BE49-F238E27FC236}">
                <a16:creationId xmlns:a16="http://schemas.microsoft.com/office/drawing/2014/main" id="{0881C216-CCC3-461C-B52E-B4EFFE179145}"/>
              </a:ext>
            </a:extLst>
          </p:cNvPr>
          <p:cNvSpPr txBox="1"/>
          <p:nvPr/>
        </p:nvSpPr>
        <p:spPr>
          <a:xfrm>
            <a:off x="6096000" y="257544"/>
            <a:ext cx="5771278" cy="5078313"/>
          </a:xfrm>
          <a:prstGeom prst="rect">
            <a:avLst/>
          </a:prstGeom>
          <a:noFill/>
        </p:spPr>
        <p:txBody>
          <a:bodyPr wrap="square" rtlCol="0">
            <a:spAutoFit/>
          </a:bodyPr>
          <a:lstStyle/>
          <a:p>
            <a:r>
              <a:rPr lang="en-GB" b="1" u="sng" dirty="0">
                <a:solidFill>
                  <a:schemeClr val="bg1"/>
                </a:solidFill>
              </a:rPr>
              <a:t>Method2Async</a:t>
            </a:r>
          </a:p>
          <a:p>
            <a:endParaRPr lang="en-GB" dirty="0">
              <a:solidFill>
                <a:schemeClr val="bg1"/>
              </a:solidFill>
            </a:endParaRPr>
          </a:p>
          <a:p>
            <a:pPr marL="342900" indent="-342900">
              <a:buFont typeface="+mj-lt"/>
              <a:buAutoNum type="arabicPeriod"/>
            </a:pPr>
            <a:r>
              <a:rPr lang="en-GB" dirty="0">
                <a:solidFill>
                  <a:schemeClr val="bg1"/>
                </a:solidFill>
              </a:rPr>
              <a:t>The first call to </a:t>
            </a:r>
            <a:r>
              <a:rPr lang="en-GB" dirty="0" err="1">
                <a:solidFill>
                  <a:schemeClr val="bg1"/>
                </a:solidFill>
              </a:rPr>
              <a:t>GetWebpageAsync</a:t>
            </a:r>
            <a:r>
              <a:rPr lang="en-GB" dirty="0">
                <a:solidFill>
                  <a:schemeClr val="bg1"/>
                </a:solidFill>
              </a:rPr>
              <a:t> is started and then immediately awaited. </a:t>
            </a:r>
          </a:p>
          <a:p>
            <a:pPr marL="342900" indent="-342900">
              <a:buFont typeface="+mj-lt"/>
              <a:buAutoNum type="arabicPeriod"/>
            </a:pPr>
            <a:r>
              <a:rPr lang="en-GB" dirty="0">
                <a:solidFill>
                  <a:schemeClr val="bg1"/>
                </a:solidFill>
              </a:rPr>
              <a:t>After that task is completed, the next call to </a:t>
            </a:r>
            <a:r>
              <a:rPr lang="en-GB" dirty="0" err="1">
                <a:solidFill>
                  <a:schemeClr val="bg1"/>
                </a:solidFill>
              </a:rPr>
              <a:t>GetWebpageAsync</a:t>
            </a:r>
            <a:r>
              <a:rPr lang="en-GB" dirty="0">
                <a:solidFill>
                  <a:schemeClr val="bg1"/>
                </a:solidFill>
              </a:rPr>
              <a:t> is started and immediately awaited. </a:t>
            </a:r>
          </a:p>
          <a:p>
            <a:pPr marL="342900" indent="-342900">
              <a:buFont typeface="+mj-lt"/>
              <a:buAutoNum type="arabicPeriod"/>
            </a:pPr>
            <a:r>
              <a:rPr lang="en-GB" dirty="0">
                <a:solidFill>
                  <a:schemeClr val="bg1"/>
                </a:solidFill>
              </a:rPr>
              <a:t>After the second task is completed, the third one is started and immediately awaited.</a:t>
            </a:r>
          </a:p>
          <a:p>
            <a:pPr marL="342900" indent="-342900">
              <a:buFont typeface="+mj-lt"/>
              <a:buAutoNum type="arabicPeriod"/>
            </a:pPr>
            <a:endParaRPr lang="en-GB" dirty="0">
              <a:solidFill>
                <a:schemeClr val="bg1"/>
              </a:solidFill>
            </a:endParaRPr>
          </a:p>
          <a:p>
            <a:r>
              <a:rPr lang="en-GB" dirty="0">
                <a:solidFill>
                  <a:schemeClr val="bg1"/>
                </a:solidFill>
              </a:rPr>
              <a:t>Each task is only started after the previous task is completed. </a:t>
            </a:r>
          </a:p>
          <a:p>
            <a:endParaRPr lang="en-GB" dirty="0">
              <a:solidFill>
                <a:schemeClr val="bg1"/>
              </a:solidFill>
            </a:endParaRPr>
          </a:p>
          <a:p>
            <a:r>
              <a:rPr lang="en-GB" dirty="0">
                <a:solidFill>
                  <a:schemeClr val="bg1"/>
                </a:solidFill>
              </a:rPr>
              <a:t>Execution takes as long as 3 sequential </a:t>
            </a:r>
            <a:r>
              <a:rPr lang="en-GB" dirty="0" err="1">
                <a:solidFill>
                  <a:schemeClr val="bg1"/>
                </a:solidFill>
              </a:rPr>
              <a:t>GetWebpageAsync</a:t>
            </a:r>
            <a:r>
              <a:rPr lang="en-GB" dirty="0">
                <a:solidFill>
                  <a:schemeClr val="bg1"/>
                </a:solidFill>
              </a:rPr>
              <a:t> calls. This will </a:t>
            </a:r>
            <a:r>
              <a:rPr lang="en-GB" b="1" dirty="0">
                <a:solidFill>
                  <a:schemeClr val="bg1"/>
                </a:solidFill>
              </a:rPr>
              <a:t>always</a:t>
            </a:r>
            <a:r>
              <a:rPr lang="en-GB" dirty="0">
                <a:solidFill>
                  <a:schemeClr val="bg1"/>
                </a:solidFill>
              </a:rPr>
              <a:t> be slower than running the tasks concurrently.</a:t>
            </a:r>
          </a:p>
          <a:p>
            <a:endParaRPr lang="en-GB" dirty="0">
              <a:solidFill>
                <a:schemeClr val="bg1"/>
              </a:solidFill>
            </a:endParaRPr>
          </a:p>
          <a:p>
            <a:r>
              <a:rPr lang="en-GB" b="1" dirty="0">
                <a:solidFill>
                  <a:srgbClr val="FF0000"/>
                </a:solidFill>
              </a:rPr>
              <a:t>This is always the slowest way to write async/await code</a:t>
            </a:r>
          </a:p>
          <a:p>
            <a:r>
              <a:rPr lang="en-GB" dirty="0">
                <a:solidFill>
                  <a:schemeClr val="bg1"/>
                </a:solidFill>
              </a:rPr>
              <a:t> </a:t>
            </a:r>
          </a:p>
        </p:txBody>
      </p:sp>
    </p:spTree>
    <p:extLst>
      <p:ext uri="{BB962C8B-B14F-4D97-AF65-F5344CB8AC3E}">
        <p14:creationId xmlns:p14="http://schemas.microsoft.com/office/powerpoint/2010/main" val="26134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61665"/>
          </a:xfrm>
          <a:prstGeom prst="rect">
            <a:avLst/>
          </a:prstGeom>
          <a:noFill/>
        </p:spPr>
        <p:txBody>
          <a:bodyPr wrap="square" rtlCol="0">
            <a:spAutoFit/>
          </a:bodyPr>
          <a:lstStyle/>
          <a:p>
            <a:r>
              <a:rPr lang="en-GB" sz="2400" b="1" dirty="0"/>
              <a:t>Here are some example of synchronous operations in C#:</a:t>
            </a:r>
          </a:p>
        </p:txBody>
      </p:sp>
      <p:pic>
        <p:nvPicPr>
          <p:cNvPr id="2" name="Picture 1">
            <a:extLst>
              <a:ext uri="{FF2B5EF4-FFF2-40B4-BE49-F238E27FC236}">
                <a16:creationId xmlns:a16="http://schemas.microsoft.com/office/drawing/2014/main" id="{136A1FC5-97AC-4D35-A13E-09392AB806BF}"/>
              </a:ext>
            </a:extLst>
          </p:cNvPr>
          <p:cNvPicPr>
            <a:picLocks noChangeAspect="1"/>
          </p:cNvPicPr>
          <p:nvPr/>
        </p:nvPicPr>
        <p:blipFill>
          <a:blip r:embed="rId2"/>
          <a:stretch>
            <a:fillRect/>
          </a:stretch>
        </p:blipFill>
        <p:spPr>
          <a:xfrm>
            <a:off x="5667670" y="4543100"/>
            <a:ext cx="5203621" cy="1959489"/>
          </a:xfrm>
          <a:prstGeom prst="rect">
            <a:avLst/>
          </a:prstGeom>
        </p:spPr>
      </p:pic>
      <p:pic>
        <p:nvPicPr>
          <p:cNvPr id="3" name="Picture 2">
            <a:extLst>
              <a:ext uri="{FF2B5EF4-FFF2-40B4-BE49-F238E27FC236}">
                <a16:creationId xmlns:a16="http://schemas.microsoft.com/office/drawing/2014/main" id="{A5715088-701E-4AE3-B68C-8DF783327A99}"/>
              </a:ext>
            </a:extLst>
          </p:cNvPr>
          <p:cNvPicPr>
            <a:picLocks noChangeAspect="1"/>
          </p:cNvPicPr>
          <p:nvPr/>
        </p:nvPicPr>
        <p:blipFill>
          <a:blip r:embed="rId3"/>
          <a:stretch>
            <a:fillRect/>
          </a:stretch>
        </p:blipFill>
        <p:spPr>
          <a:xfrm>
            <a:off x="520904" y="4782034"/>
            <a:ext cx="4089196" cy="1874922"/>
          </a:xfrm>
          <a:prstGeom prst="rect">
            <a:avLst/>
          </a:prstGeom>
        </p:spPr>
      </p:pic>
      <p:pic>
        <p:nvPicPr>
          <p:cNvPr id="5" name="Picture 4">
            <a:extLst>
              <a:ext uri="{FF2B5EF4-FFF2-40B4-BE49-F238E27FC236}">
                <a16:creationId xmlns:a16="http://schemas.microsoft.com/office/drawing/2014/main" id="{4F9BE8B1-40C1-42F0-A075-B369F7D0DE93}"/>
              </a:ext>
            </a:extLst>
          </p:cNvPr>
          <p:cNvPicPr>
            <a:picLocks noChangeAspect="1"/>
          </p:cNvPicPr>
          <p:nvPr/>
        </p:nvPicPr>
        <p:blipFill>
          <a:blip r:embed="rId4"/>
          <a:stretch>
            <a:fillRect/>
          </a:stretch>
        </p:blipFill>
        <p:spPr>
          <a:xfrm>
            <a:off x="3551145" y="912269"/>
            <a:ext cx="6121604" cy="1183894"/>
          </a:xfrm>
          <a:prstGeom prst="rect">
            <a:avLst/>
          </a:prstGeom>
        </p:spPr>
      </p:pic>
      <p:pic>
        <p:nvPicPr>
          <p:cNvPr id="6" name="Picture 5">
            <a:extLst>
              <a:ext uri="{FF2B5EF4-FFF2-40B4-BE49-F238E27FC236}">
                <a16:creationId xmlns:a16="http://schemas.microsoft.com/office/drawing/2014/main" id="{D2119DEB-5FEE-4E4F-B6E1-86F9E90B5B6B}"/>
              </a:ext>
            </a:extLst>
          </p:cNvPr>
          <p:cNvPicPr>
            <a:picLocks noChangeAspect="1"/>
          </p:cNvPicPr>
          <p:nvPr/>
        </p:nvPicPr>
        <p:blipFill>
          <a:blip r:embed="rId5"/>
          <a:stretch>
            <a:fillRect/>
          </a:stretch>
        </p:blipFill>
        <p:spPr>
          <a:xfrm>
            <a:off x="5345111" y="2883566"/>
            <a:ext cx="6581846" cy="853861"/>
          </a:xfrm>
          <a:prstGeom prst="rect">
            <a:avLst/>
          </a:prstGeom>
        </p:spPr>
      </p:pic>
    </p:spTree>
    <p:extLst>
      <p:ext uri="{BB962C8B-B14F-4D97-AF65-F5344CB8AC3E}">
        <p14:creationId xmlns:p14="http://schemas.microsoft.com/office/powerpoint/2010/main" val="220451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When tasks throw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to where you’re waiting for the task to complete. At this point, you need to handle it with a try/catch block. </a:t>
            </a:r>
          </a:p>
          <a:p>
            <a:endParaRPr lang="en-GB" sz="2200" dirty="0"/>
          </a:p>
          <a:p>
            <a:pPr marL="342900" indent="-342900">
              <a:buFont typeface="Arial" panose="020B0604020202020204" pitchFamily="34" charset="0"/>
              <a:buChar char="•"/>
            </a:pPr>
            <a:r>
              <a:rPr lang="en-GB" sz="2200" dirty="0"/>
              <a:t>As a task needs to keep track of exceptions thrown in subtasks, any thrown exceptions are grouped as a single </a:t>
            </a:r>
            <a:r>
              <a:rPr lang="en-GB" sz="2200" b="1" dirty="0" err="1"/>
              <a:t>AggregateException</a:t>
            </a:r>
            <a:r>
              <a:rPr lang="en-GB" sz="2200" dirty="0"/>
              <a:t>. You need to then inspect the inner exceptions to determine the underlying cause of the issue. This can lead to ugly unwrapping logic when catching exceptions.</a:t>
            </a:r>
            <a:endParaRPr lang="en-GB" sz="2200" b="1" dirty="0"/>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dirty="0"/>
              <a:t>() will not throw an </a:t>
            </a:r>
            <a:r>
              <a:rPr lang="en-GB" sz="2200" b="1" dirty="0" err="1"/>
              <a:t>AggregateException</a:t>
            </a:r>
            <a:r>
              <a:rPr lang="en-GB" sz="2200" dirty="0"/>
              <a:t>. It will instead propagate the first exception which was thrown, just like when writing synchronous code. </a:t>
            </a:r>
            <a:br>
              <a:rPr lang="en-GB" sz="2200" dirty="0"/>
            </a:br>
            <a:endParaRPr lang="en-GB" sz="2200" dirty="0"/>
          </a:p>
          <a:p>
            <a:pPr algn="ctr"/>
            <a:r>
              <a:rPr lang="en-GB" sz="2200" b="1" dirty="0"/>
              <a:t>If you absolutely must wait synchronously, use </a:t>
            </a:r>
            <a:r>
              <a:rPr lang="en-GB" sz="2200" b="1" dirty="0" err="1"/>
              <a:t>GetAwaiter</a:t>
            </a:r>
            <a:r>
              <a:rPr lang="en-GB" sz="2200" b="1" dirty="0"/>
              <a:t>().</a:t>
            </a:r>
            <a:r>
              <a:rPr lang="en-GB" sz="2200" b="1" dirty="0" err="1"/>
              <a:t>GetResult</a:t>
            </a:r>
            <a:r>
              <a:rPr lang="en-GB" sz="2200" b="1" dirty="0"/>
              <a:t>(). Otherwise, use await!</a:t>
            </a:r>
          </a:p>
          <a:p>
            <a:pPr algn="ctr"/>
            <a:r>
              <a:rPr lang="en-GB" sz="2200" b="1" dirty="0"/>
              <a:t>Ideally, you should never have to worry about </a:t>
            </a:r>
            <a:r>
              <a:rPr lang="en-GB" sz="2200" b="1" dirty="0" err="1"/>
              <a:t>AggregateExceptions</a:t>
            </a:r>
            <a:r>
              <a:rPr lang="en-GB" sz="2200" b="1" dirty="0"/>
              <a:t>!</a:t>
            </a:r>
          </a:p>
        </p:txBody>
      </p:sp>
    </p:spTree>
    <p:extLst>
      <p:ext uri="{BB962C8B-B14F-4D97-AF65-F5344CB8AC3E}">
        <p14:creationId xmlns:p14="http://schemas.microsoft.com/office/powerpoint/2010/main" val="25185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async void</a:t>
            </a:r>
          </a:p>
        </p:txBody>
      </p:sp>
    </p:spTree>
    <p:extLst>
      <p:ext uri="{BB962C8B-B14F-4D97-AF65-F5344CB8AC3E}">
        <p14:creationId xmlns:p14="http://schemas.microsoft.com/office/powerpoint/2010/main" val="2184827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170646"/>
          </a:xfrm>
          <a:prstGeom prst="rect">
            <a:avLst/>
          </a:prstGeom>
          <a:noFill/>
        </p:spPr>
        <p:txBody>
          <a:bodyPr wrap="square" rtlCol="0">
            <a:spAutoFit/>
          </a:bodyPr>
          <a:lstStyle/>
          <a:p>
            <a:r>
              <a:rPr lang="en-GB" sz="2200" b="1" dirty="0"/>
              <a:t>The dangers of async void</a:t>
            </a:r>
          </a:p>
          <a:p>
            <a:endParaRPr lang="en-GB" sz="2200" b="1" dirty="0"/>
          </a:p>
          <a:p>
            <a:r>
              <a:rPr lang="en-GB" sz="2200" dirty="0"/>
              <a:t>NOTES:</a:t>
            </a:r>
          </a:p>
          <a:p>
            <a:endParaRPr lang="en-GB" sz="2200" dirty="0"/>
          </a:p>
          <a:p>
            <a:r>
              <a:rPr lang="en-GB" sz="2200" dirty="0"/>
              <a:t>Before .NET 4.5: </a:t>
            </a:r>
          </a:p>
          <a:p>
            <a:pPr marL="342900" indent="-342900">
              <a:buFont typeface="Arial" panose="020B0604020202020204" pitchFamily="34" charset="0"/>
              <a:buChar char="•"/>
            </a:pPr>
            <a:r>
              <a:rPr lang="en-GB" sz="2200" dirty="0"/>
              <a:t>When not using async void and an unobserved exception is thrown, 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By default nowadays it won’t terminate your process and will instead be ignored. This default behaviour can be overridden however.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With async void, the exception will still terminate your process.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async void should only be used for top-level methods. Any unobserved exceptions thrown in those will be ignored and are fine. </a:t>
            </a:r>
          </a:p>
          <a:p>
            <a:endParaRPr lang="en-GB" sz="2200" dirty="0"/>
          </a:p>
        </p:txBody>
      </p:sp>
    </p:spTree>
    <p:extLst>
      <p:ext uri="{BB962C8B-B14F-4D97-AF65-F5344CB8AC3E}">
        <p14:creationId xmlns:p14="http://schemas.microsoft.com/office/powerpoint/2010/main" val="4140557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016758"/>
          </a:xfrm>
          <a:prstGeom prst="rect">
            <a:avLst/>
          </a:prstGeom>
          <a:noFill/>
        </p:spPr>
        <p:txBody>
          <a:bodyPr wrap="square" rtlCol="0">
            <a:spAutoFit/>
          </a:bodyPr>
          <a:lstStyle/>
          <a:p>
            <a:r>
              <a:rPr lang="en-GB" sz="3200" b="1" dirty="0" err="1"/>
              <a:t>Task.Run</a:t>
            </a:r>
            <a:endParaRPr lang="en-GB" sz="3200" b="1" dirty="0"/>
          </a:p>
          <a:p>
            <a:endParaRPr lang="en-GB" sz="3200" b="1" dirty="0"/>
          </a:p>
          <a:p>
            <a:r>
              <a:rPr lang="en-GB" sz="3200" b="1" dirty="0" err="1"/>
              <a:t>Task.Start</a:t>
            </a:r>
            <a:endParaRPr lang="en-GB" sz="3200" b="1" dirty="0"/>
          </a:p>
          <a:p>
            <a:endParaRPr lang="en-GB" sz="3200" b="1" dirty="0"/>
          </a:p>
          <a:p>
            <a:r>
              <a:rPr lang="en-GB" sz="3200" b="1" dirty="0" err="1"/>
              <a:t>Task.Wait</a:t>
            </a:r>
            <a:endParaRPr lang="en-GB" sz="3200" b="1" dirty="0"/>
          </a:p>
          <a:p>
            <a:endParaRPr lang="en-GB" sz="3200" b="1" dirty="0"/>
          </a:p>
          <a:p>
            <a:r>
              <a:rPr lang="en-GB" sz="3200" b="1" dirty="0" err="1"/>
              <a:t>Task.RunSynchronously</a:t>
            </a:r>
            <a:endParaRPr lang="en-GB" sz="3200" b="1" dirty="0"/>
          </a:p>
          <a:p>
            <a:endParaRPr lang="en-GB" sz="3200" b="1" dirty="0"/>
          </a:p>
          <a:p>
            <a:endParaRPr lang="en-GB" sz="3200" b="1" dirty="0"/>
          </a:p>
          <a:p>
            <a:r>
              <a:rPr lang="en-GB" sz="3200" b="1" dirty="0"/>
              <a:t>Use </a:t>
            </a:r>
            <a:r>
              <a:rPr lang="en-GB" sz="3200" b="1" dirty="0" err="1"/>
              <a:t>Task.Delay</a:t>
            </a:r>
            <a:r>
              <a:rPr lang="en-GB" sz="3200" b="1" dirty="0"/>
              <a:t> instead of </a:t>
            </a:r>
            <a:r>
              <a:rPr lang="en-GB" sz="3200" b="1" dirty="0" err="1"/>
              <a:t>Thread.Sleep</a:t>
            </a:r>
            <a:r>
              <a:rPr lang="en-GB" sz="3200" b="1" dirty="0"/>
              <a:t> as it’s asynchronous</a:t>
            </a:r>
          </a:p>
        </p:txBody>
      </p:sp>
    </p:spTree>
    <p:extLst>
      <p:ext uri="{BB962C8B-B14F-4D97-AF65-F5344CB8AC3E}">
        <p14:creationId xmlns:p14="http://schemas.microsoft.com/office/powerpoint/2010/main" val="1477074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CPU-bound vs I/O-bound operations</a:t>
            </a:r>
          </a:p>
        </p:txBody>
      </p:sp>
    </p:spTree>
    <p:extLst>
      <p:ext uri="{BB962C8B-B14F-4D97-AF65-F5344CB8AC3E}">
        <p14:creationId xmlns:p14="http://schemas.microsoft.com/office/powerpoint/2010/main" val="241573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971413"/>
          </a:xfrm>
          <a:prstGeom prst="rect">
            <a:avLst/>
          </a:prstGeom>
          <a:noFill/>
        </p:spPr>
        <p:txBody>
          <a:bodyPr wrap="square" rtlCol="0">
            <a:spAutoFit/>
          </a:bodyPr>
          <a:lstStyle/>
          <a:p>
            <a:r>
              <a:rPr lang="en-GB" sz="3200" b="1" dirty="0"/>
              <a:t>In simple terms…</a:t>
            </a:r>
          </a:p>
          <a:p>
            <a:endParaRPr lang="en-GB" sz="3200" b="1" dirty="0"/>
          </a:p>
          <a:p>
            <a:pPr marL="457200" indent="-457200">
              <a:buFont typeface="Arial" panose="020B0604020202020204" pitchFamily="34" charset="0"/>
              <a:buChar char="•"/>
            </a:pPr>
            <a:r>
              <a:rPr lang="en-GB" sz="3200" dirty="0"/>
              <a:t>Operations are </a:t>
            </a:r>
            <a:r>
              <a:rPr lang="en-GB" sz="3200" b="1" dirty="0"/>
              <a:t>CPU-bound</a:t>
            </a:r>
            <a:r>
              <a:rPr lang="en-GB" sz="3200" dirty="0"/>
              <a:t> when the speed of the operation is limited by the speed of the CPU. Speed can be increased by scaling up to a more powerful CPU, or somehow parallelising the operation using multiple threads.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Operations are </a:t>
            </a:r>
            <a:r>
              <a:rPr lang="en-GB" sz="3200" b="1" dirty="0"/>
              <a:t>I/O-bound </a:t>
            </a:r>
            <a:r>
              <a:rPr lang="en-GB" sz="3200" dirty="0"/>
              <a:t>when the speed of the operation is limited by the speed of input/output operations being completed. i.e. anything not done by the CPU, e.g. disk reads/writes, network requests, etc. </a:t>
            </a:r>
            <a:br>
              <a:rPr lang="en-GB" sz="3200" dirty="0"/>
            </a:br>
            <a:r>
              <a:rPr lang="en-GB" sz="3200" dirty="0"/>
              <a:t>Using more threads or improving the CPU does not make these operations faster. </a:t>
            </a:r>
            <a:endParaRPr lang="en-GB" sz="3200" b="1" dirty="0"/>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a:p>
            <a:endParaRPr lang="en-GB" sz="3200" dirty="0"/>
          </a:p>
        </p:txBody>
      </p:sp>
    </p:spTree>
    <p:extLst>
      <p:ext uri="{BB962C8B-B14F-4D97-AF65-F5344CB8AC3E}">
        <p14:creationId xmlns:p14="http://schemas.microsoft.com/office/powerpoint/2010/main" val="2151217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scheduled to be started as soon as possible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it to finish?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Synchronous vs asynchronous operations</a:t>
            </a:r>
          </a:p>
        </p:txBody>
      </p:sp>
    </p:spTree>
    <p:extLst>
      <p:ext uri="{BB962C8B-B14F-4D97-AF65-F5344CB8AC3E}">
        <p14:creationId xmlns:p14="http://schemas.microsoft.com/office/powerpoint/2010/main" val="1555093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a:t>
            </a:r>
            <a:r>
              <a:rPr lang="en-GB" b="1" dirty="0"/>
              <a:t>single-threaded programming </a:t>
            </a:r>
            <a:r>
              <a:rPr lang="en-GB" dirty="0"/>
              <a:t>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Dealing with exceptions</a:t>
            </a:r>
          </a:p>
        </p:txBody>
      </p:sp>
    </p:spTree>
    <p:extLst>
      <p:ext uri="{BB962C8B-B14F-4D97-AF65-F5344CB8AC3E}">
        <p14:creationId xmlns:p14="http://schemas.microsoft.com/office/powerpoint/2010/main" val="31542035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400110"/>
          </a:xfrm>
          <a:prstGeom prst="rect">
            <a:avLst/>
          </a:prstGeom>
          <a:noFill/>
        </p:spPr>
        <p:txBody>
          <a:bodyPr wrap="square" rtlCol="0">
            <a:spAutoFit/>
          </a:bodyPr>
          <a:lstStyle/>
          <a:p>
            <a:r>
              <a:rPr lang="en-GB" sz="2000" dirty="0">
                <a:solidFill>
                  <a:schemeClr val="bg1"/>
                </a:solidFill>
              </a:rPr>
              <a:t>Given the following methods…</a:t>
            </a:r>
          </a:p>
        </p:txBody>
      </p:sp>
      <p:pic>
        <p:nvPicPr>
          <p:cNvPr id="3" name="Picture 2">
            <a:extLst>
              <a:ext uri="{FF2B5EF4-FFF2-40B4-BE49-F238E27FC236}">
                <a16:creationId xmlns:a16="http://schemas.microsoft.com/office/drawing/2014/main" id="{3BA789B0-4DD2-416F-AC4F-1CB1017DBB57}"/>
              </a:ext>
            </a:extLst>
          </p:cNvPr>
          <p:cNvPicPr>
            <a:picLocks noChangeAspect="1"/>
          </p:cNvPicPr>
          <p:nvPr/>
        </p:nvPicPr>
        <p:blipFill>
          <a:blip r:embed="rId2"/>
          <a:stretch>
            <a:fillRect/>
          </a:stretch>
        </p:blipFill>
        <p:spPr>
          <a:xfrm>
            <a:off x="804093" y="1066593"/>
            <a:ext cx="10025626" cy="4141511"/>
          </a:xfrm>
          <a:prstGeom prst="rect">
            <a:avLst/>
          </a:prstGeom>
        </p:spPr>
      </p:pic>
      <p:sp>
        <p:nvSpPr>
          <p:cNvPr id="7" name="TextBox 6">
            <a:extLst>
              <a:ext uri="{FF2B5EF4-FFF2-40B4-BE49-F238E27FC236}">
                <a16:creationId xmlns:a16="http://schemas.microsoft.com/office/drawing/2014/main" id="{9D387ED8-A447-4926-8788-33094ACC87BC}"/>
              </a:ext>
            </a:extLst>
          </p:cNvPr>
          <p:cNvSpPr txBox="1"/>
          <p:nvPr/>
        </p:nvSpPr>
        <p:spPr>
          <a:xfrm>
            <a:off x="624957" y="5431936"/>
            <a:ext cx="11364880" cy="1015663"/>
          </a:xfrm>
          <a:prstGeom prst="rect">
            <a:avLst/>
          </a:prstGeom>
          <a:noFill/>
        </p:spPr>
        <p:txBody>
          <a:bodyPr wrap="square" rtlCol="0">
            <a:spAutoFit/>
          </a:bodyPr>
          <a:lstStyle/>
          <a:p>
            <a:r>
              <a:rPr lang="en-GB" sz="2000" dirty="0">
                <a:solidFill>
                  <a:schemeClr val="bg1"/>
                </a:solidFill>
              </a:rPr>
              <a:t>Operation1Async just awaits a task which throws an exception.</a:t>
            </a:r>
          </a:p>
          <a:p>
            <a:endParaRPr lang="en-GB" sz="2000" dirty="0">
              <a:solidFill>
                <a:schemeClr val="bg1"/>
              </a:solidFill>
            </a:endParaRPr>
          </a:p>
          <a:p>
            <a:r>
              <a:rPr lang="en-GB" sz="2000" dirty="0">
                <a:solidFill>
                  <a:schemeClr val="bg1"/>
                </a:solidFill>
              </a:rPr>
              <a:t>There is more than way of executing Operation1Async and each way might have different behaviours. </a:t>
            </a:r>
          </a:p>
        </p:txBody>
      </p:sp>
    </p:spTree>
    <p:extLst>
      <p:ext uri="{BB962C8B-B14F-4D97-AF65-F5344CB8AC3E}">
        <p14:creationId xmlns:p14="http://schemas.microsoft.com/office/powerpoint/2010/main" val="17285318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26873649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spTree>
    <p:extLst>
      <p:ext uri="{BB962C8B-B14F-4D97-AF65-F5344CB8AC3E}">
        <p14:creationId xmlns:p14="http://schemas.microsoft.com/office/powerpoint/2010/main" val="2696141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In simple terms…</a:t>
            </a:r>
          </a:p>
          <a:p>
            <a:endParaRPr lang="en-GB" sz="3200" b="1" dirty="0"/>
          </a:p>
          <a:p>
            <a:r>
              <a:rPr lang="en-GB" sz="3200" dirty="0"/>
              <a:t>When you execute something </a:t>
            </a:r>
            <a:r>
              <a:rPr lang="en-GB" sz="3200" b="1" dirty="0"/>
              <a:t>synchronously</a:t>
            </a:r>
            <a:r>
              <a:rPr lang="en-GB" sz="3200" dirty="0"/>
              <a:t>, you have to wait for it to finish before moving onto something else. During this time, you can’t do anything else. Your time waiting is essentially wasted. </a:t>
            </a:r>
          </a:p>
          <a:p>
            <a:endParaRPr lang="en-GB" sz="3200" dirty="0"/>
          </a:p>
          <a:p>
            <a:r>
              <a:rPr lang="en-GB" sz="3200" dirty="0"/>
              <a:t>When you execute something </a:t>
            </a:r>
            <a:r>
              <a:rPr lang="en-GB" sz="3200" b="1" dirty="0"/>
              <a:t>asynchronously</a:t>
            </a:r>
            <a:r>
              <a:rPr lang="en-GB" sz="3200" dirty="0"/>
              <a:t>, you can move onto another task before the first one finishes. You aren’t wasting any time just waiting around. You can get more work done during that time. </a:t>
            </a:r>
          </a:p>
          <a:p>
            <a:pPr algn="ctr"/>
            <a:br>
              <a:rPr lang="en-GB" sz="3200" b="1" dirty="0"/>
            </a:br>
            <a:r>
              <a:rPr lang="en-GB" sz="3200" b="1" dirty="0"/>
              <a:t>Doing things asynchronously can improve performance, scalability, throughput and efficiency</a:t>
            </a:r>
          </a:p>
        </p:txBody>
      </p:sp>
    </p:spTree>
    <p:extLst>
      <p:ext uri="{BB962C8B-B14F-4D97-AF65-F5344CB8AC3E}">
        <p14:creationId xmlns:p14="http://schemas.microsoft.com/office/powerpoint/2010/main" val="3821427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996568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048302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
        <p:nvSpPr>
          <p:cNvPr id="7" name="TextBox 6">
            <a:extLst>
              <a:ext uri="{FF2B5EF4-FFF2-40B4-BE49-F238E27FC236}">
                <a16:creationId xmlns:a16="http://schemas.microsoft.com/office/drawing/2014/main" id="{03A1D1DE-A63C-4D8F-ADAD-04407E8AFDBC}"/>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4181009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 </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Tree>
    <p:extLst>
      <p:ext uri="{BB962C8B-B14F-4D97-AF65-F5344CB8AC3E}">
        <p14:creationId xmlns:p14="http://schemas.microsoft.com/office/powerpoint/2010/main" val="11757245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567083" cy="4637890"/>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31253936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681383" cy="470794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4341821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1876764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796374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40363056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072313" y="611928"/>
            <a:ext cx="4917524" cy="2031325"/>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It will completely terminate the process. It won't throw a visible exception and will completely kill the application/debugger.</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1848199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524315"/>
          </a:xfrm>
          <a:prstGeom prst="rect">
            <a:avLst/>
          </a:prstGeom>
          <a:noFill/>
        </p:spPr>
        <p:txBody>
          <a:bodyPr wrap="square" rtlCol="0">
            <a:spAutoFit/>
          </a:bodyPr>
          <a:lstStyle/>
          <a:p>
            <a:r>
              <a:rPr lang="en-GB" sz="3200" b="1" dirty="0"/>
              <a:t>In terms of CPU and I/O operations…</a:t>
            </a:r>
          </a:p>
          <a:p>
            <a:endParaRPr lang="en-GB" sz="3200" b="1" dirty="0"/>
          </a:p>
          <a:p>
            <a:pPr marL="457200" indent="-457200">
              <a:buFont typeface="Arial" panose="020B0604020202020204" pitchFamily="34" charset="0"/>
              <a:buChar char="•"/>
            </a:pPr>
            <a:r>
              <a:rPr lang="en-GB" sz="3200" dirty="0"/>
              <a:t>If you want to execute </a:t>
            </a:r>
            <a:r>
              <a:rPr lang="en-GB" sz="3200" b="1" dirty="0"/>
              <a:t>CPU-bound </a:t>
            </a:r>
            <a:r>
              <a:rPr lang="en-GB" sz="3200" dirty="0"/>
              <a:t>operations </a:t>
            </a:r>
            <a:r>
              <a:rPr lang="en-GB" sz="3200" b="1" dirty="0"/>
              <a:t>asynchronously</a:t>
            </a:r>
            <a:r>
              <a:rPr lang="en-GB" sz="3200" dirty="0"/>
              <a:t>, you </a:t>
            </a:r>
            <a:r>
              <a:rPr lang="en-GB" sz="3200" b="1" dirty="0"/>
              <a:t>need</a:t>
            </a:r>
            <a:r>
              <a:rPr lang="en-GB" sz="3200" dirty="0"/>
              <a:t> to use multiple threads as each thread can only execute one thing at a time.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If you want to execute </a:t>
            </a:r>
            <a:r>
              <a:rPr lang="en-GB" sz="3200" b="1" dirty="0"/>
              <a:t>I/O-bound </a:t>
            </a:r>
            <a:r>
              <a:rPr lang="en-GB" sz="3200" dirty="0"/>
              <a:t>operations </a:t>
            </a:r>
            <a:r>
              <a:rPr lang="en-GB" sz="3200" b="1" dirty="0"/>
              <a:t>asynchronously, </a:t>
            </a:r>
            <a:r>
              <a:rPr lang="en-GB" sz="3200" dirty="0"/>
              <a:t>you </a:t>
            </a:r>
            <a:r>
              <a:rPr lang="en-GB" sz="3200" b="1" dirty="0"/>
              <a:t>shouldn’t</a:t>
            </a:r>
            <a:r>
              <a:rPr lang="en-GB" sz="3200" dirty="0"/>
              <a:t> use multiple threads as they aren’t used for these types of operations and will just be wasted. </a:t>
            </a:r>
            <a:endParaRPr lang="en-GB" sz="3200" b="1" dirty="0"/>
          </a:p>
        </p:txBody>
      </p:sp>
    </p:spTree>
    <p:extLst>
      <p:ext uri="{BB962C8B-B14F-4D97-AF65-F5344CB8AC3E}">
        <p14:creationId xmlns:p14="http://schemas.microsoft.com/office/powerpoint/2010/main" val="22577498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29824571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2862322"/>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endParaRPr lang="en-GB" dirty="0">
              <a:solidFill>
                <a:schemeClr val="bg1"/>
              </a:solidFill>
            </a:endParaRPr>
          </a:p>
          <a:p>
            <a:r>
              <a:rPr lang="en-GB" dirty="0">
                <a:solidFill>
                  <a:schemeClr val="bg1"/>
                </a:solidFill>
              </a:rPr>
              <a:t>It will throw the following uncaught exception:</a:t>
            </a:r>
          </a:p>
          <a:p>
            <a:endParaRPr lang="en-GB" dirty="0">
              <a:solidFill>
                <a:schemeClr val="bg1"/>
              </a:solidFill>
            </a:endParaRPr>
          </a:p>
          <a:p>
            <a:r>
              <a:rPr lang="en-GB" dirty="0">
                <a:solidFill>
                  <a:schemeClr val="bg1"/>
                </a:solidFill>
              </a:rPr>
              <a:t>Exception</a:t>
            </a:r>
          </a:p>
          <a:p>
            <a:r>
              <a:rPr lang="en-GB" dirty="0">
                <a:solidFill>
                  <a:schemeClr val="bg1"/>
                </a:solidFill>
              </a:rPr>
              <a:t>This is a test exception</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17846240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8133299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3411915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3004679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754326"/>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There is no output as the exception of the task is never observed.</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9756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386090"/>
          </a:xfrm>
          <a:prstGeom prst="rect">
            <a:avLst/>
          </a:prstGeom>
          <a:noFill/>
        </p:spPr>
        <p:txBody>
          <a:bodyPr wrap="square" rtlCol="0">
            <a:spAutoFit/>
          </a:bodyPr>
          <a:lstStyle/>
          <a:p>
            <a:r>
              <a:rPr lang="en-GB" sz="3200" b="1" dirty="0"/>
              <a:t>When things should be asynchronous</a:t>
            </a:r>
          </a:p>
          <a:p>
            <a:endParaRPr lang="en-GB" sz="2400" b="1" dirty="0"/>
          </a:p>
          <a:p>
            <a:r>
              <a:rPr lang="en-GB" sz="2400" dirty="0"/>
              <a:t>You should write asynchronous code if:</a:t>
            </a:r>
          </a:p>
          <a:p>
            <a:endParaRPr lang="en-GB" sz="2400" b="1"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You’re doing </a:t>
            </a:r>
            <a:r>
              <a:rPr lang="en-GB" sz="2400" b="1" dirty="0"/>
              <a:t>any form of I/O operations at all</a:t>
            </a:r>
            <a:endParaRPr lang="en-GB" sz="2400"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You have a </a:t>
            </a:r>
            <a:r>
              <a:rPr lang="en-GB" sz="2400" b="1" dirty="0"/>
              <a:t>long-running CPU-bound operation </a:t>
            </a:r>
            <a:r>
              <a:rPr lang="en-GB" sz="2400" dirty="0"/>
              <a:t>which can be parallelised and you have no issue with using multiple threads. For </a:t>
            </a:r>
            <a:r>
              <a:rPr lang="en-GB" sz="2400" b="1" dirty="0"/>
              <a:t>web applications this is a bad idea though</a:t>
            </a:r>
            <a:r>
              <a:rPr lang="en-GB" sz="2400" dirty="0"/>
              <a:t>, for reasons we’ll go into later.</a:t>
            </a:r>
          </a:p>
          <a:p>
            <a:pPr algn="ctr"/>
            <a:endParaRPr lang="en-GB" sz="2400" b="1" dirty="0"/>
          </a:p>
          <a:p>
            <a:pPr algn="ctr"/>
            <a:endParaRPr lang="en-GB" sz="2400" b="1" dirty="0"/>
          </a:p>
          <a:p>
            <a:pPr algn="ctr"/>
            <a:r>
              <a:rPr lang="en-GB" sz="2400" b="1" dirty="0"/>
              <a:t>So how do you write asynchronous code in C#? </a:t>
            </a:r>
            <a:endParaRPr lang="en-GB" sz="2400" dirty="0"/>
          </a:p>
          <a:p>
            <a:endParaRPr lang="en-GB" sz="2400" b="1" dirty="0"/>
          </a:p>
        </p:txBody>
      </p:sp>
    </p:spTree>
    <p:extLst>
      <p:ext uri="{BB962C8B-B14F-4D97-AF65-F5344CB8AC3E}">
        <p14:creationId xmlns:p14="http://schemas.microsoft.com/office/powerpoint/2010/main" val="250525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2812</TotalTime>
  <Words>5625</Words>
  <Application>Microsoft Office PowerPoint</Application>
  <PresentationFormat>Widescreen</PresentationFormat>
  <Paragraphs>695</Paragraphs>
  <Slides>75</Slides>
  <Notes>0</Notes>
  <HiddenSlides>7</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75</vt:i4>
      </vt:variant>
    </vt:vector>
  </HeadingPairs>
  <TitlesOfParts>
    <vt:vector size="79" baseType="lpstr">
      <vt:lpstr>Arial</vt:lpstr>
      <vt:lpstr>Calibri</vt:lpstr>
      <vt:lpstr>Calibri Light</vt:lpstr>
      <vt:lpstr>Office Theme</vt:lpstr>
      <vt:lpstr>Tasks, async/await and multithreading</vt:lpstr>
      <vt:lpstr>PowerPoint Presentation</vt:lpstr>
      <vt:lpstr>CPU-bound vs I/O-bound operations</vt:lpstr>
      <vt:lpstr>PowerPoint Presentation</vt:lpstr>
      <vt:lpstr>Synchronous vs asynchronous operations</vt:lpstr>
      <vt:lpstr>PowerPoint Presentation</vt:lpstr>
      <vt:lpstr>PowerPoint Presentation</vt:lpstr>
      <vt:lpstr>PowerPoint Presentation</vt:lpstr>
      <vt:lpstr>Task, Task&lt;T&gt;, Thread and ThreadPool classes in C#</vt:lpstr>
      <vt:lpstr>PowerPoint Presentation</vt:lpstr>
      <vt:lpstr>PowerPoint Presentation</vt:lpstr>
      <vt:lpstr>PowerPoint Presentation</vt:lpstr>
      <vt:lpstr>PowerPoint Presentation</vt:lpstr>
      <vt:lpstr>Working with tasks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async void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Dealing with exceptions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554</cp:revision>
  <dcterms:created xsi:type="dcterms:W3CDTF">2018-11-19T13:49:40Z</dcterms:created>
  <dcterms:modified xsi:type="dcterms:W3CDTF">2020-03-16T00:53:37Z</dcterms:modified>
</cp:coreProperties>
</file>