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3" r:id="rId2"/>
  </p:sldMasterIdLst>
  <p:notesMasterIdLst>
    <p:notesMasterId r:id="rId12"/>
  </p:notesMasterIdLst>
  <p:sldIdLst>
    <p:sldId id="256" r:id="rId3"/>
    <p:sldId id="271" r:id="rId4"/>
    <p:sldId id="272" r:id="rId5"/>
    <p:sldId id="273" r:id="rId6"/>
    <p:sldId id="259" r:id="rId7"/>
    <p:sldId id="258" r:id="rId8"/>
    <p:sldId id="275" r:id="rId9"/>
    <p:sldId id="274" r:id="rId10"/>
    <p:sldId id="257" r:id="rId11"/>
  </p:sldIdLst>
  <p:sldSz cx="12192000" cy="6858000"/>
  <p:notesSz cx="6858000" cy="9144000"/>
  <p:embeddedFontLst>
    <p:embeddedFont>
      <p:font typeface="Source Code Pro" panose="020B0509030403020204" pitchFamily="49" charset="0"/>
      <p:regular r:id="rId13"/>
      <p:bold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976E043-1859-4FE8-9BD3-CDCF7A251528}">
          <p14:sldIdLst>
            <p14:sldId id="256"/>
          </p14:sldIdLst>
        </p14:section>
        <p14:section name="Why?" id="{31E2723F-BE9D-47EA-9EE9-7A043DB31C32}">
          <p14:sldIdLst>
            <p14:sldId id="271"/>
            <p14:sldId id="272"/>
            <p14:sldId id="273"/>
          </p14:sldIdLst>
        </p14:section>
        <p14:section name="What?" id="{C0D016E8-AC48-444E-9E46-1555F1E3D62A}">
          <p14:sldIdLst>
            <p14:sldId id="259"/>
            <p14:sldId id="258"/>
            <p14:sldId id="275"/>
            <p14:sldId id="274"/>
          </p14:sldIdLst>
        </p14:section>
        <p14:section name="Conclusion" id="{023BC29C-4F1E-4B60-97CA-DF59EF9FF85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2A4"/>
    <a:srgbClr val="D31245"/>
    <a:srgbClr val="1B9E77"/>
    <a:srgbClr val="CA463E"/>
    <a:srgbClr val="A1463E"/>
    <a:srgbClr val="0E34AC"/>
    <a:srgbClr val="4789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5F89EC-96F3-4A98-A3DF-76D7C580B56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9E806-C5BE-4035-8FAA-8088D7DD188D}">
      <dgm:prSet/>
      <dgm:spPr>
        <a:solidFill>
          <a:srgbClr val="3772A4"/>
        </a:solidFill>
      </dgm:spPr>
      <dgm:t>
        <a:bodyPr/>
        <a:lstStyle/>
        <a:p>
          <a:r>
            <a:rPr lang="en-US" dirty="0"/>
            <a:t>Has a working computation written in </a:t>
          </a:r>
          <a:r>
            <a:rPr lang="en-US" b="1" dirty="0"/>
            <a:t>Python</a:t>
          </a:r>
        </a:p>
      </dgm:t>
    </dgm:pt>
    <dgm:pt modelId="{B98FE46B-CAD0-45D8-A896-62077B8E0412}" type="parTrans" cxnId="{F1BA61EB-8CB9-4990-A03F-A30AB8487E57}">
      <dgm:prSet/>
      <dgm:spPr/>
      <dgm:t>
        <a:bodyPr/>
        <a:lstStyle/>
        <a:p>
          <a:endParaRPr lang="en-US"/>
        </a:p>
      </dgm:t>
    </dgm:pt>
    <dgm:pt modelId="{09CB383F-BF72-4809-9B1C-0BB697AFBDCB}" type="sibTrans" cxnId="{F1BA61EB-8CB9-4990-A03F-A30AB8487E57}">
      <dgm:prSet/>
      <dgm:spPr/>
      <dgm:t>
        <a:bodyPr/>
        <a:lstStyle/>
        <a:p>
          <a:endParaRPr lang="en-US"/>
        </a:p>
      </dgm:t>
    </dgm:pt>
    <dgm:pt modelId="{BECED702-0ECB-46DD-9131-7C7B2607C381}">
      <dgm:prSet/>
      <dgm:spPr>
        <a:solidFill>
          <a:srgbClr val="3772A4"/>
        </a:solidFill>
      </dgm:spPr>
      <dgm:t>
        <a:bodyPr/>
        <a:lstStyle/>
        <a:p>
          <a:r>
            <a:rPr lang="en-US" dirty="0"/>
            <a:t>Knows Scientific Python, but not necessarily </a:t>
          </a:r>
          <a:r>
            <a:rPr lang="en-US" b="1" dirty="0"/>
            <a:t>anything</a:t>
          </a:r>
          <a:r>
            <a:rPr lang="en-US" dirty="0"/>
            <a:t> </a:t>
          </a:r>
          <a:r>
            <a:rPr lang="en-US" b="1" dirty="0"/>
            <a:t>else</a:t>
          </a:r>
          <a:endParaRPr lang="en-US" dirty="0"/>
        </a:p>
      </dgm:t>
    </dgm:pt>
    <dgm:pt modelId="{31A2F4B8-4863-4EAB-ABA3-7376FF5F6B17}" type="parTrans" cxnId="{645A6FD0-D415-4EAD-B90E-12AF52F33B2F}">
      <dgm:prSet/>
      <dgm:spPr/>
      <dgm:t>
        <a:bodyPr/>
        <a:lstStyle/>
        <a:p>
          <a:endParaRPr lang="en-US"/>
        </a:p>
      </dgm:t>
    </dgm:pt>
    <dgm:pt modelId="{976C769F-A4F1-4339-A6C7-D9EEEBE6C97C}" type="sibTrans" cxnId="{645A6FD0-D415-4EAD-B90E-12AF52F33B2F}">
      <dgm:prSet/>
      <dgm:spPr/>
      <dgm:t>
        <a:bodyPr/>
        <a:lstStyle/>
        <a:p>
          <a:endParaRPr lang="en-US"/>
        </a:p>
      </dgm:t>
    </dgm:pt>
    <dgm:pt modelId="{B98DE874-74FC-4D5C-9DE9-F9115DC8989E}">
      <dgm:prSet/>
      <dgm:spPr>
        <a:solidFill>
          <a:srgbClr val="3772A4"/>
        </a:solidFill>
      </dgm:spPr>
      <dgm:t>
        <a:bodyPr/>
        <a:lstStyle/>
        <a:p>
          <a:r>
            <a:rPr lang="en-US" b="1" dirty="0"/>
            <a:t>Wants</a:t>
          </a:r>
          <a:r>
            <a:rPr lang="en-US" dirty="0"/>
            <a:t> to use high-throughput computing… but is </a:t>
          </a:r>
          <a:r>
            <a:rPr lang="en-US" b="1" dirty="0"/>
            <a:t>very busy</a:t>
          </a:r>
        </a:p>
      </dgm:t>
    </dgm:pt>
    <dgm:pt modelId="{3E4AC3E0-06CB-4FD3-A68B-69B253531D0E}" type="parTrans" cxnId="{040B0E68-1271-474E-AD1F-2A4DA4A76F50}">
      <dgm:prSet/>
      <dgm:spPr/>
      <dgm:t>
        <a:bodyPr/>
        <a:lstStyle/>
        <a:p>
          <a:endParaRPr lang="en-US"/>
        </a:p>
      </dgm:t>
    </dgm:pt>
    <dgm:pt modelId="{498A4556-6D2B-4232-845A-470BE2E7902D}" type="sibTrans" cxnId="{040B0E68-1271-474E-AD1F-2A4DA4A76F50}">
      <dgm:prSet/>
      <dgm:spPr/>
      <dgm:t>
        <a:bodyPr/>
        <a:lstStyle/>
        <a:p>
          <a:endParaRPr lang="en-US"/>
        </a:p>
      </dgm:t>
    </dgm:pt>
    <dgm:pt modelId="{D7315C6C-1D7F-421D-900A-B5D6C7B895E7}" type="pres">
      <dgm:prSet presAssocID="{085F89EC-96F3-4A98-A3DF-76D7C580B568}" presName="CompostProcess" presStyleCnt="0">
        <dgm:presLayoutVars>
          <dgm:dir/>
          <dgm:resizeHandles val="exact"/>
        </dgm:presLayoutVars>
      </dgm:prSet>
      <dgm:spPr/>
    </dgm:pt>
    <dgm:pt modelId="{6C2A659A-9CDE-4E27-8F7B-D71A4E60E6CB}" type="pres">
      <dgm:prSet presAssocID="{085F89EC-96F3-4A98-A3DF-76D7C580B568}" presName="arrow" presStyleLbl="bgShp" presStyleIdx="0" presStyleCnt="1"/>
      <dgm:spPr>
        <a:solidFill>
          <a:srgbClr val="D31245">
            <a:alpha val="50000"/>
          </a:srgbClr>
        </a:solidFill>
      </dgm:spPr>
    </dgm:pt>
    <dgm:pt modelId="{E6A3FFA2-E4DF-4A9C-927A-4EDCA6ED0F95}" type="pres">
      <dgm:prSet presAssocID="{085F89EC-96F3-4A98-A3DF-76D7C580B568}" presName="linearProcess" presStyleCnt="0"/>
      <dgm:spPr/>
    </dgm:pt>
    <dgm:pt modelId="{DCA13A8E-F3CF-41FE-B45C-8310856EAFF6}" type="pres">
      <dgm:prSet presAssocID="{F909E806-C5BE-4035-8FAA-8088D7DD188D}" presName="textNode" presStyleLbl="node1" presStyleIdx="0" presStyleCnt="3">
        <dgm:presLayoutVars>
          <dgm:bulletEnabled val="1"/>
        </dgm:presLayoutVars>
      </dgm:prSet>
      <dgm:spPr/>
    </dgm:pt>
    <dgm:pt modelId="{1FF61528-2633-4E26-9C80-F62E9117450D}" type="pres">
      <dgm:prSet presAssocID="{09CB383F-BF72-4809-9B1C-0BB697AFBDCB}" presName="sibTrans" presStyleCnt="0"/>
      <dgm:spPr/>
    </dgm:pt>
    <dgm:pt modelId="{069B1320-4F75-49BE-8D01-6E05D343E93E}" type="pres">
      <dgm:prSet presAssocID="{BECED702-0ECB-46DD-9131-7C7B2607C381}" presName="textNode" presStyleLbl="node1" presStyleIdx="1" presStyleCnt="3">
        <dgm:presLayoutVars>
          <dgm:bulletEnabled val="1"/>
        </dgm:presLayoutVars>
      </dgm:prSet>
      <dgm:spPr/>
    </dgm:pt>
    <dgm:pt modelId="{4B148D74-F2D3-4BC2-BCA0-D06C56382A07}" type="pres">
      <dgm:prSet presAssocID="{976C769F-A4F1-4339-A6C7-D9EEEBE6C97C}" presName="sibTrans" presStyleCnt="0"/>
      <dgm:spPr/>
    </dgm:pt>
    <dgm:pt modelId="{0F10EC83-B684-4949-A5E1-790B63F338E1}" type="pres">
      <dgm:prSet presAssocID="{B98DE874-74FC-4D5C-9DE9-F9115DC8989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1FA0A1A-2873-44D9-8F90-BA0A47F991CF}" type="presOf" srcId="{F909E806-C5BE-4035-8FAA-8088D7DD188D}" destId="{DCA13A8E-F3CF-41FE-B45C-8310856EAFF6}" srcOrd="0" destOrd="0" presId="urn:microsoft.com/office/officeart/2005/8/layout/hProcess9"/>
    <dgm:cxn modelId="{040B0E68-1271-474E-AD1F-2A4DA4A76F50}" srcId="{085F89EC-96F3-4A98-A3DF-76D7C580B568}" destId="{B98DE874-74FC-4D5C-9DE9-F9115DC8989E}" srcOrd="2" destOrd="0" parTransId="{3E4AC3E0-06CB-4FD3-A68B-69B253531D0E}" sibTransId="{498A4556-6D2B-4232-845A-470BE2E7902D}"/>
    <dgm:cxn modelId="{9B9EA973-2F9E-40AB-8A15-A9216ADA80F9}" type="presOf" srcId="{085F89EC-96F3-4A98-A3DF-76D7C580B568}" destId="{D7315C6C-1D7F-421D-900A-B5D6C7B895E7}" srcOrd="0" destOrd="0" presId="urn:microsoft.com/office/officeart/2005/8/layout/hProcess9"/>
    <dgm:cxn modelId="{32E0AB9C-596E-4630-B5BD-46CA3514D28B}" type="presOf" srcId="{BECED702-0ECB-46DD-9131-7C7B2607C381}" destId="{069B1320-4F75-49BE-8D01-6E05D343E93E}" srcOrd="0" destOrd="0" presId="urn:microsoft.com/office/officeart/2005/8/layout/hProcess9"/>
    <dgm:cxn modelId="{645A6FD0-D415-4EAD-B90E-12AF52F33B2F}" srcId="{085F89EC-96F3-4A98-A3DF-76D7C580B568}" destId="{BECED702-0ECB-46DD-9131-7C7B2607C381}" srcOrd="1" destOrd="0" parTransId="{31A2F4B8-4863-4EAB-ABA3-7376FF5F6B17}" sibTransId="{976C769F-A4F1-4339-A6C7-D9EEEBE6C97C}"/>
    <dgm:cxn modelId="{F1BA61EB-8CB9-4990-A03F-A30AB8487E57}" srcId="{085F89EC-96F3-4A98-A3DF-76D7C580B568}" destId="{F909E806-C5BE-4035-8FAA-8088D7DD188D}" srcOrd="0" destOrd="0" parTransId="{B98FE46B-CAD0-45D8-A896-62077B8E0412}" sibTransId="{09CB383F-BF72-4809-9B1C-0BB697AFBDCB}"/>
    <dgm:cxn modelId="{596D8CF9-316D-4E7D-AEE0-692B699E46B4}" type="presOf" srcId="{B98DE874-74FC-4D5C-9DE9-F9115DC8989E}" destId="{0F10EC83-B684-4949-A5E1-790B63F338E1}" srcOrd="0" destOrd="0" presId="urn:microsoft.com/office/officeart/2005/8/layout/hProcess9"/>
    <dgm:cxn modelId="{12202063-2247-45E4-B62C-367AD935150D}" type="presParOf" srcId="{D7315C6C-1D7F-421D-900A-B5D6C7B895E7}" destId="{6C2A659A-9CDE-4E27-8F7B-D71A4E60E6CB}" srcOrd="0" destOrd="0" presId="urn:microsoft.com/office/officeart/2005/8/layout/hProcess9"/>
    <dgm:cxn modelId="{70EA766E-ED4F-4300-866C-47966512B63A}" type="presParOf" srcId="{D7315C6C-1D7F-421D-900A-B5D6C7B895E7}" destId="{E6A3FFA2-E4DF-4A9C-927A-4EDCA6ED0F95}" srcOrd="1" destOrd="0" presId="urn:microsoft.com/office/officeart/2005/8/layout/hProcess9"/>
    <dgm:cxn modelId="{A9C92D56-D635-4767-B9EA-0D05D02D77E8}" type="presParOf" srcId="{E6A3FFA2-E4DF-4A9C-927A-4EDCA6ED0F95}" destId="{DCA13A8E-F3CF-41FE-B45C-8310856EAFF6}" srcOrd="0" destOrd="0" presId="urn:microsoft.com/office/officeart/2005/8/layout/hProcess9"/>
    <dgm:cxn modelId="{879E4291-2BCC-45DB-B7FC-427778D0BCE1}" type="presParOf" srcId="{E6A3FFA2-E4DF-4A9C-927A-4EDCA6ED0F95}" destId="{1FF61528-2633-4E26-9C80-F62E9117450D}" srcOrd="1" destOrd="0" presId="urn:microsoft.com/office/officeart/2005/8/layout/hProcess9"/>
    <dgm:cxn modelId="{D9EC8B3B-EC47-4786-ADA9-D461EC2CED63}" type="presParOf" srcId="{E6A3FFA2-E4DF-4A9C-927A-4EDCA6ED0F95}" destId="{069B1320-4F75-49BE-8D01-6E05D343E93E}" srcOrd="2" destOrd="0" presId="urn:microsoft.com/office/officeart/2005/8/layout/hProcess9"/>
    <dgm:cxn modelId="{F898B666-705F-4E70-88C1-A639FF8D62A6}" type="presParOf" srcId="{E6A3FFA2-E4DF-4A9C-927A-4EDCA6ED0F95}" destId="{4B148D74-F2D3-4BC2-BCA0-D06C56382A07}" srcOrd="3" destOrd="0" presId="urn:microsoft.com/office/officeart/2005/8/layout/hProcess9"/>
    <dgm:cxn modelId="{EF25394D-FF53-47CB-AD54-5A4A216C6DD2}" type="presParOf" srcId="{E6A3FFA2-E4DF-4A9C-927A-4EDCA6ED0F95}" destId="{0F10EC83-B684-4949-A5E1-790B63F338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F89EC-96F3-4A98-A3DF-76D7C580B56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9E806-C5BE-4035-8FAA-8088D7DD188D}">
      <dgm:prSet/>
      <dgm:spPr>
        <a:solidFill>
          <a:srgbClr val="3772A4"/>
        </a:solidFill>
      </dgm:spPr>
      <dgm:t>
        <a:bodyPr/>
        <a:lstStyle/>
        <a:p>
          <a:r>
            <a:rPr lang="en-US" dirty="0"/>
            <a:t>“Well, it works on </a:t>
          </a:r>
          <a:r>
            <a:rPr lang="en-US" b="1" dirty="0"/>
            <a:t>my laptop</a:t>
          </a:r>
          <a:r>
            <a:rPr lang="en-US" dirty="0"/>
            <a:t>…”</a:t>
          </a:r>
          <a:endParaRPr lang="en-US" b="1" dirty="0"/>
        </a:p>
      </dgm:t>
    </dgm:pt>
    <dgm:pt modelId="{B98FE46B-CAD0-45D8-A896-62077B8E0412}" type="parTrans" cxnId="{F1BA61EB-8CB9-4990-A03F-A30AB8487E57}">
      <dgm:prSet/>
      <dgm:spPr/>
      <dgm:t>
        <a:bodyPr/>
        <a:lstStyle/>
        <a:p>
          <a:endParaRPr lang="en-US"/>
        </a:p>
      </dgm:t>
    </dgm:pt>
    <dgm:pt modelId="{09CB383F-BF72-4809-9B1C-0BB697AFBDCB}" type="sibTrans" cxnId="{F1BA61EB-8CB9-4990-A03F-A30AB8487E57}">
      <dgm:prSet/>
      <dgm:spPr/>
      <dgm:t>
        <a:bodyPr/>
        <a:lstStyle/>
        <a:p>
          <a:endParaRPr lang="en-US"/>
        </a:p>
      </dgm:t>
    </dgm:pt>
    <dgm:pt modelId="{FD93EF99-080F-411C-BA66-6F172AD8872A}">
      <dgm:prSet/>
      <dgm:spPr>
        <a:solidFill>
          <a:srgbClr val="3772A4"/>
        </a:solidFill>
      </dgm:spPr>
      <dgm:t>
        <a:bodyPr/>
        <a:lstStyle/>
        <a:p>
          <a:r>
            <a:rPr lang="en-US" dirty="0"/>
            <a:t>Users have </a:t>
          </a:r>
          <a:r>
            <a:rPr lang="en-US" b="1" dirty="0"/>
            <a:t>similar workflows</a:t>
          </a:r>
          <a:r>
            <a:rPr lang="en-US" dirty="0"/>
            <a:t>, but </a:t>
          </a:r>
          <a:r>
            <a:rPr lang="en-US" b="1" dirty="0"/>
            <a:t>dissimilar</a:t>
          </a:r>
          <a:r>
            <a:rPr lang="en-US" dirty="0"/>
            <a:t> </a:t>
          </a:r>
          <a:r>
            <a:rPr lang="en-US" b="1" dirty="0"/>
            <a:t>skills</a:t>
          </a:r>
        </a:p>
      </dgm:t>
    </dgm:pt>
    <dgm:pt modelId="{CF60948D-0A2B-4F2D-A07E-1CF257408B6B}" type="parTrans" cxnId="{D4AD5A4E-B2DF-4D8E-8768-AB7532194242}">
      <dgm:prSet/>
      <dgm:spPr/>
      <dgm:t>
        <a:bodyPr/>
        <a:lstStyle/>
        <a:p>
          <a:endParaRPr lang="en-US"/>
        </a:p>
      </dgm:t>
    </dgm:pt>
    <dgm:pt modelId="{2D269C59-B093-414E-AE3E-D81E38222C31}" type="sibTrans" cxnId="{D4AD5A4E-B2DF-4D8E-8768-AB7532194242}">
      <dgm:prSet/>
      <dgm:spPr/>
      <dgm:t>
        <a:bodyPr/>
        <a:lstStyle/>
        <a:p>
          <a:endParaRPr lang="en-US"/>
        </a:p>
      </dgm:t>
    </dgm:pt>
    <dgm:pt modelId="{D7315C6C-1D7F-421D-900A-B5D6C7B895E7}" type="pres">
      <dgm:prSet presAssocID="{085F89EC-96F3-4A98-A3DF-76D7C580B568}" presName="CompostProcess" presStyleCnt="0">
        <dgm:presLayoutVars>
          <dgm:dir/>
          <dgm:resizeHandles val="exact"/>
        </dgm:presLayoutVars>
      </dgm:prSet>
      <dgm:spPr/>
    </dgm:pt>
    <dgm:pt modelId="{6C2A659A-9CDE-4E27-8F7B-D71A4E60E6CB}" type="pres">
      <dgm:prSet presAssocID="{085F89EC-96F3-4A98-A3DF-76D7C580B568}" presName="arrow" presStyleLbl="bgShp" presStyleIdx="0" presStyleCnt="1"/>
      <dgm:spPr>
        <a:solidFill>
          <a:srgbClr val="D31245">
            <a:alpha val="50000"/>
          </a:srgbClr>
        </a:solidFill>
      </dgm:spPr>
    </dgm:pt>
    <dgm:pt modelId="{E6A3FFA2-E4DF-4A9C-927A-4EDCA6ED0F95}" type="pres">
      <dgm:prSet presAssocID="{085F89EC-96F3-4A98-A3DF-76D7C580B568}" presName="linearProcess" presStyleCnt="0"/>
      <dgm:spPr/>
    </dgm:pt>
    <dgm:pt modelId="{DCA13A8E-F3CF-41FE-B45C-8310856EAFF6}" type="pres">
      <dgm:prSet presAssocID="{F909E806-C5BE-4035-8FAA-8088D7DD188D}" presName="textNode" presStyleLbl="node1" presStyleIdx="0" presStyleCnt="2">
        <dgm:presLayoutVars>
          <dgm:bulletEnabled val="1"/>
        </dgm:presLayoutVars>
      </dgm:prSet>
      <dgm:spPr/>
    </dgm:pt>
    <dgm:pt modelId="{1FF61528-2633-4E26-9C80-F62E9117450D}" type="pres">
      <dgm:prSet presAssocID="{09CB383F-BF72-4809-9B1C-0BB697AFBDCB}" presName="sibTrans" presStyleCnt="0"/>
      <dgm:spPr/>
    </dgm:pt>
    <dgm:pt modelId="{623EFA28-4E35-409A-90ED-4E5EC79D0C32}" type="pres">
      <dgm:prSet presAssocID="{FD93EF99-080F-411C-BA66-6F172AD8872A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B1FA0A1A-2873-44D9-8F90-BA0A47F991CF}" type="presOf" srcId="{F909E806-C5BE-4035-8FAA-8088D7DD188D}" destId="{DCA13A8E-F3CF-41FE-B45C-8310856EAFF6}" srcOrd="0" destOrd="0" presId="urn:microsoft.com/office/officeart/2005/8/layout/hProcess9"/>
    <dgm:cxn modelId="{D4AD5A4E-B2DF-4D8E-8768-AB7532194242}" srcId="{085F89EC-96F3-4A98-A3DF-76D7C580B568}" destId="{FD93EF99-080F-411C-BA66-6F172AD8872A}" srcOrd="1" destOrd="0" parTransId="{CF60948D-0A2B-4F2D-A07E-1CF257408B6B}" sibTransId="{2D269C59-B093-414E-AE3E-D81E38222C31}"/>
    <dgm:cxn modelId="{60BF9153-192C-492F-B6B4-29F8FCBA50CA}" type="presOf" srcId="{FD93EF99-080F-411C-BA66-6F172AD8872A}" destId="{623EFA28-4E35-409A-90ED-4E5EC79D0C32}" srcOrd="0" destOrd="0" presId="urn:microsoft.com/office/officeart/2005/8/layout/hProcess9"/>
    <dgm:cxn modelId="{9B9EA973-2F9E-40AB-8A15-A9216ADA80F9}" type="presOf" srcId="{085F89EC-96F3-4A98-A3DF-76D7C580B568}" destId="{D7315C6C-1D7F-421D-900A-B5D6C7B895E7}" srcOrd="0" destOrd="0" presId="urn:microsoft.com/office/officeart/2005/8/layout/hProcess9"/>
    <dgm:cxn modelId="{F1BA61EB-8CB9-4990-A03F-A30AB8487E57}" srcId="{085F89EC-96F3-4A98-A3DF-76D7C580B568}" destId="{F909E806-C5BE-4035-8FAA-8088D7DD188D}" srcOrd="0" destOrd="0" parTransId="{B98FE46B-CAD0-45D8-A896-62077B8E0412}" sibTransId="{09CB383F-BF72-4809-9B1C-0BB697AFBDCB}"/>
    <dgm:cxn modelId="{12202063-2247-45E4-B62C-367AD935150D}" type="presParOf" srcId="{D7315C6C-1D7F-421D-900A-B5D6C7B895E7}" destId="{6C2A659A-9CDE-4E27-8F7B-D71A4E60E6CB}" srcOrd="0" destOrd="0" presId="urn:microsoft.com/office/officeart/2005/8/layout/hProcess9"/>
    <dgm:cxn modelId="{70EA766E-ED4F-4300-866C-47966512B63A}" type="presParOf" srcId="{D7315C6C-1D7F-421D-900A-B5D6C7B895E7}" destId="{E6A3FFA2-E4DF-4A9C-927A-4EDCA6ED0F95}" srcOrd="1" destOrd="0" presId="urn:microsoft.com/office/officeart/2005/8/layout/hProcess9"/>
    <dgm:cxn modelId="{A9C92D56-D635-4767-B9EA-0D05D02D77E8}" type="presParOf" srcId="{E6A3FFA2-E4DF-4A9C-927A-4EDCA6ED0F95}" destId="{DCA13A8E-F3CF-41FE-B45C-8310856EAFF6}" srcOrd="0" destOrd="0" presId="urn:microsoft.com/office/officeart/2005/8/layout/hProcess9"/>
    <dgm:cxn modelId="{879E4291-2BCC-45DB-B7FC-427778D0BCE1}" type="presParOf" srcId="{E6A3FFA2-E4DF-4A9C-927A-4EDCA6ED0F95}" destId="{1FF61528-2633-4E26-9C80-F62E9117450D}" srcOrd="1" destOrd="0" presId="urn:microsoft.com/office/officeart/2005/8/layout/hProcess9"/>
    <dgm:cxn modelId="{09FCF34D-C196-45FB-BA6E-28B2C9200840}" type="presParOf" srcId="{E6A3FFA2-E4DF-4A9C-927A-4EDCA6ED0F95}" destId="{623EFA28-4E35-409A-90ED-4E5EC79D0C32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5F89EC-96F3-4A98-A3DF-76D7C580B56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09E806-C5BE-4035-8FAA-8088D7DD188D}">
      <dgm:prSet/>
      <dgm:spPr>
        <a:solidFill>
          <a:srgbClr val="3772A4"/>
        </a:solidFill>
      </dgm:spPr>
      <dgm:t>
        <a:bodyPr/>
        <a:lstStyle/>
        <a:p>
          <a:r>
            <a:rPr lang="en-US" dirty="0"/>
            <a:t>“The output of my analysis is a file”</a:t>
          </a:r>
          <a:endParaRPr lang="en-US" b="1" dirty="0"/>
        </a:p>
      </dgm:t>
    </dgm:pt>
    <dgm:pt modelId="{B98FE46B-CAD0-45D8-A896-62077B8E0412}" type="parTrans" cxnId="{F1BA61EB-8CB9-4990-A03F-A30AB8487E57}">
      <dgm:prSet/>
      <dgm:spPr/>
      <dgm:t>
        <a:bodyPr/>
        <a:lstStyle/>
        <a:p>
          <a:endParaRPr lang="en-US"/>
        </a:p>
      </dgm:t>
    </dgm:pt>
    <dgm:pt modelId="{09CB383F-BF72-4809-9B1C-0BB697AFBDCB}" type="sibTrans" cxnId="{F1BA61EB-8CB9-4990-A03F-A30AB8487E57}">
      <dgm:prSet/>
      <dgm:spPr/>
      <dgm:t>
        <a:bodyPr/>
        <a:lstStyle/>
        <a:p>
          <a:endParaRPr lang="en-US"/>
        </a:p>
      </dgm:t>
    </dgm:pt>
    <dgm:pt modelId="{FD93EF99-080F-411C-BA66-6F172AD8872A}">
      <dgm:prSet/>
      <dgm:spPr>
        <a:solidFill>
          <a:srgbClr val="3772A4"/>
        </a:solidFill>
      </dgm:spPr>
      <dgm:t>
        <a:bodyPr/>
        <a:lstStyle/>
        <a:p>
          <a:r>
            <a:rPr lang="en-US" dirty="0"/>
            <a:t>“My function takes a millisecond to run”</a:t>
          </a:r>
        </a:p>
      </dgm:t>
    </dgm:pt>
    <dgm:pt modelId="{CF60948D-0A2B-4F2D-A07E-1CF257408B6B}" type="parTrans" cxnId="{D4AD5A4E-B2DF-4D8E-8768-AB7532194242}">
      <dgm:prSet/>
      <dgm:spPr/>
      <dgm:t>
        <a:bodyPr/>
        <a:lstStyle/>
        <a:p>
          <a:endParaRPr lang="en-US"/>
        </a:p>
      </dgm:t>
    </dgm:pt>
    <dgm:pt modelId="{2D269C59-B093-414E-AE3E-D81E38222C31}" type="sibTrans" cxnId="{D4AD5A4E-B2DF-4D8E-8768-AB7532194242}">
      <dgm:prSet/>
      <dgm:spPr/>
      <dgm:t>
        <a:bodyPr/>
        <a:lstStyle/>
        <a:p>
          <a:endParaRPr lang="en-US"/>
        </a:p>
      </dgm:t>
    </dgm:pt>
    <dgm:pt modelId="{650BE8B7-FD67-49F3-A59F-74D600FCCBA8}">
      <dgm:prSet/>
      <dgm:spPr>
        <a:solidFill>
          <a:srgbClr val="3772A4"/>
        </a:solidFill>
      </dgm:spPr>
      <dgm:t>
        <a:bodyPr/>
        <a:lstStyle/>
        <a:p>
          <a:r>
            <a:rPr lang="en-US"/>
            <a:t>“But I don’t use Python…”</a:t>
          </a:r>
          <a:endParaRPr lang="en-US" dirty="0"/>
        </a:p>
      </dgm:t>
    </dgm:pt>
    <dgm:pt modelId="{1FEFC1DF-82AB-46D1-B4AC-05F8F611437D}" type="parTrans" cxnId="{DD5E0436-78C7-4CF9-B2FC-8FABCA04870C}">
      <dgm:prSet/>
      <dgm:spPr/>
      <dgm:t>
        <a:bodyPr/>
        <a:lstStyle/>
        <a:p>
          <a:endParaRPr lang="en-US"/>
        </a:p>
      </dgm:t>
    </dgm:pt>
    <dgm:pt modelId="{1CB64BBA-6250-4961-A79A-A01E2E6C67FE}" type="sibTrans" cxnId="{DD5E0436-78C7-4CF9-B2FC-8FABCA04870C}">
      <dgm:prSet/>
      <dgm:spPr/>
      <dgm:t>
        <a:bodyPr/>
        <a:lstStyle/>
        <a:p>
          <a:endParaRPr lang="en-US"/>
        </a:p>
      </dgm:t>
    </dgm:pt>
    <dgm:pt modelId="{D7315C6C-1D7F-421D-900A-B5D6C7B895E7}" type="pres">
      <dgm:prSet presAssocID="{085F89EC-96F3-4A98-A3DF-76D7C580B568}" presName="CompostProcess" presStyleCnt="0">
        <dgm:presLayoutVars>
          <dgm:dir/>
          <dgm:resizeHandles val="exact"/>
        </dgm:presLayoutVars>
      </dgm:prSet>
      <dgm:spPr/>
    </dgm:pt>
    <dgm:pt modelId="{6C2A659A-9CDE-4E27-8F7B-D71A4E60E6CB}" type="pres">
      <dgm:prSet presAssocID="{085F89EC-96F3-4A98-A3DF-76D7C580B568}" presName="arrow" presStyleLbl="bgShp" presStyleIdx="0" presStyleCnt="1" custAng="10800000"/>
      <dgm:spPr>
        <a:solidFill>
          <a:srgbClr val="D31245">
            <a:alpha val="50000"/>
          </a:srgbClr>
        </a:solidFill>
      </dgm:spPr>
    </dgm:pt>
    <dgm:pt modelId="{E6A3FFA2-E4DF-4A9C-927A-4EDCA6ED0F95}" type="pres">
      <dgm:prSet presAssocID="{085F89EC-96F3-4A98-A3DF-76D7C580B568}" presName="linearProcess" presStyleCnt="0"/>
      <dgm:spPr/>
    </dgm:pt>
    <dgm:pt modelId="{DCA13A8E-F3CF-41FE-B45C-8310856EAFF6}" type="pres">
      <dgm:prSet presAssocID="{F909E806-C5BE-4035-8FAA-8088D7DD188D}" presName="textNode" presStyleLbl="node1" presStyleIdx="0" presStyleCnt="3">
        <dgm:presLayoutVars>
          <dgm:bulletEnabled val="1"/>
        </dgm:presLayoutVars>
      </dgm:prSet>
      <dgm:spPr/>
    </dgm:pt>
    <dgm:pt modelId="{1FF61528-2633-4E26-9C80-F62E9117450D}" type="pres">
      <dgm:prSet presAssocID="{09CB383F-BF72-4809-9B1C-0BB697AFBDCB}" presName="sibTrans" presStyleCnt="0"/>
      <dgm:spPr/>
    </dgm:pt>
    <dgm:pt modelId="{623EFA28-4E35-409A-90ED-4E5EC79D0C32}" type="pres">
      <dgm:prSet presAssocID="{FD93EF99-080F-411C-BA66-6F172AD8872A}" presName="textNode" presStyleLbl="node1" presStyleIdx="1" presStyleCnt="3">
        <dgm:presLayoutVars>
          <dgm:bulletEnabled val="1"/>
        </dgm:presLayoutVars>
      </dgm:prSet>
      <dgm:spPr/>
    </dgm:pt>
    <dgm:pt modelId="{4C924C85-6E5E-4079-A9B4-A3FB17C95989}" type="pres">
      <dgm:prSet presAssocID="{2D269C59-B093-414E-AE3E-D81E38222C31}" presName="sibTrans" presStyleCnt="0"/>
      <dgm:spPr/>
    </dgm:pt>
    <dgm:pt modelId="{A8DCA58E-AE84-4D65-9AE9-54048A2A8FF8}" type="pres">
      <dgm:prSet presAssocID="{650BE8B7-FD67-49F3-A59F-74D600FCCBA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B1FA0A1A-2873-44D9-8F90-BA0A47F991CF}" type="presOf" srcId="{F909E806-C5BE-4035-8FAA-8088D7DD188D}" destId="{DCA13A8E-F3CF-41FE-B45C-8310856EAFF6}" srcOrd="0" destOrd="0" presId="urn:microsoft.com/office/officeart/2005/8/layout/hProcess9"/>
    <dgm:cxn modelId="{DD5E0436-78C7-4CF9-B2FC-8FABCA04870C}" srcId="{085F89EC-96F3-4A98-A3DF-76D7C580B568}" destId="{650BE8B7-FD67-49F3-A59F-74D600FCCBA8}" srcOrd="2" destOrd="0" parTransId="{1FEFC1DF-82AB-46D1-B4AC-05F8F611437D}" sibTransId="{1CB64BBA-6250-4961-A79A-A01E2E6C67FE}"/>
    <dgm:cxn modelId="{0BD9AD5B-1CAC-430C-839F-772D477D3AB2}" type="presOf" srcId="{650BE8B7-FD67-49F3-A59F-74D600FCCBA8}" destId="{A8DCA58E-AE84-4D65-9AE9-54048A2A8FF8}" srcOrd="0" destOrd="0" presId="urn:microsoft.com/office/officeart/2005/8/layout/hProcess9"/>
    <dgm:cxn modelId="{D4AD5A4E-B2DF-4D8E-8768-AB7532194242}" srcId="{085F89EC-96F3-4A98-A3DF-76D7C580B568}" destId="{FD93EF99-080F-411C-BA66-6F172AD8872A}" srcOrd="1" destOrd="0" parTransId="{CF60948D-0A2B-4F2D-A07E-1CF257408B6B}" sibTransId="{2D269C59-B093-414E-AE3E-D81E38222C31}"/>
    <dgm:cxn modelId="{60BF9153-192C-492F-B6B4-29F8FCBA50CA}" type="presOf" srcId="{FD93EF99-080F-411C-BA66-6F172AD8872A}" destId="{623EFA28-4E35-409A-90ED-4E5EC79D0C32}" srcOrd="0" destOrd="0" presId="urn:microsoft.com/office/officeart/2005/8/layout/hProcess9"/>
    <dgm:cxn modelId="{9B9EA973-2F9E-40AB-8A15-A9216ADA80F9}" type="presOf" srcId="{085F89EC-96F3-4A98-A3DF-76D7C580B568}" destId="{D7315C6C-1D7F-421D-900A-B5D6C7B895E7}" srcOrd="0" destOrd="0" presId="urn:microsoft.com/office/officeart/2005/8/layout/hProcess9"/>
    <dgm:cxn modelId="{F1BA61EB-8CB9-4990-A03F-A30AB8487E57}" srcId="{085F89EC-96F3-4A98-A3DF-76D7C580B568}" destId="{F909E806-C5BE-4035-8FAA-8088D7DD188D}" srcOrd="0" destOrd="0" parTransId="{B98FE46B-CAD0-45D8-A896-62077B8E0412}" sibTransId="{09CB383F-BF72-4809-9B1C-0BB697AFBDCB}"/>
    <dgm:cxn modelId="{12202063-2247-45E4-B62C-367AD935150D}" type="presParOf" srcId="{D7315C6C-1D7F-421D-900A-B5D6C7B895E7}" destId="{6C2A659A-9CDE-4E27-8F7B-D71A4E60E6CB}" srcOrd="0" destOrd="0" presId="urn:microsoft.com/office/officeart/2005/8/layout/hProcess9"/>
    <dgm:cxn modelId="{70EA766E-ED4F-4300-866C-47966512B63A}" type="presParOf" srcId="{D7315C6C-1D7F-421D-900A-B5D6C7B895E7}" destId="{E6A3FFA2-E4DF-4A9C-927A-4EDCA6ED0F95}" srcOrd="1" destOrd="0" presId="urn:microsoft.com/office/officeart/2005/8/layout/hProcess9"/>
    <dgm:cxn modelId="{A9C92D56-D635-4767-B9EA-0D05D02D77E8}" type="presParOf" srcId="{E6A3FFA2-E4DF-4A9C-927A-4EDCA6ED0F95}" destId="{DCA13A8E-F3CF-41FE-B45C-8310856EAFF6}" srcOrd="0" destOrd="0" presId="urn:microsoft.com/office/officeart/2005/8/layout/hProcess9"/>
    <dgm:cxn modelId="{879E4291-2BCC-45DB-B7FC-427778D0BCE1}" type="presParOf" srcId="{E6A3FFA2-E4DF-4A9C-927A-4EDCA6ED0F95}" destId="{1FF61528-2633-4E26-9C80-F62E9117450D}" srcOrd="1" destOrd="0" presId="urn:microsoft.com/office/officeart/2005/8/layout/hProcess9"/>
    <dgm:cxn modelId="{09FCF34D-C196-45FB-BA6E-28B2C9200840}" type="presParOf" srcId="{E6A3FFA2-E4DF-4A9C-927A-4EDCA6ED0F95}" destId="{623EFA28-4E35-409A-90ED-4E5EC79D0C32}" srcOrd="2" destOrd="0" presId="urn:microsoft.com/office/officeart/2005/8/layout/hProcess9"/>
    <dgm:cxn modelId="{358AEF56-8202-42C2-A860-5E4E1295F5C9}" type="presParOf" srcId="{E6A3FFA2-E4DF-4A9C-927A-4EDCA6ED0F95}" destId="{4C924C85-6E5E-4079-A9B4-A3FB17C95989}" srcOrd="3" destOrd="0" presId="urn:microsoft.com/office/officeart/2005/8/layout/hProcess9"/>
    <dgm:cxn modelId="{40FDA7CE-1274-458E-97C2-EECCB29AC909}" type="presParOf" srcId="{E6A3FFA2-E4DF-4A9C-927A-4EDCA6ED0F95}" destId="{A8DCA58E-AE84-4D65-9AE9-54048A2A8FF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A659A-9CDE-4E27-8F7B-D71A4E60E6CB}">
      <dsp:nvSpPr>
        <dsp:cNvPr id="0" name=""/>
        <dsp:cNvSpPr/>
      </dsp:nvSpPr>
      <dsp:spPr>
        <a:xfrm>
          <a:off x="631503" y="0"/>
          <a:ext cx="7157038" cy="3180665"/>
        </a:xfrm>
        <a:prstGeom prst="rightArrow">
          <a:avLst/>
        </a:prstGeom>
        <a:solidFill>
          <a:srgbClr val="D31245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3A8E-F3CF-41FE-B45C-8310856EAFF6}">
      <dsp:nvSpPr>
        <dsp:cNvPr id="0" name=""/>
        <dsp:cNvSpPr/>
      </dsp:nvSpPr>
      <dsp:spPr>
        <a:xfrm>
          <a:off x="9044" y="954199"/>
          <a:ext cx="2710201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Has a working computation written in </a:t>
          </a:r>
          <a:r>
            <a:rPr lang="en-US" sz="1900" b="1" kern="1200" dirty="0"/>
            <a:t>Python</a:t>
          </a:r>
        </a:p>
      </dsp:txBody>
      <dsp:txXfrm>
        <a:off x="71151" y="1016306"/>
        <a:ext cx="2585987" cy="1148052"/>
      </dsp:txXfrm>
    </dsp:sp>
    <dsp:sp modelId="{069B1320-4F75-49BE-8D01-6E05D343E93E}">
      <dsp:nvSpPr>
        <dsp:cNvPr id="0" name=""/>
        <dsp:cNvSpPr/>
      </dsp:nvSpPr>
      <dsp:spPr>
        <a:xfrm>
          <a:off x="2854921" y="954199"/>
          <a:ext cx="2710201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Knows Scientific Python, but not necessarily </a:t>
          </a:r>
          <a:r>
            <a:rPr lang="en-US" sz="1900" b="1" kern="1200" dirty="0"/>
            <a:t>anything</a:t>
          </a:r>
          <a:r>
            <a:rPr lang="en-US" sz="1900" kern="1200" dirty="0"/>
            <a:t> </a:t>
          </a:r>
          <a:r>
            <a:rPr lang="en-US" sz="1900" b="1" kern="1200" dirty="0"/>
            <a:t>else</a:t>
          </a:r>
          <a:endParaRPr lang="en-US" sz="1900" kern="1200" dirty="0"/>
        </a:p>
      </dsp:txBody>
      <dsp:txXfrm>
        <a:off x="2917028" y="1016306"/>
        <a:ext cx="2585987" cy="1148052"/>
      </dsp:txXfrm>
    </dsp:sp>
    <dsp:sp modelId="{0F10EC83-B684-4949-A5E1-790B63F338E1}">
      <dsp:nvSpPr>
        <dsp:cNvPr id="0" name=""/>
        <dsp:cNvSpPr/>
      </dsp:nvSpPr>
      <dsp:spPr>
        <a:xfrm>
          <a:off x="5700798" y="954199"/>
          <a:ext cx="2710201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Wants</a:t>
          </a:r>
          <a:r>
            <a:rPr lang="en-US" sz="1900" kern="1200" dirty="0"/>
            <a:t> to use high-throughput computing… but is </a:t>
          </a:r>
          <a:r>
            <a:rPr lang="en-US" sz="1900" b="1" kern="1200" dirty="0"/>
            <a:t>very busy</a:t>
          </a:r>
        </a:p>
      </dsp:txBody>
      <dsp:txXfrm>
        <a:off x="5762905" y="1016306"/>
        <a:ext cx="2585987" cy="11480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A659A-9CDE-4E27-8F7B-D71A4E60E6CB}">
      <dsp:nvSpPr>
        <dsp:cNvPr id="0" name=""/>
        <dsp:cNvSpPr/>
      </dsp:nvSpPr>
      <dsp:spPr>
        <a:xfrm>
          <a:off x="631503" y="0"/>
          <a:ext cx="7157037" cy="3180665"/>
        </a:xfrm>
        <a:prstGeom prst="rightArrow">
          <a:avLst/>
        </a:prstGeom>
        <a:solidFill>
          <a:srgbClr val="D31245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3A8E-F3CF-41FE-B45C-8310856EAFF6}">
      <dsp:nvSpPr>
        <dsp:cNvPr id="0" name=""/>
        <dsp:cNvSpPr/>
      </dsp:nvSpPr>
      <dsp:spPr>
        <a:xfrm>
          <a:off x="102" y="954199"/>
          <a:ext cx="4107238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“Well, it works on </a:t>
          </a:r>
          <a:r>
            <a:rPr lang="en-US" sz="2400" b="1" kern="1200" dirty="0"/>
            <a:t>my laptop</a:t>
          </a:r>
          <a:r>
            <a:rPr lang="en-US" sz="2400" kern="1200" dirty="0"/>
            <a:t>…”</a:t>
          </a:r>
          <a:endParaRPr lang="en-US" sz="2400" b="1" kern="1200" dirty="0"/>
        </a:p>
      </dsp:txBody>
      <dsp:txXfrm>
        <a:off x="62209" y="1016306"/>
        <a:ext cx="3983024" cy="1148052"/>
      </dsp:txXfrm>
    </dsp:sp>
    <dsp:sp modelId="{623EFA28-4E35-409A-90ED-4E5EC79D0C32}">
      <dsp:nvSpPr>
        <dsp:cNvPr id="0" name=""/>
        <dsp:cNvSpPr/>
      </dsp:nvSpPr>
      <dsp:spPr>
        <a:xfrm>
          <a:off x="4312702" y="954199"/>
          <a:ext cx="4107238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Users have </a:t>
          </a:r>
          <a:r>
            <a:rPr lang="en-US" sz="2400" b="1" kern="1200" dirty="0"/>
            <a:t>similar workflows</a:t>
          </a:r>
          <a:r>
            <a:rPr lang="en-US" sz="2400" kern="1200" dirty="0"/>
            <a:t>, but </a:t>
          </a:r>
          <a:r>
            <a:rPr lang="en-US" sz="2400" b="1" kern="1200" dirty="0"/>
            <a:t>dissimilar</a:t>
          </a:r>
          <a:r>
            <a:rPr lang="en-US" sz="2400" kern="1200" dirty="0"/>
            <a:t> </a:t>
          </a:r>
          <a:r>
            <a:rPr lang="en-US" sz="2400" b="1" kern="1200" dirty="0"/>
            <a:t>skills</a:t>
          </a:r>
        </a:p>
      </dsp:txBody>
      <dsp:txXfrm>
        <a:off x="4374809" y="1016306"/>
        <a:ext cx="3983024" cy="11480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A659A-9CDE-4E27-8F7B-D71A4E60E6CB}">
      <dsp:nvSpPr>
        <dsp:cNvPr id="0" name=""/>
        <dsp:cNvSpPr/>
      </dsp:nvSpPr>
      <dsp:spPr>
        <a:xfrm rot="10800000">
          <a:off x="862643" y="0"/>
          <a:ext cx="9776624" cy="3180665"/>
        </a:xfrm>
        <a:prstGeom prst="rightArrow">
          <a:avLst/>
        </a:prstGeom>
        <a:solidFill>
          <a:srgbClr val="D31245">
            <a:alpha val="5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13A8E-F3CF-41FE-B45C-8310856EAFF6}">
      <dsp:nvSpPr>
        <dsp:cNvPr id="0" name=""/>
        <dsp:cNvSpPr/>
      </dsp:nvSpPr>
      <dsp:spPr>
        <a:xfrm>
          <a:off x="12355" y="954199"/>
          <a:ext cx="3702177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“The output of my analysis is a file”</a:t>
          </a:r>
          <a:endParaRPr lang="en-US" sz="3100" b="1" kern="1200" dirty="0"/>
        </a:p>
      </dsp:txBody>
      <dsp:txXfrm>
        <a:off x="74462" y="1016306"/>
        <a:ext cx="3577963" cy="1148052"/>
      </dsp:txXfrm>
    </dsp:sp>
    <dsp:sp modelId="{623EFA28-4E35-409A-90ED-4E5EC79D0C32}">
      <dsp:nvSpPr>
        <dsp:cNvPr id="0" name=""/>
        <dsp:cNvSpPr/>
      </dsp:nvSpPr>
      <dsp:spPr>
        <a:xfrm>
          <a:off x="3899866" y="954199"/>
          <a:ext cx="3702177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“My function takes a millisecond to run”</a:t>
          </a:r>
        </a:p>
      </dsp:txBody>
      <dsp:txXfrm>
        <a:off x="3961973" y="1016306"/>
        <a:ext cx="3577963" cy="1148052"/>
      </dsp:txXfrm>
    </dsp:sp>
    <dsp:sp modelId="{A8DCA58E-AE84-4D65-9AE9-54048A2A8FF8}">
      <dsp:nvSpPr>
        <dsp:cNvPr id="0" name=""/>
        <dsp:cNvSpPr/>
      </dsp:nvSpPr>
      <dsp:spPr>
        <a:xfrm>
          <a:off x="7787377" y="954199"/>
          <a:ext cx="3702177" cy="1272266"/>
        </a:xfrm>
        <a:prstGeom prst="roundRect">
          <a:avLst/>
        </a:prstGeom>
        <a:solidFill>
          <a:srgbClr val="3772A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“But I don’t use Python…”</a:t>
          </a:r>
          <a:endParaRPr lang="en-US" sz="3100" kern="1200" dirty="0"/>
        </a:p>
      </dsp:txBody>
      <dsp:txXfrm>
        <a:off x="7849484" y="1016306"/>
        <a:ext cx="3577963" cy="1148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C2190C43-0954-4454-9B3A-7899E18A0806}" type="datetimeFigureOut">
              <a:rPr lang="en-US" smtClean="0"/>
              <a:pPr/>
              <a:t>5/22/2019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26628F27-0144-4B54-8F88-265FC1273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23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in duplicate screen mode</a:t>
            </a:r>
          </a:p>
          <a:p>
            <a:r>
              <a:rPr lang="en-US" dirty="0" err="1"/>
              <a:t>Powerpoint</a:t>
            </a:r>
            <a:r>
              <a:rPr lang="en-US" dirty="0"/>
              <a:t> in duplicate screen mode</a:t>
            </a:r>
          </a:p>
          <a:p>
            <a:r>
              <a:rPr lang="en-US" dirty="0"/>
              <a:t>Fullscreen </a:t>
            </a:r>
            <a:r>
              <a:rPr lang="en-US" dirty="0" err="1"/>
              <a:t>jupyter</a:t>
            </a:r>
            <a:r>
              <a:rPr lang="en-US"/>
              <a:t>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8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33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28F27-0144-4B54-8F88-265FC1273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3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F1E9-2740-4B3C-A6AA-A46F2F600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96DB9-0E5F-4F99-8651-6B2BF70C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F6551-D8CF-4F08-B640-0FE82C9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3FEF2-319F-4646-B0FB-919567F8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3D873-1D4E-47BA-87BE-074310F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0B82-F222-4CA4-9402-42B16CAF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7F43-A67B-4F14-8D87-7D0C9EF02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55F1-DFD0-4AEA-82E8-0CA33C99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5CC4-8D76-416C-9636-D4427C0F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C7B8C-06CD-4AA9-91D1-427368B9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5F105-E3D8-4A31-9810-5992DC7B6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EF067-C5A2-4594-B40C-F2873A288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35896-3715-4C3B-A93D-A286A343C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5EE3B-BEF3-4B5E-8F3C-D1F6901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25E9-DF43-4297-8845-C52FD0F1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2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C740-1600-4B20-AEB9-B58647D9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B7BAE-8C75-4C81-8651-35B8BD8DB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BCB1-D17F-4F9B-8F1F-5B8F9FA94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91B8-C173-4FDE-9EAB-2219CB2F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AB46-4F5D-4351-8CCA-EFA500388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9607-2D4B-4CFE-9A1D-2A5B0F1A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0885-BAC5-4D4E-8ED5-5F55EF7A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3B3FA-3CF3-4E4E-A28B-6A95AC8C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5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4DB0-21DF-4EE9-8748-F031A7AA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4CFC-D3A3-4FD6-B5D9-DE1030638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17D6-3556-48CE-ACC3-5E57F50F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B4CF-68D9-462C-828E-BFDBD378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D070-B06B-4628-985E-8BD2B6881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14E4-1292-42C4-A1DA-8346467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DAFCF-DC23-436F-BD15-6DA2613C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17F17-C00D-4927-8E68-75D73201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61FA-6560-432D-913D-362499AE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97ED7-FE80-41A6-BB53-9BE5D13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F614-E9DE-4F08-AD3A-BABBB9D1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6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23-F8C2-40C6-8C34-C32C507E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1CB5A-DE2A-4717-B3BA-71BEACA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EE3D1-207E-4154-957F-4C99E454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B231-C2E3-485F-9898-950F5C9CD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2F2A0-2714-4D73-B35E-D3AFCB5E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B48BA-ED31-41C5-A9B3-C5907D9B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8ED8E-06B0-4CD4-AC61-8835C50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92D1B-21D8-4BA0-9EFC-7B7691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2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4557-4555-4064-9655-D6B3E2056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533143-3321-41AC-AE7F-BD78AE5D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61DBC-C326-4D88-9012-22F3893D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FAFB-9160-46BA-BA40-529F9C48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8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81758-F943-43E2-BC7B-4E7CCF5BF5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47D54-DC0C-4606-9B5E-B1EB8D4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18B97-13FD-4534-8F8D-DF46AF0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A166-F1E5-4B45-BB08-37C3FF46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2D7E-8FDA-4044-848A-B51D922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ource Sans Pro" panose="020B0503030403020204" pitchFamily="34" charset="0"/>
              </a:defRPr>
            </a:lvl1pPr>
            <a:lvl2pPr>
              <a:defRPr sz="2800">
                <a:latin typeface="Source Sans Pro" panose="020B0503030403020204" pitchFamily="34" charset="0"/>
              </a:defRPr>
            </a:lvl2pPr>
            <a:lvl3pPr>
              <a:defRPr sz="2400">
                <a:latin typeface="Source Sans Pro" panose="020B0503030403020204" pitchFamily="34" charset="0"/>
              </a:defRPr>
            </a:lvl3pPr>
            <a:lvl4pPr>
              <a:defRPr sz="2000">
                <a:latin typeface="Source Sans Pro" panose="020B0503030403020204" pitchFamily="34" charset="0"/>
              </a:defRPr>
            </a:lvl4pPr>
            <a:lvl5pPr>
              <a:defRPr sz="2000">
                <a:latin typeface="Source Sans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58567-487F-4D2F-B66D-FC0DBE42A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FD856-1BF5-40C9-96DF-5EABFFE81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2A7FA-FBBC-48A4-86B7-DDE747F60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C9771-324B-4693-A25F-04E5720B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7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AB45-0786-4949-AF84-2918A7D1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2F23-E9FF-4E3D-A147-E2E33E8D7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Source Sans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AC395-674D-45FF-A210-0BDD8546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A6974-5719-456E-BA82-BC11D65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0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D93F9-5AB2-44C4-A4C7-EA8035F7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96C2E-DB6F-4328-B2D9-9C3C4A04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8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0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FAFB6-DF4D-452A-AC97-8513872B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85600" cy="858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E2BB-1A0B-4653-84B5-2C5E9C266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DC406-42CB-4E4F-8278-068827D48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5600" y="0"/>
            <a:ext cx="40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</a:defRPr>
            </a:lvl1pPr>
          </a:lstStyle>
          <a:p>
            <a:fld id="{65011DE2-3A5B-41D4-A661-103799ABD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13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" panose="020B05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Karpel/htcondor-week-htmap-talk" TargetMode="External"/><Relationship Id="rId2" Type="http://schemas.openxmlformats.org/officeDocument/2006/relationships/hyperlink" Target="https://github.com/htcondor/htmap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BBF6A-5B4C-42D8-8187-3BC6150C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795" y="2085925"/>
            <a:ext cx="5740400" cy="2103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High-Throughput Computing in </a:t>
            </a:r>
            <a:r>
              <a:rPr lang="en-US" dirty="0">
                <a:solidFill>
                  <a:srgbClr val="3772A4"/>
                </a:solidFill>
              </a:rPr>
              <a:t>Python</a:t>
            </a:r>
            <a:r>
              <a:rPr lang="en-US" dirty="0"/>
              <a:t>, Powered by </a:t>
            </a:r>
            <a:r>
              <a:rPr lang="en-US" dirty="0">
                <a:solidFill>
                  <a:srgbClr val="D31245"/>
                </a:solidFill>
              </a:rPr>
              <a:t>HTCondor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E500529-044B-4A48-8D54-53B806163881}"/>
              </a:ext>
            </a:extLst>
          </p:cNvPr>
          <p:cNvSpPr txBox="1">
            <a:spLocks/>
          </p:cNvSpPr>
          <p:nvPr/>
        </p:nvSpPr>
        <p:spPr>
          <a:xfrm>
            <a:off x="2573598" y="3991458"/>
            <a:ext cx="6788794" cy="1476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Source Sans Pro" panose="020B0503030403020204" pitchFamily="34" charset="0"/>
              </a:rPr>
              <a:t>Josh Karpel   |   karpel@wisc.edu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3F6C09-74EE-478F-B42A-F40D2C810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7026" y="361383"/>
            <a:ext cx="5197948" cy="164145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21A42-D366-43FA-B687-AF7FE87F30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E2795-D400-4B87-96E6-2F7B67DC6C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CC4DBEE-5F74-484C-B61C-2433777EB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83" y="5442700"/>
            <a:ext cx="3479834" cy="822471"/>
          </a:xfrm>
          <a:prstGeom prst="rect">
            <a:avLst/>
          </a:prstGeom>
        </p:spPr>
      </p:pic>
      <p:pic>
        <p:nvPicPr>
          <p:cNvPr id="12" name="Picture 11" descr="A black sign with white text&#10;&#10;Description automatically generated">
            <a:extLst>
              <a:ext uri="{FF2B5EF4-FFF2-40B4-BE49-F238E27FC236}">
                <a16:creationId xmlns:a16="http://schemas.microsoft.com/office/drawing/2014/main" id="{6D93D923-6A57-43B7-8B9C-C14C2D177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30" y="5442699"/>
            <a:ext cx="4569287" cy="82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0907-E4C8-4BD3-91A8-0A6E67E3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 in Scientific Computing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0B60-6C2E-451E-A803-E6C65C902C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F6ACC-D586-441F-8705-620E8C6EDA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6DB32-D19A-4967-B1FA-ACF8236B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53" y="1645147"/>
            <a:ext cx="8274645" cy="4780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33AD5-E397-4FDD-896B-BFC456A0C7EA}"/>
              </a:ext>
            </a:extLst>
          </p:cNvPr>
          <p:cNvSpPr txBox="1"/>
          <p:nvPr/>
        </p:nvSpPr>
        <p:spPr>
          <a:xfrm>
            <a:off x="2018950" y="993241"/>
            <a:ext cx="815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What happens to Y as we change X?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07F42C-AAE9-4F03-8E84-79203CEC561E}"/>
              </a:ext>
            </a:extLst>
          </p:cNvPr>
          <p:cNvGrpSpPr/>
          <p:nvPr/>
        </p:nvGrpSpPr>
        <p:grpSpPr>
          <a:xfrm>
            <a:off x="3330429" y="3644112"/>
            <a:ext cx="6090408" cy="1791954"/>
            <a:chOff x="3330429" y="3644112"/>
            <a:chExt cx="6090408" cy="179195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F03A7E-0DB4-4709-83DA-F9C483AAC0C9}"/>
                </a:ext>
              </a:extLst>
            </p:cNvPr>
            <p:cNvSpPr/>
            <p:nvPr/>
          </p:nvSpPr>
          <p:spPr>
            <a:xfrm>
              <a:off x="3330429" y="3644112"/>
              <a:ext cx="6090408" cy="1791954"/>
            </a:xfrm>
            <a:prstGeom prst="ellipse">
              <a:avLst/>
            </a:prstGeom>
            <a:solidFill>
              <a:srgbClr val="3772A4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2A2BED-E15F-43CA-87AA-F493387F9F75}"/>
                </a:ext>
              </a:extLst>
            </p:cNvPr>
            <p:cNvSpPr txBox="1"/>
            <p:nvPr/>
          </p:nvSpPr>
          <p:spPr>
            <a:xfrm>
              <a:off x="4001082" y="4540089"/>
              <a:ext cx="37834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Source Sans Pro" panose="020B0503030403020204" pitchFamily="34" charset="0"/>
                </a:rPr>
                <a:t>500 Simulations</a:t>
              </a:r>
            </a:p>
            <a:p>
              <a:pPr algn="ctr"/>
              <a:r>
                <a:rPr lang="en-US" sz="2400" b="1" dirty="0">
                  <a:latin typeface="Source Sans Pro" panose="020B0503030403020204" pitchFamily="34" charset="0"/>
                </a:rPr>
                <a:t>1 Hour Each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81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60B60-6C2E-451E-A803-E6C65C902C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F6ACC-D586-441F-8705-620E8C6EDA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33AD5-E397-4FDD-896B-BFC456A0C7EA}"/>
              </a:ext>
            </a:extLst>
          </p:cNvPr>
          <p:cNvSpPr txBox="1"/>
          <p:nvPr/>
        </p:nvSpPr>
        <p:spPr>
          <a:xfrm>
            <a:off x="2018950" y="364066"/>
            <a:ext cx="8154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Source Sans Pro" panose="020B0503030403020204" pitchFamily="34" charset="0"/>
              </a:rPr>
              <a:t>What happens to Y as we change X?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C715B7-0361-4688-80CD-5ABDFFDAB83D}"/>
              </a:ext>
            </a:extLst>
          </p:cNvPr>
          <p:cNvGrpSpPr/>
          <p:nvPr/>
        </p:nvGrpSpPr>
        <p:grpSpPr>
          <a:xfrm>
            <a:off x="537734" y="1236483"/>
            <a:ext cx="11116530" cy="4813171"/>
            <a:chOff x="394283" y="1679703"/>
            <a:chExt cx="11116530" cy="481317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E4B822-3233-435D-8241-972B5DD423BC}"/>
                </a:ext>
              </a:extLst>
            </p:cNvPr>
            <p:cNvSpPr/>
            <p:nvPr/>
          </p:nvSpPr>
          <p:spPr>
            <a:xfrm>
              <a:off x="394283" y="1679703"/>
              <a:ext cx="1691779" cy="4813171"/>
            </a:xfrm>
            <a:prstGeom prst="rect">
              <a:avLst/>
            </a:prstGeom>
            <a:solidFill>
              <a:srgbClr val="3772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4400" b="1" dirty="0">
                  <a:latin typeface="Source Sans Pro" panose="020B0503030403020204" pitchFamily="34" charset="0"/>
                </a:rPr>
                <a:t>Setup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C7CCA6-BCBC-4E1C-B5F0-C1CDD08B7B57}"/>
                </a:ext>
              </a:extLst>
            </p:cNvPr>
            <p:cNvGrpSpPr/>
            <p:nvPr/>
          </p:nvGrpSpPr>
          <p:grpSpPr>
            <a:xfrm>
              <a:off x="2086062" y="1801744"/>
              <a:ext cx="7732972" cy="1243460"/>
              <a:chOff x="2086062" y="1801744"/>
              <a:chExt cx="7732972" cy="124346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C9F7405-CD5C-4DC6-958E-6129E584E1E2}"/>
                  </a:ext>
                </a:extLst>
              </p:cNvPr>
              <p:cNvSpPr/>
              <p:nvPr/>
            </p:nvSpPr>
            <p:spPr>
              <a:xfrm>
                <a:off x="2086062" y="1805335"/>
                <a:ext cx="121640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X1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98F6786-C8CB-4A37-97C4-48D82033BCBD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302466" y="2421679"/>
                <a:ext cx="1005840" cy="359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2DFEA7-4620-407D-B2E1-34D7E4F85D77}"/>
                  </a:ext>
                </a:extLst>
              </p:cNvPr>
              <p:cNvSpPr/>
              <p:nvPr/>
            </p:nvSpPr>
            <p:spPr>
              <a:xfrm>
                <a:off x="4308306" y="1801744"/>
                <a:ext cx="328848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Simulation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30D3BE1-0DB7-423E-BA64-A8ACE71F0A7A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>
                <a:off x="7596789" y="2421679"/>
                <a:ext cx="1005840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D9714D-1558-4C1D-9F07-0D116297F200}"/>
                  </a:ext>
                </a:extLst>
              </p:cNvPr>
              <p:cNvSpPr/>
              <p:nvPr/>
            </p:nvSpPr>
            <p:spPr>
              <a:xfrm>
                <a:off x="8602630" y="1801745"/>
                <a:ext cx="121640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Y1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768913-740C-40BA-9D46-76D4777281C8}"/>
                </a:ext>
              </a:extLst>
            </p:cNvPr>
            <p:cNvSpPr/>
            <p:nvPr/>
          </p:nvSpPr>
          <p:spPr>
            <a:xfrm>
              <a:off x="9819034" y="1679703"/>
              <a:ext cx="1691779" cy="4813171"/>
            </a:xfrm>
            <a:prstGeom prst="rect">
              <a:avLst/>
            </a:prstGeom>
            <a:solidFill>
              <a:srgbClr val="3772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algn="ctr"/>
              <a:r>
                <a:rPr lang="en-US" sz="4400" b="1" dirty="0">
                  <a:latin typeface="Source Sans Pro" panose="020B0503030403020204" pitchFamily="34" charset="0"/>
                </a:rPr>
                <a:t>Analysis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4E5FEB3-1BE9-44FA-89C4-C62BDA8AF991}"/>
                </a:ext>
              </a:extLst>
            </p:cNvPr>
            <p:cNvGrpSpPr/>
            <p:nvPr/>
          </p:nvGrpSpPr>
          <p:grpSpPr>
            <a:xfrm>
              <a:off x="2086062" y="3446687"/>
              <a:ext cx="7732972" cy="1243460"/>
              <a:chOff x="2086062" y="1801744"/>
              <a:chExt cx="7732972" cy="124346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EB54B63-223D-4ED7-8A5C-CD408C237385}"/>
                  </a:ext>
                </a:extLst>
              </p:cNvPr>
              <p:cNvSpPr/>
              <p:nvPr/>
            </p:nvSpPr>
            <p:spPr>
              <a:xfrm>
                <a:off x="2086062" y="1805335"/>
                <a:ext cx="121640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X2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3FF1CE4-5EF6-4EE7-938A-008BAABDEF51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 flipV="1">
                <a:off x="3302466" y="2421679"/>
                <a:ext cx="1005840" cy="359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8547F5B-3D2E-4033-ADB9-92640CC3C2B5}"/>
                  </a:ext>
                </a:extLst>
              </p:cNvPr>
              <p:cNvSpPr/>
              <p:nvPr/>
            </p:nvSpPr>
            <p:spPr>
              <a:xfrm>
                <a:off x="4308306" y="1801744"/>
                <a:ext cx="328848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Simulation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1438F0A-780A-4FEB-AD77-9AFD754C4C95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>
                <a:off x="7596789" y="2421679"/>
                <a:ext cx="1005840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4AF14AD-A875-4423-A3BC-F809087695C0}"/>
                  </a:ext>
                </a:extLst>
              </p:cNvPr>
              <p:cNvSpPr/>
              <p:nvPr/>
            </p:nvSpPr>
            <p:spPr>
              <a:xfrm>
                <a:off x="8602630" y="1801745"/>
                <a:ext cx="121640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Y2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BB3B3B2-921C-4781-B14D-BCF39B808D22}"/>
                </a:ext>
              </a:extLst>
            </p:cNvPr>
            <p:cNvGrpSpPr/>
            <p:nvPr/>
          </p:nvGrpSpPr>
          <p:grpSpPr>
            <a:xfrm>
              <a:off x="2086062" y="5095221"/>
              <a:ext cx="7732972" cy="1243460"/>
              <a:chOff x="2086062" y="1801744"/>
              <a:chExt cx="7732972" cy="124346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FFCCF45-F977-45FD-A9A2-96EB2FBB50C2}"/>
                  </a:ext>
                </a:extLst>
              </p:cNvPr>
              <p:cNvSpPr/>
              <p:nvPr/>
            </p:nvSpPr>
            <p:spPr>
              <a:xfrm>
                <a:off x="2086062" y="1805335"/>
                <a:ext cx="121640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X3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3A36DFB-67A6-4114-AC1F-2C066113A647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3302466" y="2421679"/>
                <a:ext cx="1005840" cy="359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8C0AA01-951C-4802-BC11-B81C491106E9}"/>
                  </a:ext>
                </a:extLst>
              </p:cNvPr>
              <p:cNvSpPr/>
              <p:nvPr/>
            </p:nvSpPr>
            <p:spPr>
              <a:xfrm>
                <a:off x="4308306" y="1801744"/>
                <a:ext cx="328848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Simulation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83D2AF8-1C79-4027-B6D8-B3A99BB16373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7596789" y="2421679"/>
                <a:ext cx="1005840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6C00F59-D831-4432-8A8A-49C4D76F818A}"/>
                  </a:ext>
                </a:extLst>
              </p:cNvPr>
              <p:cNvSpPr/>
              <p:nvPr/>
            </p:nvSpPr>
            <p:spPr>
              <a:xfrm>
                <a:off x="8602630" y="1801745"/>
                <a:ext cx="1216404" cy="1239869"/>
              </a:xfrm>
              <a:prstGeom prst="rect">
                <a:avLst/>
              </a:prstGeom>
              <a:solidFill>
                <a:srgbClr val="D3124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b="1" dirty="0">
                    <a:latin typeface="Source Sans Pro" panose="020B0503030403020204" pitchFamily="34" charset="0"/>
                  </a:rPr>
                  <a:t>Y3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3762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229C73-44B3-4ADF-B2F6-BE8D0611030C}"/>
              </a:ext>
            </a:extLst>
          </p:cNvPr>
          <p:cNvSpPr/>
          <p:nvPr/>
        </p:nvSpPr>
        <p:spPr>
          <a:xfrm>
            <a:off x="789887" y="2804401"/>
            <a:ext cx="10111713" cy="828260"/>
          </a:xfrm>
          <a:prstGeom prst="roundRect">
            <a:avLst/>
          </a:prstGeom>
          <a:solidFill>
            <a:srgbClr val="D31245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922DA0-DB91-403C-9312-BE30F1BF8862}"/>
              </a:ext>
            </a:extLst>
          </p:cNvPr>
          <p:cNvSpPr/>
          <p:nvPr/>
        </p:nvSpPr>
        <p:spPr>
          <a:xfrm>
            <a:off x="781573" y="4634685"/>
            <a:ext cx="6884261" cy="828260"/>
          </a:xfrm>
          <a:prstGeom prst="roundRect">
            <a:avLst/>
          </a:prstGeom>
          <a:solidFill>
            <a:srgbClr val="3772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25099A-1EEA-45D3-850B-46CE140D32C7}"/>
              </a:ext>
            </a:extLst>
          </p:cNvPr>
          <p:cNvSpPr/>
          <p:nvPr/>
        </p:nvSpPr>
        <p:spPr>
          <a:xfrm>
            <a:off x="798200" y="2794080"/>
            <a:ext cx="10111713" cy="828260"/>
          </a:xfrm>
          <a:prstGeom prst="roundRect">
            <a:avLst/>
          </a:prstGeom>
          <a:solidFill>
            <a:srgbClr val="3772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060E9C-5307-406D-AB25-B0183FAF83E8}"/>
              </a:ext>
            </a:extLst>
          </p:cNvPr>
          <p:cNvSpPr/>
          <p:nvPr/>
        </p:nvSpPr>
        <p:spPr>
          <a:xfrm>
            <a:off x="781574" y="967549"/>
            <a:ext cx="7423963" cy="828260"/>
          </a:xfrm>
          <a:prstGeom prst="roundRect">
            <a:avLst/>
          </a:prstGeom>
          <a:solidFill>
            <a:srgbClr val="3772A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44776-2D24-4D4E-BCB3-A0D7B1F04365}"/>
              </a:ext>
            </a:extLst>
          </p:cNvPr>
          <p:cNvSpPr txBox="1"/>
          <p:nvPr/>
        </p:nvSpPr>
        <p:spPr>
          <a:xfrm>
            <a:off x="764949" y="853719"/>
            <a:ext cx="106288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ource Code Pro" panose="020B0509030403020204" pitchFamily="49" charset="0"/>
              </a:rPr>
              <a:t>X = [0, 1, 2, …]</a:t>
            </a:r>
          </a:p>
          <a:p>
            <a:endParaRPr lang="en-US" sz="6000" dirty="0">
              <a:latin typeface="Source Code Pro" panose="020B0509030403020204" pitchFamily="49" charset="0"/>
            </a:endParaRPr>
          </a:p>
          <a:p>
            <a:r>
              <a:rPr lang="en-US" sz="6000" dirty="0">
                <a:latin typeface="Source Code Pro" panose="020B0509030403020204" pitchFamily="49" charset="0"/>
              </a:rPr>
              <a:t>Y = map(simulation, X)</a:t>
            </a:r>
          </a:p>
          <a:p>
            <a:endParaRPr lang="en-US" sz="6000" dirty="0">
              <a:latin typeface="Source Code Pro" panose="020B0509030403020204" pitchFamily="49" charset="0"/>
            </a:endParaRPr>
          </a:p>
          <a:p>
            <a:r>
              <a:rPr lang="en-US" sz="6000" dirty="0">
                <a:latin typeface="Source Code Pro" panose="020B0509030403020204" pitchFamily="49" charset="0"/>
              </a:rPr>
              <a:t>make_plot(X, Y)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2BFB-E21E-4A53-B280-4FE3CD5BAD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D5592-6D8D-4CDD-89B5-C545A875F9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4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8204C-5F20-4408-83B0-EB195A7F9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7D082-ABB0-49CD-BDBC-605A80D43E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5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5E145F6-AF07-4E2D-927C-5C06A8C00E89}"/>
              </a:ext>
            </a:extLst>
          </p:cNvPr>
          <p:cNvSpPr txBox="1">
            <a:spLocks/>
          </p:cNvSpPr>
          <p:nvPr/>
        </p:nvSpPr>
        <p:spPr>
          <a:xfrm>
            <a:off x="2606675" y="182562"/>
            <a:ext cx="6978650" cy="5520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ource Sans Pro" panose="020B0503030403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 err="1"/>
              <a:t>HTMap</a:t>
            </a:r>
            <a:r>
              <a:rPr lang="en-US" sz="4000" b="1" dirty="0"/>
              <a:t> is a</a:t>
            </a:r>
          </a:p>
          <a:p>
            <a:pPr algn="ctr">
              <a:lnSpc>
                <a:spcPct val="100000"/>
              </a:lnSpc>
            </a:pPr>
            <a:endParaRPr lang="en-US" sz="4000" b="1" dirty="0">
              <a:solidFill>
                <a:srgbClr val="3772A4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3772A4"/>
                </a:solidFill>
              </a:rPr>
              <a:t>Pure-Python,</a:t>
            </a:r>
          </a:p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3772A4"/>
                </a:solidFill>
              </a:rPr>
              <a:t>Seamless,</a:t>
            </a:r>
          </a:p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3772A4"/>
                </a:solidFill>
              </a:rPr>
              <a:t>Lightweight,</a:t>
            </a:r>
          </a:p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3772A4"/>
                </a:solidFill>
              </a:rPr>
              <a:t>Focused</a:t>
            </a:r>
          </a:p>
          <a:p>
            <a:pPr algn="ctr">
              <a:lnSpc>
                <a:spcPct val="100000"/>
              </a:lnSpc>
            </a:pPr>
            <a:endParaRPr lang="en-US" sz="4000" b="1" dirty="0">
              <a:solidFill>
                <a:srgbClr val="3772A4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D31245"/>
                </a:solidFill>
              </a:rPr>
              <a:t>HTCondor</a:t>
            </a:r>
          </a:p>
          <a:p>
            <a:pPr algn="ctr">
              <a:lnSpc>
                <a:spcPct val="100000"/>
              </a:lnSpc>
            </a:pPr>
            <a:r>
              <a:rPr lang="en-US" sz="4000" b="1" dirty="0"/>
              <a:t>Job Submitter &amp; Manager</a:t>
            </a:r>
          </a:p>
        </p:txBody>
      </p:sp>
    </p:spTree>
    <p:extLst>
      <p:ext uri="{BB962C8B-B14F-4D97-AF65-F5344CB8AC3E}">
        <p14:creationId xmlns:p14="http://schemas.microsoft.com/office/powerpoint/2010/main" val="6896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9E18-1CB6-46AC-8576-03D22573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err="1"/>
              <a:t>HTMap</a:t>
            </a:r>
            <a:r>
              <a:rPr lang="en-US" dirty="0"/>
              <a:t> for?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9A3AD-012B-4AB7-BB94-0044212460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89197-F024-43D7-86B1-29EE8145C7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4D36CA-4E9E-4D74-8AF3-F7C21E0F73FF}"/>
              </a:ext>
            </a:extLst>
          </p:cNvPr>
          <p:cNvGrpSpPr/>
          <p:nvPr/>
        </p:nvGrpSpPr>
        <p:grpSpPr>
          <a:xfrm>
            <a:off x="795867" y="365125"/>
            <a:ext cx="10989732" cy="3180665"/>
            <a:chOff x="795867" y="365125"/>
            <a:chExt cx="10989732" cy="3180665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35E7BA75-B016-46A8-8E7A-50CA7944A0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66301471"/>
                </p:ext>
              </p:extLst>
            </p:nvPr>
          </p:nvGraphicFramePr>
          <p:xfrm>
            <a:off x="3365554" y="365125"/>
            <a:ext cx="8420045" cy="31806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CD9D54-1250-4110-A123-BAAF83AF4111}"/>
                </a:ext>
              </a:extLst>
            </p:cNvPr>
            <p:cNvSpPr txBox="1"/>
            <p:nvPr/>
          </p:nvSpPr>
          <p:spPr>
            <a:xfrm>
              <a:off x="795867" y="1570736"/>
              <a:ext cx="18796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u="sng" dirty="0">
                  <a:latin typeface="Source Sans Pro" panose="020B0503030403020204" pitchFamily="34" charset="0"/>
                </a:rPr>
                <a:t>Users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E81CA6-5056-48A9-8D52-887197903FB6}"/>
              </a:ext>
            </a:extLst>
          </p:cNvPr>
          <p:cNvGrpSpPr/>
          <p:nvPr/>
        </p:nvGrpSpPr>
        <p:grpSpPr>
          <a:xfrm>
            <a:off x="334433" y="3677335"/>
            <a:ext cx="11451167" cy="3180665"/>
            <a:chOff x="334433" y="3677335"/>
            <a:chExt cx="11451167" cy="3180665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19761BF0-6E85-4264-B918-0FF16DB9D2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19116321"/>
                </p:ext>
              </p:extLst>
            </p:nvPr>
          </p:nvGraphicFramePr>
          <p:xfrm>
            <a:off x="3365556" y="3677335"/>
            <a:ext cx="8420044" cy="31806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58DD04-C3AC-4D95-BE44-7D72DE43AC73}"/>
                </a:ext>
              </a:extLst>
            </p:cNvPr>
            <p:cNvSpPr txBox="1"/>
            <p:nvPr/>
          </p:nvSpPr>
          <p:spPr>
            <a:xfrm>
              <a:off x="334433" y="4882946"/>
              <a:ext cx="30311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u="sng" dirty="0">
                  <a:latin typeface="Source Sans Pro" panose="020B0503030403020204" pitchFamily="34" charset="0"/>
                </a:rPr>
                <a:t>Facilitators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3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9E18-1CB6-46AC-8576-03D22573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err="1"/>
              <a:t>HTMap</a:t>
            </a:r>
            <a:r>
              <a:rPr lang="en-US" dirty="0"/>
              <a:t> </a:t>
            </a:r>
            <a:r>
              <a:rPr lang="en-US" b="1" dirty="0"/>
              <a:t>NOT </a:t>
            </a:r>
            <a:r>
              <a:rPr lang="en-US" dirty="0"/>
              <a:t>for?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9A3AD-012B-4AB7-BB94-0044212460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89197-F024-43D7-86B1-29EE8145C7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0FE7EBC-759C-4975-A101-60738F6087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17291"/>
              </p:ext>
            </p:extLst>
          </p:nvPr>
        </p:nvGraphicFramePr>
        <p:xfrm>
          <a:off x="283689" y="1748443"/>
          <a:ext cx="11501911" cy="3180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189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A485B-6297-4F6D-A75F-CFB14103B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A1287-599B-4600-87E9-74EB7F8C11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E0E28B-EB39-4573-B398-2F4FAB289DBB}"/>
              </a:ext>
            </a:extLst>
          </p:cNvPr>
          <p:cNvGrpSpPr/>
          <p:nvPr/>
        </p:nvGrpSpPr>
        <p:grpSpPr>
          <a:xfrm>
            <a:off x="115471" y="109645"/>
            <a:ext cx="11873329" cy="6565792"/>
            <a:chOff x="115471" y="109645"/>
            <a:chExt cx="11873329" cy="656579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C39CF16-785A-4583-A519-90805C353057}"/>
                </a:ext>
              </a:extLst>
            </p:cNvPr>
            <p:cNvCxnSpPr/>
            <p:nvPr/>
          </p:nvCxnSpPr>
          <p:spPr>
            <a:xfrm>
              <a:off x="6096000" y="685800"/>
              <a:ext cx="0" cy="54864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8A2568-F653-44E2-86CD-0D717D0616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6000" y="-685800"/>
              <a:ext cx="0" cy="8229600"/>
            </a:xfrm>
            <a:prstGeom prst="straightConnector1">
              <a:avLst/>
            </a:prstGeom>
            <a:ln w="1016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F783C3-21C5-4C9E-8930-731E3495767A}"/>
                </a:ext>
              </a:extLst>
            </p:cNvPr>
            <p:cNvSpPr txBox="1"/>
            <p:nvPr/>
          </p:nvSpPr>
          <p:spPr>
            <a:xfrm>
              <a:off x="9199435" y="2585106"/>
              <a:ext cx="278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ource Sans Pro" panose="020B0503030403020204" pitchFamily="34" charset="0"/>
                </a:rPr>
                <a:t>Long-Running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264421-EDE7-422F-A3FD-C584608B5B8A}"/>
                </a:ext>
              </a:extLst>
            </p:cNvPr>
            <p:cNvSpPr txBox="1"/>
            <p:nvPr/>
          </p:nvSpPr>
          <p:spPr>
            <a:xfrm>
              <a:off x="115471" y="2585106"/>
              <a:ext cx="278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ource Sans Pro" panose="020B0503030403020204" pitchFamily="34" charset="0"/>
                </a:rPr>
                <a:t>Short-Running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F17B29-AFF7-487D-9F6B-14BB11264F4F}"/>
                </a:ext>
              </a:extLst>
            </p:cNvPr>
            <p:cNvSpPr txBox="1"/>
            <p:nvPr/>
          </p:nvSpPr>
          <p:spPr>
            <a:xfrm>
              <a:off x="4070248" y="109645"/>
              <a:ext cx="40515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ource Sans Pro" panose="020B0503030403020204" pitchFamily="34" charset="0"/>
                </a:rPr>
                <a:t>Independent Execution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4DF3CC-6528-4329-989F-014F8E977185}"/>
                </a:ext>
              </a:extLst>
            </p:cNvPr>
            <p:cNvSpPr txBox="1"/>
            <p:nvPr/>
          </p:nvSpPr>
          <p:spPr>
            <a:xfrm>
              <a:off x="3897748" y="6152217"/>
              <a:ext cx="43965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Source Sans Pro" panose="020B0503030403020204" pitchFamily="34" charset="0"/>
                </a:rPr>
                <a:t>Interdependent Execution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49F67F5-01E4-4CC2-9C60-C8BB978F33B0}"/>
              </a:ext>
            </a:extLst>
          </p:cNvPr>
          <p:cNvSpPr txBox="1"/>
          <p:nvPr/>
        </p:nvSpPr>
        <p:spPr>
          <a:xfrm>
            <a:off x="7752383" y="4866642"/>
            <a:ext cx="329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D31245"/>
                </a:solidFill>
                <a:latin typeface="Source Code Pro" panose="020B0509030403020204" pitchFamily="49" charset="0"/>
              </a:rPr>
              <a:t>condor_submit_dag</a:t>
            </a:r>
            <a:endParaRPr lang="en-US" sz="2400" dirty="0">
              <a:solidFill>
                <a:srgbClr val="D31245"/>
              </a:solidFill>
              <a:latin typeface="Source Code Pro" panose="020B050903040302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2AF193-D3D3-4B20-A411-8EE060A0F0B9}"/>
              </a:ext>
            </a:extLst>
          </p:cNvPr>
          <p:cNvGrpSpPr/>
          <p:nvPr/>
        </p:nvGrpSpPr>
        <p:grpSpPr>
          <a:xfrm>
            <a:off x="842344" y="645074"/>
            <a:ext cx="5151137" cy="1549454"/>
            <a:chOff x="842344" y="645074"/>
            <a:chExt cx="5151137" cy="15494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37EDB7-8CD5-4806-93E2-09DA193FB043}"/>
                </a:ext>
              </a:extLst>
            </p:cNvPr>
            <p:cNvSpPr txBox="1"/>
            <p:nvPr/>
          </p:nvSpPr>
          <p:spPr>
            <a:xfrm>
              <a:off x="842344" y="645074"/>
              <a:ext cx="4581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3772A4"/>
                  </a:solidFill>
                  <a:latin typeface="Source Code Pro" panose="020B0509030403020204" pitchFamily="49" charset="0"/>
                </a:rPr>
                <a:t>multiprocessing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43A024-B3E5-4124-98C7-C3C6726EE412}"/>
                </a:ext>
              </a:extLst>
            </p:cNvPr>
            <p:cNvSpPr txBox="1"/>
            <p:nvPr/>
          </p:nvSpPr>
          <p:spPr>
            <a:xfrm>
              <a:off x="1412249" y="1732863"/>
              <a:ext cx="4581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3772A4"/>
                  </a:solidFill>
                  <a:latin typeface="Source Code Pro" panose="020B0509030403020204" pitchFamily="49" charset="0"/>
                </a:rPr>
                <a:t>concurrent.futures</a:t>
              </a:r>
              <a:endParaRPr lang="en-US" sz="2400" dirty="0">
                <a:solidFill>
                  <a:srgbClr val="3772A4"/>
                </a:solidFill>
                <a:latin typeface="Source Code Pro" panose="020B050903040302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5103E57-90D4-48AE-A989-86087E9F036D}"/>
              </a:ext>
            </a:extLst>
          </p:cNvPr>
          <p:cNvGrpSpPr/>
          <p:nvPr/>
        </p:nvGrpSpPr>
        <p:grpSpPr>
          <a:xfrm>
            <a:off x="7581244" y="1020467"/>
            <a:ext cx="3675684" cy="983211"/>
            <a:chOff x="7581244" y="1020467"/>
            <a:chExt cx="3675684" cy="98321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72106F-1027-4F3D-8DEA-01690FB227A2}"/>
                </a:ext>
              </a:extLst>
            </p:cNvPr>
            <p:cNvSpPr txBox="1"/>
            <p:nvPr/>
          </p:nvSpPr>
          <p:spPr>
            <a:xfrm>
              <a:off x="7962033" y="1542013"/>
              <a:ext cx="3294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D31245"/>
                  </a:solidFill>
                  <a:latin typeface="Source Code Pro" panose="020B0509030403020204" pitchFamily="49" charset="0"/>
                </a:rPr>
                <a:t>condor_submit</a:t>
              </a:r>
              <a:endParaRPr lang="en-US" sz="2400" dirty="0">
                <a:solidFill>
                  <a:srgbClr val="D31245"/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D84558-5311-4289-A3F2-21E98710DDB5}"/>
                </a:ext>
              </a:extLst>
            </p:cNvPr>
            <p:cNvSpPr txBox="1"/>
            <p:nvPr/>
          </p:nvSpPr>
          <p:spPr>
            <a:xfrm>
              <a:off x="7581244" y="1020467"/>
              <a:ext cx="1618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3772A4"/>
                  </a:solidFill>
                  <a:latin typeface="Source Code Pro" panose="020B0509030403020204" pitchFamily="49" charset="0"/>
                </a:rPr>
                <a:t>htmap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5A9B082-7E11-483A-BE4A-C4A2C96AD4B9}"/>
              </a:ext>
            </a:extLst>
          </p:cNvPr>
          <p:cNvSpPr txBox="1"/>
          <p:nvPr/>
        </p:nvSpPr>
        <p:spPr>
          <a:xfrm>
            <a:off x="2183470" y="4730105"/>
            <a:ext cx="1618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3772A4"/>
                </a:solidFill>
                <a:latin typeface="Source Code Pro" panose="020B0509030403020204" pitchFamily="49" charset="0"/>
              </a:rPr>
              <a:t>dask</a:t>
            </a:r>
            <a:endParaRPr lang="en-US" sz="2400" dirty="0">
              <a:solidFill>
                <a:srgbClr val="3772A4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6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7CBC4-2C66-4264-860E-34500BFFC4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err="1"/>
              <a:t>HTMap</a:t>
            </a:r>
            <a:r>
              <a:rPr lang="en-US" dirty="0"/>
              <a:t> - HTCondor Week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DCF44-3D58-4F7A-AE3E-E4604F34EF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011DE2-3A5B-41D4-A661-103799ABD93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3ACBC-9BEA-4AD8-B90D-E457A599FC42}"/>
              </a:ext>
            </a:extLst>
          </p:cNvPr>
          <p:cNvSpPr txBox="1"/>
          <p:nvPr/>
        </p:nvSpPr>
        <p:spPr>
          <a:xfrm>
            <a:off x="554374" y="1586675"/>
            <a:ext cx="110832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Source Sans Pro" panose="020B0503030403020204" pitchFamily="34" charset="0"/>
              </a:rPr>
              <a:t>HTMap</a:t>
            </a:r>
            <a:endParaRPr lang="en-US" sz="2800" dirty="0">
              <a:latin typeface="Source Sans Pro" panose="020B0503030403020204" pitchFamily="34" charset="0"/>
            </a:endParaRPr>
          </a:p>
          <a:p>
            <a:pPr algn="ctr"/>
            <a:r>
              <a:rPr lang="en-US" sz="2800" dirty="0">
                <a:latin typeface="Source Sans Pro" panose="020B0503030403020204" pitchFamily="34" charset="0"/>
                <a:hlinkClick r:id="rId2"/>
              </a:rPr>
              <a:t>https://github.com/htcondor/htmap</a:t>
            </a:r>
            <a:endParaRPr lang="en-US" sz="2800" dirty="0">
              <a:latin typeface="Source Sans Pro" panose="020B0503030403020204" pitchFamily="34" charset="0"/>
            </a:endParaRPr>
          </a:p>
          <a:p>
            <a:pPr algn="ctr"/>
            <a:endParaRPr lang="en-US" sz="2800" u="sng" dirty="0">
              <a:latin typeface="Source Sans Pro" panose="020B0503030403020204" pitchFamily="34" charset="0"/>
            </a:endParaRPr>
          </a:p>
          <a:p>
            <a:pPr algn="ctr"/>
            <a:r>
              <a:rPr lang="en-US" sz="2800" dirty="0">
                <a:latin typeface="Source Sans Pro" panose="020B0503030403020204" pitchFamily="34" charset="0"/>
              </a:rPr>
              <a:t>Slides and Code</a:t>
            </a:r>
          </a:p>
          <a:p>
            <a:pPr algn="ctr"/>
            <a:r>
              <a:rPr lang="en-US" sz="2800" dirty="0">
                <a:latin typeface="Source Sans Pro" panose="020B0503030403020204" pitchFamily="34" charset="0"/>
                <a:hlinkClick r:id="rId3"/>
              </a:rPr>
              <a:t>https://github.com/JoshKarpel/htcondor-week-htmap-talk</a:t>
            </a:r>
            <a:endParaRPr lang="en-US" sz="28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54022"/>
      </p:ext>
    </p:extLst>
  </p:cSld>
  <p:clrMapOvr>
    <a:masterClrMapping/>
  </p:clrMapOvr>
</p:sld>
</file>

<file path=ppt/theme/theme1.xml><?xml version="1.0" encoding="utf-8"?>
<a:theme xmlns:a="http://schemas.openxmlformats.org/drawingml/2006/main" name="old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t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290</Words>
  <Application>Microsoft Office PowerPoint</Application>
  <PresentationFormat>Widescreen</PresentationFormat>
  <Paragraphs>83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Source Code Pro</vt:lpstr>
      <vt:lpstr>Source Sans Pro</vt:lpstr>
      <vt:lpstr>Arial</vt:lpstr>
      <vt:lpstr>oldjtk</vt:lpstr>
      <vt:lpstr>jtk</vt:lpstr>
      <vt:lpstr>High-Throughput Computing in Python, Powered by HTCondor</vt:lpstr>
      <vt:lpstr>Common Problems in Scientific Computing</vt:lpstr>
      <vt:lpstr>PowerPoint Presentation</vt:lpstr>
      <vt:lpstr>PowerPoint Presentation</vt:lpstr>
      <vt:lpstr>PowerPoint Presentation</vt:lpstr>
      <vt:lpstr>Who is HTMap for?</vt:lpstr>
      <vt:lpstr>Who is HTMap NOT for?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for Pythonistas</dc:title>
  <dc:creator>Josh Karpel</dc:creator>
  <cp:lastModifiedBy>Josh Karpel</cp:lastModifiedBy>
  <cp:revision>566</cp:revision>
  <dcterms:created xsi:type="dcterms:W3CDTF">2018-03-08T21:56:46Z</dcterms:created>
  <dcterms:modified xsi:type="dcterms:W3CDTF">2019-05-23T01:55:50Z</dcterms:modified>
</cp:coreProperties>
</file>