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63" r:id="rId2"/>
  </p:sldMasterIdLst>
  <p:notesMasterIdLst>
    <p:notesMasterId r:id="rId27"/>
  </p:notesMasterIdLst>
  <p:sldIdLst>
    <p:sldId id="256" r:id="rId3"/>
    <p:sldId id="275" r:id="rId4"/>
    <p:sldId id="258" r:id="rId5"/>
    <p:sldId id="287" r:id="rId6"/>
    <p:sldId id="257" r:id="rId7"/>
    <p:sldId id="274" r:id="rId8"/>
    <p:sldId id="260" r:id="rId9"/>
    <p:sldId id="259" r:id="rId10"/>
    <p:sldId id="263" r:id="rId11"/>
    <p:sldId id="265" r:id="rId12"/>
    <p:sldId id="268" r:id="rId13"/>
    <p:sldId id="286" r:id="rId14"/>
    <p:sldId id="271" r:id="rId15"/>
    <p:sldId id="272" r:id="rId16"/>
    <p:sldId id="282" r:id="rId17"/>
    <p:sldId id="284" r:id="rId18"/>
    <p:sldId id="281" r:id="rId19"/>
    <p:sldId id="276" r:id="rId20"/>
    <p:sldId id="277" r:id="rId21"/>
    <p:sldId id="261" r:id="rId22"/>
    <p:sldId id="280" r:id="rId23"/>
    <p:sldId id="279" r:id="rId24"/>
    <p:sldId id="278" r:id="rId25"/>
    <p:sldId id="270" r:id="rId26"/>
  </p:sldIdLst>
  <p:sldSz cx="12192000" cy="6858000"/>
  <p:notesSz cx="6858000" cy="9144000"/>
  <p:embeddedFontLst>
    <p:embeddedFont>
      <p:font typeface="Fira Sans" panose="020B0503050000020004" pitchFamily="34" charset="0"/>
      <p:regular r:id="rId28"/>
      <p:bold r:id="rId29"/>
      <p:italic r:id="rId30"/>
      <p:boldItalic r:id="rId31"/>
    </p:embeddedFont>
    <p:embeddedFont>
      <p:font typeface="Source Code Pro" panose="020B0509030403020204" pitchFamily="49" charset="0"/>
      <p:regular r:id="rId32"/>
      <p:bold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6976E043-1859-4FE8-9BD3-CDCF7A251528}">
          <p14:sldIdLst>
            <p14:sldId id="256"/>
          </p14:sldIdLst>
        </p14:section>
        <p14:section name="Part One" id="{397B7B89-D5F6-4BE5-A63D-15E450AF614D}">
          <p14:sldIdLst>
            <p14:sldId id="275"/>
            <p14:sldId id="258"/>
            <p14:sldId id="287"/>
            <p14:sldId id="257"/>
            <p14:sldId id="274"/>
            <p14:sldId id="260"/>
            <p14:sldId id="259"/>
            <p14:sldId id="263"/>
            <p14:sldId id="265"/>
            <p14:sldId id="268"/>
            <p14:sldId id="286"/>
            <p14:sldId id="271"/>
            <p14:sldId id="272"/>
            <p14:sldId id="282"/>
            <p14:sldId id="284"/>
            <p14:sldId id="281"/>
          </p14:sldIdLst>
        </p14:section>
        <p14:section name="Part Two-A" id="{3EE4850E-E396-4835-A75E-2D018413CC59}">
          <p14:sldIdLst>
            <p14:sldId id="276"/>
            <p14:sldId id="277"/>
            <p14:sldId id="261"/>
          </p14:sldIdLst>
        </p14:section>
        <p14:section name="Part Two-B" id="{79996A86-8182-4627-930B-61E0FDA9D4A7}">
          <p14:sldIdLst>
            <p14:sldId id="280"/>
            <p14:sldId id="279"/>
          </p14:sldIdLst>
        </p14:section>
        <p14:section name="Conclusion" id="{0FA99CAB-7554-4517-A718-32E4866759D0}">
          <p14:sldIdLst>
            <p14:sldId id="278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463E"/>
    <a:srgbClr val="A1463E"/>
    <a:srgbClr val="3772A4"/>
    <a:srgbClr val="0E34AC"/>
    <a:srgbClr val="1B9E77"/>
    <a:srgbClr val="4789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5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1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image" Target="../media/image4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image" Target="../media/image4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D42E6B-9E42-460E-B4AC-C11D1B2912F4}" type="doc">
      <dgm:prSet loTypeId="urn:microsoft.com/office/officeart/2008/layout/PictureStrips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ECB35A42-A247-484E-A678-B131C83B9ED4}">
      <dgm:prSet phldrT="[Text]"/>
      <dgm:spPr/>
      <dgm:t>
        <a:bodyPr/>
        <a:lstStyle/>
        <a:p>
          <a:r>
            <a:rPr lang="en-US" dirty="0">
              <a:latin typeface="Fira Sans" panose="020B0503050000020004" pitchFamily="34" charset="0"/>
            </a:rPr>
            <a:t>Fast</a:t>
          </a:r>
        </a:p>
      </dgm:t>
    </dgm:pt>
    <dgm:pt modelId="{A919AD91-86AF-4046-B09E-AE1F2A131BFF}" type="parTrans" cxnId="{ECBD33D0-6D07-4E0E-8D6D-D0DEBEDC86C2}">
      <dgm:prSet/>
      <dgm:spPr/>
      <dgm:t>
        <a:bodyPr/>
        <a:lstStyle/>
        <a:p>
          <a:endParaRPr lang="en-US"/>
        </a:p>
      </dgm:t>
    </dgm:pt>
    <dgm:pt modelId="{27A28ED1-F934-41EA-82D4-ED03602EB588}" type="sibTrans" cxnId="{ECBD33D0-6D07-4E0E-8D6D-D0DEBEDC86C2}">
      <dgm:prSet/>
      <dgm:spPr/>
      <dgm:t>
        <a:bodyPr/>
        <a:lstStyle/>
        <a:p>
          <a:endParaRPr lang="en-US"/>
        </a:p>
      </dgm:t>
    </dgm:pt>
    <dgm:pt modelId="{FDAF8B5A-9ACD-4210-9CC5-F45FEFCBC6B7}">
      <dgm:prSet phldrT="[Text]"/>
      <dgm:spPr/>
      <dgm:t>
        <a:bodyPr/>
        <a:lstStyle/>
        <a:p>
          <a:r>
            <a:rPr lang="en-US" dirty="0">
              <a:latin typeface="Fira Sans" panose="020B0503050000020004" pitchFamily="34" charset="0"/>
            </a:rPr>
            <a:t>Safe</a:t>
          </a:r>
        </a:p>
      </dgm:t>
    </dgm:pt>
    <dgm:pt modelId="{B82F7DE2-3E5E-4FFA-9772-8D7557AC0F11}" type="parTrans" cxnId="{BBF7F965-4004-42B7-B819-87C47EFB8816}">
      <dgm:prSet/>
      <dgm:spPr/>
      <dgm:t>
        <a:bodyPr/>
        <a:lstStyle/>
        <a:p>
          <a:endParaRPr lang="en-US"/>
        </a:p>
      </dgm:t>
    </dgm:pt>
    <dgm:pt modelId="{E2ED0A56-509B-4B2E-BF3F-818E8CBF0963}" type="sibTrans" cxnId="{BBF7F965-4004-42B7-B819-87C47EFB8816}">
      <dgm:prSet/>
      <dgm:spPr/>
      <dgm:t>
        <a:bodyPr/>
        <a:lstStyle/>
        <a:p>
          <a:endParaRPr lang="en-US"/>
        </a:p>
      </dgm:t>
    </dgm:pt>
    <dgm:pt modelId="{E61AF019-BEB7-4EAB-B592-F66525CAB473}">
      <dgm:prSet phldrT="[Text]" custT="1"/>
      <dgm:spPr/>
      <dgm:t>
        <a:bodyPr/>
        <a:lstStyle/>
        <a:p>
          <a:r>
            <a:rPr lang="en-US" sz="5400" dirty="0">
              <a:latin typeface="Fira Sans" panose="020B0503050000020004" pitchFamily="34" charset="0"/>
            </a:rPr>
            <a:t>Expressive</a:t>
          </a:r>
        </a:p>
      </dgm:t>
    </dgm:pt>
    <dgm:pt modelId="{9A2D317C-0CCE-4747-939C-7114237C397E}" type="parTrans" cxnId="{F19953C7-A663-4A51-87A5-581691D24C3D}">
      <dgm:prSet/>
      <dgm:spPr/>
      <dgm:t>
        <a:bodyPr/>
        <a:lstStyle/>
        <a:p>
          <a:endParaRPr lang="en-US"/>
        </a:p>
      </dgm:t>
    </dgm:pt>
    <dgm:pt modelId="{6E3DA7CB-393D-4EFF-BF51-F2C811A5BEFC}" type="sibTrans" cxnId="{F19953C7-A663-4A51-87A5-581691D24C3D}">
      <dgm:prSet/>
      <dgm:spPr/>
      <dgm:t>
        <a:bodyPr/>
        <a:lstStyle/>
        <a:p>
          <a:endParaRPr lang="en-US"/>
        </a:p>
      </dgm:t>
    </dgm:pt>
    <dgm:pt modelId="{224CD6B7-335D-4498-90B5-B6B632F039C0}" type="pres">
      <dgm:prSet presAssocID="{C5D42E6B-9E42-460E-B4AC-C11D1B2912F4}" presName="Name0" presStyleCnt="0">
        <dgm:presLayoutVars>
          <dgm:dir/>
          <dgm:resizeHandles val="exact"/>
        </dgm:presLayoutVars>
      </dgm:prSet>
      <dgm:spPr/>
    </dgm:pt>
    <dgm:pt modelId="{AF3C3A49-6CA9-4706-8788-ACFE3673F461}" type="pres">
      <dgm:prSet presAssocID="{ECB35A42-A247-484E-A678-B131C83B9ED4}" presName="composite" presStyleCnt="0"/>
      <dgm:spPr/>
    </dgm:pt>
    <dgm:pt modelId="{F5AA8707-8597-4087-96B6-E24CE136A4C7}" type="pres">
      <dgm:prSet presAssocID="{ECB35A42-A247-484E-A678-B131C83B9ED4}" presName="rect1" presStyleLbl="trAlignAcc1" presStyleIdx="0" presStyleCnt="3">
        <dgm:presLayoutVars>
          <dgm:bulletEnabled val="1"/>
        </dgm:presLayoutVars>
      </dgm:prSet>
      <dgm:spPr/>
    </dgm:pt>
    <dgm:pt modelId="{B5814C95-01EB-4490-ACB7-21A89C26B1CA}" type="pres">
      <dgm:prSet presAssocID="{ECB35A42-A247-484E-A678-B131C83B9ED4}" presName="rect2" presStyleLbl="fgImgPlace1" presStyleIdx="0" presStyleCnt="3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tile tx="0" ty="0" sx="100000" sy="100000" flip="none" algn="tl"/>
        </a:blipFill>
      </dgm:spPr>
    </dgm:pt>
    <dgm:pt modelId="{80BA3FA6-7E6D-487B-89E3-5D08B5EC5F81}" type="pres">
      <dgm:prSet presAssocID="{27A28ED1-F934-41EA-82D4-ED03602EB588}" presName="sibTrans" presStyleCnt="0"/>
      <dgm:spPr/>
    </dgm:pt>
    <dgm:pt modelId="{0FE713E1-0E53-4516-8EBA-7575592BB593}" type="pres">
      <dgm:prSet presAssocID="{FDAF8B5A-9ACD-4210-9CC5-F45FEFCBC6B7}" presName="composite" presStyleCnt="0"/>
      <dgm:spPr/>
    </dgm:pt>
    <dgm:pt modelId="{7BE4AC93-3207-40A5-92A5-9AA8E259AFC8}" type="pres">
      <dgm:prSet presAssocID="{FDAF8B5A-9ACD-4210-9CC5-F45FEFCBC6B7}" presName="rect1" presStyleLbl="trAlignAcc1" presStyleIdx="1" presStyleCnt="3">
        <dgm:presLayoutVars>
          <dgm:bulletEnabled val="1"/>
        </dgm:presLayoutVars>
      </dgm:prSet>
      <dgm:spPr/>
    </dgm:pt>
    <dgm:pt modelId="{DCC4753D-9DCC-45AD-AC92-6642E314BD34}" type="pres">
      <dgm:prSet presAssocID="{FDAF8B5A-9ACD-4210-9CC5-F45FEFCBC6B7}" presName="rect2" presStyleLbl="fgImgPlace1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3000" r="-108000"/>
          </a:stretch>
        </a:blipFill>
      </dgm:spPr>
    </dgm:pt>
    <dgm:pt modelId="{A91600BD-8A10-4439-84BB-9DD65907319C}" type="pres">
      <dgm:prSet presAssocID="{E2ED0A56-509B-4B2E-BF3F-818E8CBF0963}" presName="sibTrans" presStyleCnt="0"/>
      <dgm:spPr/>
    </dgm:pt>
    <dgm:pt modelId="{8E53A166-547F-4CDD-B1B7-5B2BBA97E701}" type="pres">
      <dgm:prSet presAssocID="{E61AF019-BEB7-4EAB-B592-F66525CAB473}" presName="composite" presStyleCnt="0"/>
      <dgm:spPr/>
    </dgm:pt>
    <dgm:pt modelId="{0866BEBD-F9AA-4692-B72F-2F907C468108}" type="pres">
      <dgm:prSet presAssocID="{E61AF019-BEB7-4EAB-B592-F66525CAB473}" presName="rect1" presStyleLbl="trAlignAcc1" presStyleIdx="2" presStyleCnt="3">
        <dgm:presLayoutVars>
          <dgm:bulletEnabled val="1"/>
        </dgm:presLayoutVars>
      </dgm:prSet>
      <dgm:spPr/>
    </dgm:pt>
    <dgm:pt modelId="{53E33A98-88F1-4792-A713-4A5124E0B9F2}" type="pres">
      <dgm:prSet presAssocID="{E61AF019-BEB7-4EAB-B592-F66525CAB473}" presName="rect2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</dgm:ptLst>
  <dgm:cxnLst>
    <dgm:cxn modelId="{A0628508-1C13-4353-882A-33ACCD77EC8A}" type="presOf" srcId="{FDAF8B5A-9ACD-4210-9CC5-F45FEFCBC6B7}" destId="{7BE4AC93-3207-40A5-92A5-9AA8E259AFC8}" srcOrd="0" destOrd="0" presId="urn:microsoft.com/office/officeart/2008/layout/PictureStrips"/>
    <dgm:cxn modelId="{7C85C65F-EFE5-4EE8-ACB5-B7F82EE3050B}" type="presOf" srcId="{C5D42E6B-9E42-460E-B4AC-C11D1B2912F4}" destId="{224CD6B7-335D-4498-90B5-B6B632F039C0}" srcOrd="0" destOrd="0" presId="urn:microsoft.com/office/officeart/2008/layout/PictureStrips"/>
    <dgm:cxn modelId="{BBF7F965-4004-42B7-B819-87C47EFB8816}" srcId="{C5D42E6B-9E42-460E-B4AC-C11D1B2912F4}" destId="{FDAF8B5A-9ACD-4210-9CC5-F45FEFCBC6B7}" srcOrd="1" destOrd="0" parTransId="{B82F7DE2-3E5E-4FFA-9772-8D7557AC0F11}" sibTransId="{E2ED0A56-509B-4B2E-BF3F-818E8CBF0963}"/>
    <dgm:cxn modelId="{7E2B346F-5069-4DB5-AC1F-DA03DF539CE5}" type="presOf" srcId="{E61AF019-BEB7-4EAB-B592-F66525CAB473}" destId="{0866BEBD-F9AA-4692-B72F-2F907C468108}" srcOrd="0" destOrd="0" presId="urn:microsoft.com/office/officeart/2008/layout/PictureStrips"/>
    <dgm:cxn modelId="{3D060D70-920D-4199-A499-8723D19ACDAE}" type="presOf" srcId="{ECB35A42-A247-484E-A678-B131C83B9ED4}" destId="{F5AA8707-8597-4087-96B6-E24CE136A4C7}" srcOrd="0" destOrd="0" presId="urn:microsoft.com/office/officeart/2008/layout/PictureStrips"/>
    <dgm:cxn modelId="{F19953C7-A663-4A51-87A5-581691D24C3D}" srcId="{C5D42E6B-9E42-460E-B4AC-C11D1B2912F4}" destId="{E61AF019-BEB7-4EAB-B592-F66525CAB473}" srcOrd="2" destOrd="0" parTransId="{9A2D317C-0CCE-4747-939C-7114237C397E}" sibTransId="{6E3DA7CB-393D-4EFF-BF51-F2C811A5BEFC}"/>
    <dgm:cxn modelId="{ECBD33D0-6D07-4E0E-8D6D-D0DEBEDC86C2}" srcId="{C5D42E6B-9E42-460E-B4AC-C11D1B2912F4}" destId="{ECB35A42-A247-484E-A678-B131C83B9ED4}" srcOrd="0" destOrd="0" parTransId="{A919AD91-86AF-4046-B09E-AE1F2A131BFF}" sibTransId="{27A28ED1-F934-41EA-82D4-ED03602EB588}"/>
    <dgm:cxn modelId="{A1184CF1-3E62-4366-9902-11FEAA593500}" type="presParOf" srcId="{224CD6B7-335D-4498-90B5-B6B632F039C0}" destId="{AF3C3A49-6CA9-4706-8788-ACFE3673F461}" srcOrd="0" destOrd="0" presId="urn:microsoft.com/office/officeart/2008/layout/PictureStrips"/>
    <dgm:cxn modelId="{F18FCA77-DB5F-4328-9130-B6791E68F685}" type="presParOf" srcId="{AF3C3A49-6CA9-4706-8788-ACFE3673F461}" destId="{F5AA8707-8597-4087-96B6-E24CE136A4C7}" srcOrd="0" destOrd="0" presId="urn:microsoft.com/office/officeart/2008/layout/PictureStrips"/>
    <dgm:cxn modelId="{1DA61D5B-67DA-43A6-92D3-71BA93370651}" type="presParOf" srcId="{AF3C3A49-6CA9-4706-8788-ACFE3673F461}" destId="{B5814C95-01EB-4490-ACB7-21A89C26B1CA}" srcOrd="1" destOrd="0" presId="urn:microsoft.com/office/officeart/2008/layout/PictureStrips"/>
    <dgm:cxn modelId="{83AE0314-96B7-4B5D-8979-F306E96379B6}" type="presParOf" srcId="{224CD6B7-335D-4498-90B5-B6B632F039C0}" destId="{80BA3FA6-7E6D-487B-89E3-5D08B5EC5F81}" srcOrd="1" destOrd="0" presId="urn:microsoft.com/office/officeart/2008/layout/PictureStrips"/>
    <dgm:cxn modelId="{3AD42AAB-C0BD-4A9E-AB22-00AA9791AEC9}" type="presParOf" srcId="{224CD6B7-335D-4498-90B5-B6B632F039C0}" destId="{0FE713E1-0E53-4516-8EBA-7575592BB593}" srcOrd="2" destOrd="0" presId="urn:microsoft.com/office/officeart/2008/layout/PictureStrips"/>
    <dgm:cxn modelId="{81BD4758-C5E8-40D3-8520-FB6CD0EC5CDB}" type="presParOf" srcId="{0FE713E1-0E53-4516-8EBA-7575592BB593}" destId="{7BE4AC93-3207-40A5-92A5-9AA8E259AFC8}" srcOrd="0" destOrd="0" presId="urn:microsoft.com/office/officeart/2008/layout/PictureStrips"/>
    <dgm:cxn modelId="{3700F563-A8C7-476C-8532-E7F8633F6996}" type="presParOf" srcId="{0FE713E1-0E53-4516-8EBA-7575592BB593}" destId="{DCC4753D-9DCC-45AD-AC92-6642E314BD34}" srcOrd="1" destOrd="0" presId="urn:microsoft.com/office/officeart/2008/layout/PictureStrips"/>
    <dgm:cxn modelId="{1C1A766A-2D60-44DA-A460-519F03BE2184}" type="presParOf" srcId="{224CD6B7-335D-4498-90B5-B6B632F039C0}" destId="{A91600BD-8A10-4439-84BB-9DD65907319C}" srcOrd="3" destOrd="0" presId="urn:microsoft.com/office/officeart/2008/layout/PictureStrips"/>
    <dgm:cxn modelId="{304DD193-18B8-41AD-BD3B-141C4C21E955}" type="presParOf" srcId="{224CD6B7-335D-4498-90B5-B6B632F039C0}" destId="{8E53A166-547F-4CDD-B1B7-5B2BBA97E701}" srcOrd="4" destOrd="0" presId="urn:microsoft.com/office/officeart/2008/layout/PictureStrips"/>
    <dgm:cxn modelId="{253459DB-120A-4C50-B995-129D1AFAD075}" type="presParOf" srcId="{8E53A166-547F-4CDD-B1B7-5B2BBA97E701}" destId="{0866BEBD-F9AA-4692-B72F-2F907C468108}" srcOrd="0" destOrd="0" presId="urn:microsoft.com/office/officeart/2008/layout/PictureStrips"/>
    <dgm:cxn modelId="{451C8742-6226-43DF-B56D-C837654CBF80}" type="presParOf" srcId="{8E53A166-547F-4CDD-B1B7-5B2BBA97E701}" destId="{53E33A98-88F1-4792-A713-4A5124E0B9F2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1D235F-D0A4-4DB9-B597-802A939FDFE7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FD3694-83A6-4AE4-8414-21345BB2248D}">
      <dgm:prSet phldrT="[Text]"/>
      <dgm:spPr>
        <a:solidFill>
          <a:srgbClr val="A1463E">
            <a:alpha val="90000"/>
          </a:srgbClr>
        </a:solidFill>
      </dgm:spPr>
      <dgm:t>
        <a:bodyPr/>
        <a:lstStyle/>
        <a:p>
          <a:r>
            <a:rPr lang="en-US" b="1" dirty="0">
              <a:latin typeface="Fira Sans" panose="020B0503050000020004" pitchFamily="34" charset="0"/>
            </a:rPr>
            <a:t>Memory</a:t>
          </a:r>
          <a:r>
            <a:rPr lang="en-US" dirty="0">
              <a:latin typeface="Fira Sans" panose="020B0503050000020004" pitchFamily="34" charset="0"/>
            </a:rPr>
            <a:t> </a:t>
          </a:r>
          <a:r>
            <a:rPr lang="en-US" b="1" dirty="0">
              <a:latin typeface="Fira Sans" panose="020B0503050000020004" pitchFamily="34" charset="0"/>
            </a:rPr>
            <a:t>Safety</a:t>
          </a:r>
        </a:p>
      </dgm:t>
    </dgm:pt>
    <dgm:pt modelId="{3816A6F0-F114-4160-9301-644C3EB82609}" type="parTrans" cxnId="{51B4F424-5CAF-41CF-96B7-59BD4BB3EA59}">
      <dgm:prSet/>
      <dgm:spPr/>
      <dgm:t>
        <a:bodyPr/>
        <a:lstStyle/>
        <a:p>
          <a:endParaRPr lang="en-US">
            <a:latin typeface="Fira Sans" panose="020B0503050000020004" pitchFamily="34" charset="0"/>
          </a:endParaRPr>
        </a:p>
      </dgm:t>
    </dgm:pt>
    <dgm:pt modelId="{6B4A25D4-2C65-45D9-BE2A-6CAA3BEA4386}" type="sibTrans" cxnId="{51B4F424-5CAF-41CF-96B7-59BD4BB3EA59}">
      <dgm:prSet/>
      <dgm:spPr/>
      <dgm:t>
        <a:bodyPr/>
        <a:lstStyle/>
        <a:p>
          <a:endParaRPr lang="en-US">
            <a:latin typeface="Fira Sans" panose="020B0503050000020004" pitchFamily="34" charset="0"/>
          </a:endParaRPr>
        </a:p>
      </dgm:t>
    </dgm:pt>
    <dgm:pt modelId="{4F81F9E3-51D7-4B3E-B3ED-C3D076195C46}">
      <dgm:prSet phldrT="[Text]"/>
      <dgm:spPr>
        <a:solidFill>
          <a:srgbClr val="3772A4">
            <a:alpha val="90000"/>
          </a:srgbClr>
        </a:solidFill>
      </dgm:spPr>
      <dgm:t>
        <a:bodyPr/>
        <a:lstStyle/>
        <a:p>
          <a:r>
            <a:rPr lang="en-US" dirty="0">
              <a:latin typeface="Fira Sans" panose="020B0503050000020004" pitchFamily="34" charset="0"/>
            </a:rPr>
            <a:t>Memory Deallocation is Absolutely Predictable</a:t>
          </a:r>
        </a:p>
      </dgm:t>
    </dgm:pt>
    <dgm:pt modelId="{A90353C6-3C24-4FF8-84E6-C0C88B76FD23}" type="sibTrans" cxnId="{D9317213-D0A2-49CD-AA3E-87B223EA84DE}">
      <dgm:prSet/>
      <dgm:spPr/>
      <dgm:t>
        <a:bodyPr/>
        <a:lstStyle/>
        <a:p>
          <a:endParaRPr lang="en-US">
            <a:latin typeface="Fira Sans" panose="020B0503050000020004" pitchFamily="34" charset="0"/>
          </a:endParaRPr>
        </a:p>
      </dgm:t>
    </dgm:pt>
    <dgm:pt modelId="{ABAB748C-1239-4110-AB7A-1E763833EABF}" type="parTrans" cxnId="{D9317213-D0A2-49CD-AA3E-87B223EA84DE}">
      <dgm:prSet/>
      <dgm:spPr/>
      <dgm:t>
        <a:bodyPr/>
        <a:lstStyle/>
        <a:p>
          <a:endParaRPr lang="en-US">
            <a:latin typeface="Fira Sans" panose="020B0503050000020004" pitchFamily="34" charset="0"/>
          </a:endParaRPr>
        </a:p>
      </dgm:t>
    </dgm:pt>
    <dgm:pt modelId="{6B0732D2-4B99-4856-A9F7-700FFDB57DA7}">
      <dgm:prSet phldrT="[Text]"/>
      <dgm:spPr>
        <a:solidFill>
          <a:srgbClr val="A1463E">
            <a:alpha val="90000"/>
          </a:srgbClr>
        </a:solidFill>
      </dgm:spPr>
      <dgm:t>
        <a:bodyPr/>
        <a:lstStyle/>
        <a:p>
          <a:r>
            <a:rPr lang="en-US" b="1" dirty="0">
              <a:latin typeface="Fira Sans" panose="020B0503050000020004" pitchFamily="34" charset="0"/>
            </a:rPr>
            <a:t>Mutability</a:t>
          </a:r>
        </a:p>
      </dgm:t>
    </dgm:pt>
    <dgm:pt modelId="{AE965CFF-8CCF-494E-8FFA-8C9AB63ED6BB}" type="sibTrans" cxnId="{59842A3A-F9FB-434E-901B-DF24F92C866E}">
      <dgm:prSet/>
      <dgm:spPr/>
      <dgm:t>
        <a:bodyPr/>
        <a:lstStyle/>
        <a:p>
          <a:endParaRPr lang="en-US">
            <a:latin typeface="Fira Sans" panose="020B0503050000020004" pitchFamily="34" charset="0"/>
          </a:endParaRPr>
        </a:p>
      </dgm:t>
    </dgm:pt>
    <dgm:pt modelId="{F248C7E2-BB23-4D89-AC51-1C4784064EFF}" type="parTrans" cxnId="{59842A3A-F9FB-434E-901B-DF24F92C866E}">
      <dgm:prSet/>
      <dgm:spPr/>
      <dgm:t>
        <a:bodyPr/>
        <a:lstStyle/>
        <a:p>
          <a:endParaRPr lang="en-US">
            <a:latin typeface="Fira Sans" panose="020B0503050000020004" pitchFamily="34" charset="0"/>
          </a:endParaRPr>
        </a:p>
      </dgm:t>
    </dgm:pt>
    <dgm:pt modelId="{C6E3F422-0C01-4C9B-A55E-8298C135026D}">
      <dgm:prSet phldrT="[Text]"/>
      <dgm:spPr>
        <a:solidFill>
          <a:srgbClr val="3772A4">
            <a:alpha val="90000"/>
          </a:srgbClr>
        </a:solidFill>
      </dgm:spPr>
      <dgm:t>
        <a:bodyPr/>
        <a:lstStyle/>
        <a:p>
          <a:r>
            <a:rPr lang="en-US" dirty="0">
              <a:latin typeface="Fira Sans" panose="020B0503050000020004" pitchFamily="34" charset="0"/>
            </a:rPr>
            <a:t>Strict Control of Who Can Modify Data</a:t>
          </a:r>
        </a:p>
      </dgm:t>
    </dgm:pt>
    <dgm:pt modelId="{997DB364-E1B1-40A4-BF49-958AC5E9CACD}" type="sibTrans" cxnId="{727C51A4-234D-4BC2-87EB-13079B8125FB}">
      <dgm:prSet/>
      <dgm:spPr/>
      <dgm:t>
        <a:bodyPr/>
        <a:lstStyle/>
        <a:p>
          <a:endParaRPr lang="en-US">
            <a:latin typeface="Fira Sans" panose="020B0503050000020004" pitchFamily="34" charset="0"/>
          </a:endParaRPr>
        </a:p>
      </dgm:t>
    </dgm:pt>
    <dgm:pt modelId="{C188ACFE-2C55-4911-9F75-8931AA07B77D}" type="parTrans" cxnId="{727C51A4-234D-4BC2-87EB-13079B8125FB}">
      <dgm:prSet/>
      <dgm:spPr/>
      <dgm:t>
        <a:bodyPr/>
        <a:lstStyle/>
        <a:p>
          <a:endParaRPr lang="en-US">
            <a:latin typeface="Fira Sans" panose="020B0503050000020004" pitchFamily="34" charset="0"/>
          </a:endParaRPr>
        </a:p>
      </dgm:t>
    </dgm:pt>
    <dgm:pt modelId="{EA0414D8-40DC-4255-9667-3BE541720599}">
      <dgm:prSet phldrT="[Text]"/>
      <dgm:spPr>
        <a:solidFill>
          <a:srgbClr val="A1463E">
            <a:alpha val="90000"/>
          </a:srgbClr>
        </a:solidFill>
      </dgm:spPr>
      <dgm:t>
        <a:bodyPr/>
        <a:lstStyle/>
        <a:p>
          <a:r>
            <a:rPr lang="en-US" b="1" dirty="0">
              <a:latin typeface="Fira Sans" panose="020B0503050000020004" pitchFamily="34" charset="0"/>
            </a:rPr>
            <a:t>Runtime</a:t>
          </a:r>
          <a:r>
            <a:rPr lang="en-US" dirty="0">
              <a:latin typeface="Fira Sans" panose="020B0503050000020004" pitchFamily="34" charset="0"/>
            </a:rPr>
            <a:t> </a:t>
          </a:r>
          <a:r>
            <a:rPr lang="en-US" b="1" dirty="0">
              <a:latin typeface="Fira Sans" panose="020B0503050000020004" pitchFamily="34" charset="0"/>
            </a:rPr>
            <a:t>Speed</a:t>
          </a:r>
        </a:p>
      </dgm:t>
    </dgm:pt>
    <dgm:pt modelId="{2C4685C1-7948-4584-899F-8F7521B95D2A}" type="sibTrans" cxnId="{8E9DEB93-AD9A-4945-B15D-7D488ADAB51B}">
      <dgm:prSet/>
      <dgm:spPr/>
      <dgm:t>
        <a:bodyPr/>
        <a:lstStyle/>
        <a:p>
          <a:endParaRPr lang="en-US">
            <a:latin typeface="Fira Sans" panose="020B0503050000020004" pitchFamily="34" charset="0"/>
          </a:endParaRPr>
        </a:p>
      </dgm:t>
    </dgm:pt>
    <dgm:pt modelId="{3A3FE928-0C0F-42D3-8676-1C970E3C29DA}" type="parTrans" cxnId="{8E9DEB93-AD9A-4945-B15D-7D488ADAB51B}">
      <dgm:prSet/>
      <dgm:spPr/>
      <dgm:t>
        <a:bodyPr/>
        <a:lstStyle/>
        <a:p>
          <a:endParaRPr lang="en-US">
            <a:latin typeface="Fira Sans" panose="020B0503050000020004" pitchFamily="34" charset="0"/>
          </a:endParaRPr>
        </a:p>
      </dgm:t>
    </dgm:pt>
    <dgm:pt modelId="{683637CB-7978-40C2-B1A8-96EC16D32E8E}">
      <dgm:prSet phldrT="[Text]"/>
      <dgm:spPr>
        <a:solidFill>
          <a:srgbClr val="3772A4">
            <a:alpha val="80000"/>
          </a:srgbClr>
        </a:solidFill>
      </dgm:spPr>
      <dgm:t>
        <a:bodyPr/>
        <a:lstStyle/>
        <a:p>
          <a:r>
            <a:rPr lang="en-US" dirty="0">
              <a:latin typeface="Fira Sans" panose="020B0503050000020004" pitchFamily="34" charset="0"/>
            </a:rPr>
            <a:t>No Garbage Collector</a:t>
          </a:r>
        </a:p>
      </dgm:t>
    </dgm:pt>
    <dgm:pt modelId="{02DA45D8-5C73-429C-A79A-22DEAAAC3D37}" type="sibTrans" cxnId="{52E9523C-D59E-4D16-9A23-1AD6F0C5607D}">
      <dgm:prSet/>
      <dgm:spPr/>
      <dgm:t>
        <a:bodyPr/>
        <a:lstStyle/>
        <a:p>
          <a:endParaRPr lang="en-US">
            <a:latin typeface="Fira Sans" panose="020B0503050000020004" pitchFamily="34" charset="0"/>
          </a:endParaRPr>
        </a:p>
      </dgm:t>
    </dgm:pt>
    <dgm:pt modelId="{F844F994-3BFE-42CC-A47E-A7907040D1AA}" type="parTrans" cxnId="{52E9523C-D59E-4D16-9A23-1AD6F0C5607D}">
      <dgm:prSet/>
      <dgm:spPr/>
      <dgm:t>
        <a:bodyPr/>
        <a:lstStyle/>
        <a:p>
          <a:endParaRPr lang="en-US">
            <a:latin typeface="Fira Sans" panose="020B0503050000020004" pitchFamily="34" charset="0"/>
          </a:endParaRPr>
        </a:p>
      </dgm:t>
    </dgm:pt>
    <dgm:pt modelId="{393B381E-0914-4D40-BBC3-171F5285EF97}">
      <dgm:prSet phldrT="[Text]"/>
      <dgm:spPr>
        <a:solidFill>
          <a:srgbClr val="3772A4">
            <a:alpha val="90000"/>
          </a:srgbClr>
        </a:solidFill>
      </dgm:spPr>
      <dgm:t>
        <a:bodyPr/>
        <a:lstStyle/>
        <a:p>
          <a:r>
            <a:rPr lang="en-US" dirty="0">
              <a:latin typeface="Fira Sans" panose="020B0503050000020004" pitchFamily="34" charset="0"/>
            </a:rPr>
            <a:t>Compile-Time Detection of Invalid Memory Access</a:t>
          </a:r>
        </a:p>
      </dgm:t>
    </dgm:pt>
    <dgm:pt modelId="{532AFE7B-4A48-4C85-95A9-909F69061133}" type="parTrans" cxnId="{424347F9-C645-41CB-9494-A5497DA348BE}">
      <dgm:prSet/>
      <dgm:spPr/>
      <dgm:t>
        <a:bodyPr/>
        <a:lstStyle/>
        <a:p>
          <a:endParaRPr lang="en-US"/>
        </a:p>
      </dgm:t>
    </dgm:pt>
    <dgm:pt modelId="{D0BBCD40-2CFD-4519-AA13-62C3348FF963}" type="sibTrans" cxnId="{424347F9-C645-41CB-9494-A5497DA348BE}">
      <dgm:prSet/>
      <dgm:spPr/>
      <dgm:t>
        <a:bodyPr/>
        <a:lstStyle/>
        <a:p>
          <a:endParaRPr lang="en-US"/>
        </a:p>
      </dgm:t>
    </dgm:pt>
    <dgm:pt modelId="{E21DF35B-264F-4438-BECD-B09A2C867B44}">
      <dgm:prSet phldrT="[Text]"/>
      <dgm:spPr>
        <a:solidFill>
          <a:srgbClr val="3772A4">
            <a:alpha val="90000"/>
          </a:srgbClr>
        </a:solidFill>
      </dgm:spPr>
      <dgm:t>
        <a:bodyPr/>
        <a:lstStyle/>
        <a:p>
          <a:r>
            <a:rPr lang="en-US" dirty="0">
              <a:latin typeface="Fira Sans" panose="020B0503050000020004" pitchFamily="34" charset="0"/>
            </a:rPr>
            <a:t>Breaking the Rules is Explicit</a:t>
          </a:r>
        </a:p>
      </dgm:t>
    </dgm:pt>
    <dgm:pt modelId="{EA06C378-B382-4749-B95E-E579D9166EEB}" type="parTrans" cxnId="{F802C63E-6B7A-4C08-A7A0-A2D649BAE85E}">
      <dgm:prSet/>
      <dgm:spPr/>
      <dgm:t>
        <a:bodyPr/>
        <a:lstStyle/>
        <a:p>
          <a:endParaRPr lang="en-US"/>
        </a:p>
      </dgm:t>
    </dgm:pt>
    <dgm:pt modelId="{6E7E206A-D8F1-4CDD-B520-4032569F9A00}" type="sibTrans" cxnId="{F802C63E-6B7A-4C08-A7A0-A2D649BAE85E}">
      <dgm:prSet/>
      <dgm:spPr/>
      <dgm:t>
        <a:bodyPr/>
        <a:lstStyle/>
        <a:p>
          <a:endParaRPr lang="en-US"/>
        </a:p>
      </dgm:t>
    </dgm:pt>
    <dgm:pt modelId="{223A8D1E-70AA-44B0-A0F2-F5885BE0246C}" type="pres">
      <dgm:prSet presAssocID="{2C1D235F-D0A4-4DB9-B597-802A939FDFE7}" presName="Name0" presStyleCnt="0">
        <dgm:presLayoutVars>
          <dgm:dir/>
          <dgm:resizeHandles val="exact"/>
        </dgm:presLayoutVars>
      </dgm:prSet>
      <dgm:spPr/>
    </dgm:pt>
    <dgm:pt modelId="{65A41D1A-8B5F-422E-98B0-7BBE2C0A9F2E}" type="pres">
      <dgm:prSet presAssocID="{EBFD3694-83A6-4AE4-8414-21345BB2248D}" presName="node" presStyleLbl="node1" presStyleIdx="0" presStyleCnt="3">
        <dgm:presLayoutVars>
          <dgm:bulletEnabled val="1"/>
        </dgm:presLayoutVars>
      </dgm:prSet>
      <dgm:spPr/>
    </dgm:pt>
    <dgm:pt modelId="{B0F2FD13-084B-4888-9C5C-F4085B3E0E79}" type="pres">
      <dgm:prSet presAssocID="{6B4A25D4-2C65-45D9-BE2A-6CAA3BEA4386}" presName="sibTrans" presStyleCnt="0"/>
      <dgm:spPr/>
    </dgm:pt>
    <dgm:pt modelId="{B4E6BB72-2E70-46B8-A616-78536C9DD230}" type="pres">
      <dgm:prSet presAssocID="{6B0732D2-4B99-4856-A9F7-700FFDB57DA7}" presName="node" presStyleLbl="node1" presStyleIdx="1" presStyleCnt="3">
        <dgm:presLayoutVars>
          <dgm:bulletEnabled val="1"/>
        </dgm:presLayoutVars>
      </dgm:prSet>
      <dgm:spPr/>
    </dgm:pt>
    <dgm:pt modelId="{CD374DCB-F526-424D-AAFD-24F386C089E0}" type="pres">
      <dgm:prSet presAssocID="{AE965CFF-8CCF-494E-8FFA-8C9AB63ED6BB}" presName="sibTrans" presStyleCnt="0"/>
      <dgm:spPr/>
    </dgm:pt>
    <dgm:pt modelId="{58ABA8A1-2A00-4975-BED9-FB9011A7FC10}" type="pres">
      <dgm:prSet presAssocID="{EA0414D8-40DC-4255-9667-3BE541720599}" presName="node" presStyleLbl="node1" presStyleIdx="2" presStyleCnt="3">
        <dgm:presLayoutVars>
          <dgm:bulletEnabled val="1"/>
        </dgm:presLayoutVars>
      </dgm:prSet>
      <dgm:spPr/>
    </dgm:pt>
  </dgm:ptLst>
  <dgm:cxnLst>
    <dgm:cxn modelId="{D9317213-D0A2-49CD-AA3E-87B223EA84DE}" srcId="{EBFD3694-83A6-4AE4-8414-21345BB2248D}" destId="{4F81F9E3-51D7-4B3E-B3ED-C3D076195C46}" srcOrd="0" destOrd="0" parTransId="{ABAB748C-1239-4110-AB7A-1E763833EABF}" sibTransId="{A90353C6-3C24-4FF8-84E6-C0C88B76FD23}"/>
    <dgm:cxn modelId="{5F9FA81B-84B8-497E-9105-A18D29AD0E0C}" type="presOf" srcId="{393B381E-0914-4D40-BBC3-171F5285EF97}" destId="{65A41D1A-8B5F-422E-98B0-7BBE2C0A9F2E}" srcOrd="0" destOrd="2" presId="urn:microsoft.com/office/officeart/2005/8/layout/hList6"/>
    <dgm:cxn modelId="{51B4F424-5CAF-41CF-96B7-59BD4BB3EA59}" srcId="{2C1D235F-D0A4-4DB9-B597-802A939FDFE7}" destId="{EBFD3694-83A6-4AE4-8414-21345BB2248D}" srcOrd="0" destOrd="0" parTransId="{3816A6F0-F114-4160-9301-644C3EB82609}" sibTransId="{6B4A25D4-2C65-45D9-BE2A-6CAA3BEA4386}"/>
    <dgm:cxn modelId="{CA88D232-F47B-4653-84DD-1FEBE3007AB3}" type="presOf" srcId="{EBFD3694-83A6-4AE4-8414-21345BB2248D}" destId="{65A41D1A-8B5F-422E-98B0-7BBE2C0A9F2E}" srcOrd="0" destOrd="0" presId="urn:microsoft.com/office/officeart/2005/8/layout/hList6"/>
    <dgm:cxn modelId="{59842A3A-F9FB-434E-901B-DF24F92C866E}" srcId="{2C1D235F-D0A4-4DB9-B597-802A939FDFE7}" destId="{6B0732D2-4B99-4856-A9F7-700FFDB57DA7}" srcOrd="1" destOrd="0" parTransId="{F248C7E2-BB23-4D89-AC51-1C4784064EFF}" sibTransId="{AE965CFF-8CCF-494E-8FFA-8C9AB63ED6BB}"/>
    <dgm:cxn modelId="{18F2333A-3764-43DC-9D7A-7554DF8A9746}" type="presOf" srcId="{C6E3F422-0C01-4C9B-A55E-8298C135026D}" destId="{B4E6BB72-2E70-46B8-A616-78536C9DD230}" srcOrd="0" destOrd="1" presId="urn:microsoft.com/office/officeart/2005/8/layout/hList6"/>
    <dgm:cxn modelId="{52E9523C-D59E-4D16-9A23-1AD6F0C5607D}" srcId="{EA0414D8-40DC-4255-9667-3BE541720599}" destId="{683637CB-7978-40C2-B1A8-96EC16D32E8E}" srcOrd="0" destOrd="0" parTransId="{F844F994-3BFE-42CC-A47E-A7907040D1AA}" sibTransId="{02DA45D8-5C73-429C-A79A-22DEAAAC3D37}"/>
    <dgm:cxn modelId="{061AED3D-33FF-4D98-A509-F3533439286C}" type="presOf" srcId="{6B0732D2-4B99-4856-A9F7-700FFDB57DA7}" destId="{B4E6BB72-2E70-46B8-A616-78536C9DD230}" srcOrd="0" destOrd="0" presId="urn:microsoft.com/office/officeart/2005/8/layout/hList6"/>
    <dgm:cxn modelId="{F802C63E-6B7A-4C08-A7A0-A2D649BAE85E}" srcId="{6B0732D2-4B99-4856-A9F7-700FFDB57DA7}" destId="{E21DF35B-264F-4438-BECD-B09A2C867B44}" srcOrd="1" destOrd="0" parTransId="{EA06C378-B382-4749-B95E-E579D9166EEB}" sibTransId="{6E7E206A-D8F1-4CDD-B520-4032569F9A00}"/>
    <dgm:cxn modelId="{7AC4FD61-978B-464E-BDED-2B93B84EADB6}" type="presOf" srcId="{E21DF35B-264F-4438-BECD-B09A2C867B44}" destId="{B4E6BB72-2E70-46B8-A616-78536C9DD230}" srcOrd="0" destOrd="2" presId="urn:microsoft.com/office/officeart/2005/8/layout/hList6"/>
    <dgm:cxn modelId="{898C3B67-10D5-406E-A1E8-2AA0068A1D62}" type="presOf" srcId="{EA0414D8-40DC-4255-9667-3BE541720599}" destId="{58ABA8A1-2A00-4975-BED9-FB9011A7FC10}" srcOrd="0" destOrd="0" presId="urn:microsoft.com/office/officeart/2005/8/layout/hList6"/>
    <dgm:cxn modelId="{8E9DEB93-AD9A-4945-B15D-7D488ADAB51B}" srcId="{2C1D235F-D0A4-4DB9-B597-802A939FDFE7}" destId="{EA0414D8-40DC-4255-9667-3BE541720599}" srcOrd="2" destOrd="0" parTransId="{3A3FE928-0C0F-42D3-8676-1C970E3C29DA}" sibTransId="{2C4685C1-7948-4584-899F-8F7521B95D2A}"/>
    <dgm:cxn modelId="{299E8E98-0118-49A0-A0D7-3A4C1443B5C7}" type="presOf" srcId="{2C1D235F-D0A4-4DB9-B597-802A939FDFE7}" destId="{223A8D1E-70AA-44B0-A0F2-F5885BE0246C}" srcOrd="0" destOrd="0" presId="urn:microsoft.com/office/officeart/2005/8/layout/hList6"/>
    <dgm:cxn modelId="{727C51A4-234D-4BC2-87EB-13079B8125FB}" srcId="{6B0732D2-4B99-4856-A9F7-700FFDB57DA7}" destId="{C6E3F422-0C01-4C9B-A55E-8298C135026D}" srcOrd="0" destOrd="0" parTransId="{C188ACFE-2C55-4911-9F75-8931AA07B77D}" sibTransId="{997DB364-E1B1-40A4-BF49-958AC5E9CACD}"/>
    <dgm:cxn modelId="{21A5E4AF-0F40-4FF9-9BD3-6CC859EAF78E}" type="presOf" srcId="{683637CB-7978-40C2-B1A8-96EC16D32E8E}" destId="{58ABA8A1-2A00-4975-BED9-FB9011A7FC10}" srcOrd="0" destOrd="1" presId="urn:microsoft.com/office/officeart/2005/8/layout/hList6"/>
    <dgm:cxn modelId="{A21A62C0-1667-4816-B678-8E164456AF5D}" type="presOf" srcId="{4F81F9E3-51D7-4B3E-B3ED-C3D076195C46}" destId="{65A41D1A-8B5F-422E-98B0-7BBE2C0A9F2E}" srcOrd="0" destOrd="1" presId="urn:microsoft.com/office/officeart/2005/8/layout/hList6"/>
    <dgm:cxn modelId="{424347F9-C645-41CB-9494-A5497DA348BE}" srcId="{EBFD3694-83A6-4AE4-8414-21345BB2248D}" destId="{393B381E-0914-4D40-BBC3-171F5285EF97}" srcOrd="1" destOrd="0" parTransId="{532AFE7B-4A48-4C85-95A9-909F69061133}" sibTransId="{D0BBCD40-2CFD-4519-AA13-62C3348FF963}"/>
    <dgm:cxn modelId="{608AC2EE-BAC0-4F5F-AB68-B52870A31B14}" type="presParOf" srcId="{223A8D1E-70AA-44B0-A0F2-F5885BE0246C}" destId="{65A41D1A-8B5F-422E-98B0-7BBE2C0A9F2E}" srcOrd="0" destOrd="0" presId="urn:microsoft.com/office/officeart/2005/8/layout/hList6"/>
    <dgm:cxn modelId="{B8FA3FEA-4237-47CE-9B99-65E8AB6892AA}" type="presParOf" srcId="{223A8D1E-70AA-44B0-A0F2-F5885BE0246C}" destId="{B0F2FD13-084B-4888-9C5C-F4085B3E0E79}" srcOrd="1" destOrd="0" presId="urn:microsoft.com/office/officeart/2005/8/layout/hList6"/>
    <dgm:cxn modelId="{8BC13B7C-87D1-4DE3-B3B7-A174DE355D36}" type="presParOf" srcId="{223A8D1E-70AA-44B0-A0F2-F5885BE0246C}" destId="{B4E6BB72-2E70-46B8-A616-78536C9DD230}" srcOrd="2" destOrd="0" presId="urn:microsoft.com/office/officeart/2005/8/layout/hList6"/>
    <dgm:cxn modelId="{92EB3882-877B-4DE1-AC19-FEFD218FF219}" type="presParOf" srcId="{223A8D1E-70AA-44B0-A0F2-F5885BE0246C}" destId="{CD374DCB-F526-424D-AAFD-24F386C089E0}" srcOrd="3" destOrd="0" presId="urn:microsoft.com/office/officeart/2005/8/layout/hList6"/>
    <dgm:cxn modelId="{4962F6B6-E122-4FDD-8F76-D3808A506048}" type="presParOf" srcId="{223A8D1E-70AA-44B0-A0F2-F5885BE0246C}" destId="{58ABA8A1-2A00-4975-BED9-FB9011A7FC10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1D235F-D0A4-4DB9-B597-802A939FDFE7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0414D8-40DC-4255-9667-3BE541720599}">
      <dgm:prSet phldrT="[Text]"/>
      <dgm:spPr>
        <a:solidFill>
          <a:srgbClr val="A1463E">
            <a:alpha val="90000"/>
          </a:srgbClr>
        </a:solidFill>
      </dgm:spPr>
      <dgm:t>
        <a:bodyPr/>
        <a:lstStyle/>
        <a:p>
          <a:r>
            <a:rPr lang="en-US" dirty="0">
              <a:latin typeface="Fira Sans" panose="020B0503050000020004" pitchFamily="34" charset="0"/>
            </a:rPr>
            <a:t>Structs &amp; Traits</a:t>
          </a:r>
        </a:p>
      </dgm:t>
    </dgm:pt>
    <dgm:pt modelId="{3A3FE928-0C0F-42D3-8676-1C970E3C29DA}" type="parTrans" cxnId="{8E9DEB93-AD9A-4945-B15D-7D488ADAB51B}">
      <dgm:prSet/>
      <dgm:spPr/>
      <dgm:t>
        <a:bodyPr/>
        <a:lstStyle/>
        <a:p>
          <a:endParaRPr lang="en-US">
            <a:latin typeface="Fira Sans" panose="020B0503050000020004" pitchFamily="34" charset="0"/>
          </a:endParaRPr>
        </a:p>
      </dgm:t>
    </dgm:pt>
    <dgm:pt modelId="{2C4685C1-7948-4584-899F-8F7521B95D2A}" type="sibTrans" cxnId="{8E9DEB93-AD9A-4945-B15D-7D488ADAB51B}">
      <dgm:prSet/>
      <dgm:spPr/>
      <dgm:t>
        <a:bodyPr/>
        <a:lstStyle/>
        <a:p>
          <a:endParaRPr lang="en-US">
            <a:latin typeface="Fira Sans" panose="020B0503050000020004" pitchFamily="34" charset="0"/>
          </a:endParaRPr>
        </a:p>
      </dgm:t>
    </dgm:pt>
    <dgm:pt modelId="{683637CB-7978-40C2-B1A8-96EC16D32E8E}">
      <dgm:prSet phldrT="[Text]"/>
      <dgm:spPr>
        <a:solidFill>
          <a:srgbClr val="3772A4">
            <a:alpha val="80000"/>
          </a:srgbClr>
        </a:solidFill>
      </dgm:spPr>
      <dgm:t>
        <a:bodyPr/>
        <a:lstStyle/>
        <a:p>
          <a:r>
            <a:rPr lang="en-US" dirty="0">
              <a:latin typeface="Fira Sans" panose="020B0503050000020004" pitchFamily="34" charset="0"/>
            </a:rPr>
            <a:t>More Struct-like Data</a:t>
          </a:r>
        </a:p>
      </dgm:t>
    </dgm:pt>
    <dgm:pt modelId="{F844F994-3BFE-42CC-A47E-A7907040D1AA}" type="parTrans" cxnId="{52E9523C-D59E-4D16-9A23-1AD6F0C5607D}">
      <dgm:prSet/>
      <dgm:spPr/>
      <dgm:t>
        <a:bodyPr/>
        <a:lstStyle/>
        <a:p>
          <a:endParaRPr lang="en-US">
            <a:latin typeface="Fira Sans" panose="020B0503050000020004" pitchFamily="34" charset="0"/>
          </a:endParaRPr>
        </a:p>
      </dgm:t>
    </dgm:pt>
    <dgm:pt modelId="{02DA45D8-5C73-429C-A79A-22DEAAAC3D37}" type="sibTrans" cxnId="{52E9523C-D59E-4D16-9A23-1AD6F0C5607D}">
      <dgm:prSet/>
      <dgm:spPr/>
      <dgm:t>
        <a:bodyPr/>
        <a:lstStyle/>
        <a:p>
          <a:endParaRPr lang="en-US">
            <a:latin typeface="Fira Sans" panose="020B0503050000020004" pitchFamily="34" charset="0"/>
          </a:endParaRPr>
        </a:p>
      </dgm:t>
    </dgm:pt>
    <dgm:pt modelId="{C8CD80A5-9190-4C40-802E-59CD2CF205C8}">
      <dgm:prSet phldrT="[Text]"/>
      <dgm:spPr>
        <a:solidFill>
          <a:srgbClr val="3772A4">
            <a:alpha val="80000"/>
          </a:srgbClr>
        </a:solidFill>
      </dgm:spPr>
      <dgm:t>
        <a:bodyPr/>
        <a:lstStyle/>
        <a:p>
          <a:r>
            <a:rPr lang="en-US" dirty="0">
              <a:latin typeface="Fira Sans" panose="020B0503050000020004" pitchFamily="34" charset="0"/>
            </a:rPr>
            <a:t>Favor Composition over Inheritance</a:t>
          </a:r>
        </a:p>
      </dgm:t>
    </dgm:pt>
    <dgm:pt modelId="{F27033BC-F2F7-4D54-B83A-5663611E231B}" type="parTrans" cxnId="{844A77D6-599B-48BF-AD8C-AA8D5A95D822}">
      <dgm:prSet/>
      <dgm:spPr/>
      <dgm:t>
        <a:bodyPr/>
        <a:lstStyle/>
        <a:p>
          <a:endParaRPr lang="en-US">
            <a:latin typeface="Fira Sans" panose="020B0503050000020004" pitchFamily="34" charset="0"/>
          </a:endParaRPr>
        </a:p>
      </dgm:t>
    </dgm:pt>
    <dgm:pt modelId="{DACDC4DE-0F6C-41EF-AECD-55D97E499950}" type="sibTrans" cxnId="{844A77D6-599B-48BF-AD8C-AA8D5A95D822}">
      <dgm:prSet/>
      <dgm:spPr/>
      <dgm:t>
        <a:bodyPr/>
        <a:lstStyle/>
        <a:p>
          <a:endParaRPr lang="en-US">
            <a:latin typeface="Fira Sans" panose="020B0503050000020004" pitchFamily="34" charset="0"/>
          </a:endParaRPr>
        </a:p>
      </dgm:t>
    </dgm:pt>
    <dgm:pt modelId="{4A85577F-30DD-4C72-9BEE-91CF21B66EA4}">
      <dgm:prSet phldrT="[Text]"/>
      <dgm:spPr>
        <a:solidFill>
          <a:srgbClr val="A1463E">
            <a:alpha val="90000"/>
          </a:srgbClr>
        </a:solidFill>
      </dgm:spPr>
      <dgm:t>
        <a:bodyPr/>
        <a:lstStyle/>
        <a:p>
          <a:r>
            <a:rPr lang="en-US" dirty="0">
              <a:latin typeface="Fira Sans" panose="020B0503050000020004" pitchFamily="34" charset="0"/>
            </a:rPr>
            <a:t>Enums &amp; Match</a:t>
          </a:r>
        </a:p>
      </dgm:t>
    </dgm:pt>
    <dgm:pt modelId="{590C5A5B-609E-44A0-9B07-0B0F68C135C8}" type="parTrans" cxnId="{341F1BF0-9F8D-49BE-B5B6-1B67A0BCA9B9}">
      <dgm:prSet/>
      <dgm:spPr/>
      <dgm:t>
        <a:bodyPr/>
        <a:lstStyle/>
        <a:p>
          <a:endParaRPr lang="en-US">
            <a:latin typeface="Fira Sans" panose="020B0503050000020004" pitchFamily="34" charset="0"/>
          </a:endParaRPr>
        </a:p>
      </dgm:t>
    </dgm:pt>
    <dgm:pt modelId="{9C106DD8-5994-430C-BADB-BA4C93C4509F}" type="sibTrans" cxnId="{341F1BF0-9F8D-49BE-B5B6-1B67A0BCA9B9}">
      <dgm:prSet/>
      <dgm:spPr/>
      <dgm:t>
        <a:bodyPr/>
        <a:lstStyle/>
        <a:p>
          <a:endParaRPr lang="en-US">
            <a:latin typeface="Fira Sans" panose="020B0503050000020004" pitchFamily="34" charset="0"/>
          </a:endParaRPr>
        </a:p>
      </dgm:t>
    </dgm:pt>
    <dgm:pt modelId="{C7367F8E-8BAA-46BB-BA41-F2B3AD726B13}">
      <dgm:prSet phldrT="[Text]"/>
      <dgm:spPr>
        <a:solidFill>
          <a:srgbClr val="3772A4">
            <a:alpha val="80000"/>
          </a:srgbClr>
        </a:solidFill>
      </dgm:spPr>
      <dgm:t>
        <a:bodyPr/>
        <a:lstStyle/>
        <a:p>
          <a:r>
            <a:rPr lang="en-US" dirty="0">
              <a:latin typeface="Fira Sans" panose="020B0503050000020004" pitchFamily="34" charset="0"/>
            </a:rPr>
            <a:t>Make Choices Explicit</a:t>
          </a:r>
        </a:p>
      </dgm:t>
    </dgm:pt>
    <dgm:pt modelId="{FDB89085-9A90-448C-AC84-EE68D329AE04}" type="parTrans" cxnId="{0009BF24-7AC9-45F2-9B39-359FE4A65C86}">
      <dgm:prSet/>
      <dgm:spPr/>
      <dgm:t>
        <a:bodyPr/>
        <a:lstStyle/>
        <a:p>
          <a:endParaRPr lang="en-US">
            <a:latin typeface="Fira Sans" panose="020B0503050000020004" pitchFamily="34" charset="0"/>
          </a:endParaRPr>
        </a:p>
      </dgm:t>
    </dgm:pt>
    <dgm:pt modelId="{1F3E49E6-C63A-4F41-8C22-8E1F489ECABE}" type="sibTrans" cxnId="{0009BF24-7AC9-45F2-9B39-359FE4A65C86}">
      <dgm:prSet/>
      <dgm:spPr/>
      <dgm:t>
        <a:bodyPr/>
        <a:lstStyle/>
        <a:p>
          <a:endParaRPr lang="en-US">
            <a:latin typeface="Fira Sans" panose="020B0503050000020004" pitchFamily="34" charset="0"/>
          </a:endParaRPr>
        </a:p>
      </dgm:t>
    </dgm:pt>
    <dgm:pt modelId="{FCBC9D96-2755-4A18-90EF-C75037F870F0}">
      <dgm:prSet phldrT="[Text]"/>
      <dgm:spPr>
        <a:solidFill>
          <a:srgbClr val="3772A4">
            <a:alpha val="80000"/>
          </a:srgbClr>
        </a:solidFill>
      </dgm:spPr>
      <dgm:t>
        <a:bodyPr/>
        <a:lstStyle/>
        <a:p>
          <a:r>
            <a:rPr lang="en-US" dirty="0">
              <a:latin typeface="Fira Sans" panose="020B0503050000020004" pitchFamily="34" charset="0"/>
            </a:rPr>
            <a:t>Favor Dictionaries over Conditionals</a:t>
          </a:r>
        </a:p>
      </dgm:t>
    </dgm:pt>
    <dgm:pt modelId="{F36253D6-D231-49C7-A096-1038DCAEF28A}" type="parTrans" cxnId="{4E6E50B5-38A1-4A1B-BCEB-15800612695D}">
      <dgm:prSet/>
      <dgm:spPr/>
      <dgm:t>
        <a:bodyPr/>
        <a:lstStyle/>
        <a:p>
          <a:endParaRPr lang="en-US">
            <a:latin typeface="Fira Sans" panose="020B0503050000020004" pitchFamily="34" charset="0"/>
          </a:endParaRPr>
        </a:p>
      </dgm:t>
    </dgm:pt>
    <dgm:pt modelId="{6B9B09B7-1EC7-48DB-B48F-04B7021B7E46}" type="sibTrans" cxnId="{4E6E50B5-38A1-4A1B-BCEB-15800612695D}">
      <dgm:prSet/>
      <dgm:spPr/>
      <dgm:t>
        <a:bodyPr/>
        <a:lstStyle/>
        <a:p>
          <a:endParaRPr lang="en-US">
            <a:latin typeface="Fira Sans" panose="020B0503050000020004" pitchFamily="34" charset="0"/>
          </a:endParaRPr>
        </a:p>
      </dgm:t>
    </dgm:pt>
    <dgm:pt modelId="{08DB86C0-963F-475F-BDC1-912A7B158C9F}">
      <dgm:prSet phldrT="[Text]"/>
      <dgm:spPr>
        <a:solidFill>
          <a:srgbClr val="3772A4">
            <a:alpha val="80000"/>
          </a:srgbClr>
        </a:solidFill>
      </dgm:spPr>
      <dgm:t>
        <a:bodyPr/>
        <a:lstStyle/>
        <a:p>
          <a:r>
            <a:rPr lang="en-US" dirty="0">
              <a:latin typeface="Fira Sans" panose="020B0503050000020004" pitchFamily="34" charset="0"/>
            </a:rPr>
            <a:t>Think Using Interfaces</a:t>
          </a:r>
        </a:p>
      </dgm:t>
    </dgm:pt>
    <dgm:pt modelId="{7B454F56-CBDE-410F-9E01-5F275CF4AE55}" type="parTrans" cxnId="{1F111A6A-CB66-4045-96F7-3B742E72DA78}">
      <dgm:prSet/>
      <dgm:spPr/>
      <dgm:t>
        <a:bodyPr/>
        <a:lstStyle/>
        <a:p>
          <a:endParaRPr lang="en-US">
            <a:latin typeface="Fira Sans" panose="020B0503050000020004" pitchFamily="34" charset="0"/>
          </a:endParaRPr>
        </a:p>
      </dgm:t>
    </dgm:pt>
    <dgm:pt modelId="{327D6983-1E36-43A7-810B-6FD8FBD1C15C}" type="sibTrans" cxnId="{1F111A6A-CB66-4045-96F7-3B742E72DA78}">
      <dgm:prSet/>
      <dgm:spPr/>
      <dgm:t>
        <a:bodyPr/>
        <a:lstStyle/>
        <a:p>
          <a:endParaRPr lang="en-US">
            <a:latin typeface="Fira Sans" panose="020B0503050000020004" pitchFamily="34" charset="0"/>
          </a:endParaRPr>
        </a:p>
      </dgm:t>
    </dgm:pt>
    <dgm:pt modelId="{EBFD3694-83A6-4AE4-8414-21345BB2248D}">
      <dgm:prSet phldrT="[Text]"/>
      <dgm:spPr>
        <a:solidFill>
          <a:srgbClr val="A1463E">
            <a:alpha val="90000"/>
          </a:srgbClr>
        </a:solidFill>
      </dgm:spPr>
      <dgm:t>
        <a:bodyPr/>
        <a:lstStyle/>
        <a:p>
          <a:r>
            <a:rPr lang="en-US" dirty="0">
              <a:latin typeface="Fira Sans" panose="020B0503050000020004" pitchFamily="34" charset="0"/>
            </a:rPr>
            <a:t>Static Typing</a:t>
          </a:r>
        </a:p>
      </dgm:t>
    </dgm:pt>
    <dgm:pt modelId="{3816A6F0-F114-4160-9301-644C3EB82609}" type="parTrans" cxnId="{51B4F424-5CAF-41CF-96B7-59BD4BB3EA59}">
      <dgm:prSet/>
      <dgm:spPr/>
      <dgm:t>
        <a:bodyPr/>
        <a:lstStyle/>
        <a:p>
          <a:endParaRPr lang="en-US">
            <a:latin typeface="Fira Sans" panose="020B0503050000020004" pitchFamily="34" charset="0"/>
          </a:endParaRPr>
        </a:p>
      </dgm:t>
    </dgm:pt>
    <dgm:pt modelId="{6B4A25D4-2C65-45D9-BE2A-6CAA3BEA4386}" type="sibTrans" cxnId="{51B4F424-5CAF-41CF-96B7-59BD4BB3EA59}">
      <dgm:prSet/>
      <dgm:spPr/>
      <dgm:t>
        <a:bodyPr/>
        <a:lstStyle/>
        <a:p>
          <a:endParaRPr lang="en-US">
            <a:latin typeface="Fira Sans" panose="020B0503050000020004" pitchFamily="34" charset="0"/>
          </a:endParaRPr>
        </a:p>
      </dgm:t>
    </dgm:pt>
    <dgm:pt modelId="{C6E3F422-0C01-4C9B-A55E-8298C135026D}">
      <dgm:prSet phldrT="[Text]"/>
      <dgm:spPr>
        <a:solidFill>
          <a:srgbClr val="3772A4">
            <a:alpha val="90000"/>
          </a:srgbClr>
        </a:solidFill>
      </dgm:spPr>
      <dgm:t>
        <a:bodyPr/>
        <a:lstStyle/>
        <a:p>
          <a:r>
            <a:rPr lang="en-US" dirty="0">
              <a:latin typeface="Fira Sans" panose="020B0503050000020004" pitchFamily="34" charset="0"/>
            </a:rPr>
            <a:t>Always Know Who’s in Charge of What</a:t>
          </a:r>
        </a:p>
      </dgm:t>
    </dgm:pt>
    <dgm:pt modelId="{C188ACFE-2C55-4911-9F75-8931AA07B77D}" type="parTrans" cxnId="{727C51A4-234D-4BC2-87EB-13079B8125FB}">
      <dgm:prSet/>
      <dgm:spPr/>
      <dgm:t>
        <a:bodyPr/>
        <a:lstStyle/>
        <a:p>
          <a:endParaRPr lang="en-US">
            <a:latin typeface="Fira Sans" panose="020B0503050000020004" pitchFamily="34" charset="0"/>
          </a:endParaRPr>
        </a:p>
      </dgm:t>
    </dgm:pt>
    <dgm:pt modelId="{997DB364-E1B1-40A4-BF49-958AC5E9CACD}" type="sibTrans" cxnId="{727C51A4-234D-4BC2-87EB-13079B8125FB}">
      <dgm:prSet/>
      <dgm:spPr/>
      <dgm:t>
        <a:bodyPr/>
        <a:lstStyle/>
        <a:p>
          <a:endParaRPr lang="en-US">
            <a:latin typeface="Fira Sans" panose="020B0503050000020004" pitchFamily="34" charset="0"/>
          </a:endParaRPr>
        </a:p>
      </dgm:t>
    </dgm:pt>
    <dgm:pt modelId="{6B2379E9-29B7-4002-83A8-CE97FB7C9D2A}">
      <dgm:prSet phldrT="[Text]"/>
      <dgm:spPr>
        <a:solidFill>
          <a:srgbClr val="3772A4">
            <a:alpha val="90000"/>
          </a:srgbClr>
        </a:solidFill>
      </dgm:spPr>
      <dgm:t>
        <a:bodyPr/>
        <a:lstStyle/>
        <a:p>
          <a:r>
            <a:rPr lang="en-US" dirty="0">
              <a:latin typeface="Fira Sans" panose="020B0503050000020004" pitchFamily="34" charset="0"/>
            </a:rPr>
            <a:t>Use Type Annotations</a:t>
          </a:r>
        </a:p>
      </dgm:t>
    </dgm:pt>
    <dgm:pt modelId="{3B14309F-29B4-41E7-8C56-7D5D507FACD1}" type="parTrans" cxnId="{29174393-98FA-418D-AF92-6F5C3520C565}">
      <dgm:prSet/>
      <dgm:spPr/>
      <dgm:t>
        <a:bodyPr/>
        <a:lstStyle/>
        <a:p>
          <a:endParaRPr lang="en-US">
            <a:latin typeface="Fira Sans" panose="020B0503050000020004" pitchFamily="34" charset="0"/>
          </a:endParaRPr>
        </a:p>
      </dgm:t>
    </dgm:pt>
    <dgm:pt modelId="{1691E6E2-B045-4355-A724-30DF42A63D55}" type="sibTrans" cxnId="{29174393-98FA-418D-AF92-6F5C3520C565}">
      <dgm:prSet/>
      <dgm:spPr/>
      <dgm:t>
        <a:bodyPr/>
        <a:lstStyle/>
        <a:p>
          <a:endParaRPr lang="en-US">
            <a:latin typeface="Fira Sans" panose="020B0503050000020004" pitchFamily="34" charset="0"/>
          </a:endParaRPr>
        </a:p>
      </dgm:t>
    </dgm:pt>
    <dgm:pt modelId="{4F81F9E3-51D7-4B3E-B3ED-C3D076195C46}">
      <dgm:prSet phldrT="[Text]"/>
      <dgm:spPr>
        <a:solidFill>
          <a:srgbClr val="3772A4">
            <a:alpha val="90000"/>
          </a:srgbClr>
        </a:solidFill>
      </dgm:spPr>
      <dgm:t>
        <a:bodyPr/>
        <a:lstStyle/>
        <a:p>
          <a:r>
            <a:rPr lang="en-US" dirty="0">
              <a:latin typeface="Fira Sans" panose="020B0503050000020004" pitchFamily="34" charset="0"/>
            </a:rPr>
            <a:t>Think About Data Flow</a:t>
          </a:r>
        </a:p>
      </dgm:t>
    </dgm:pt>
    <dgm:pt modelId="{ABAB748C-1239-4110-AB7A-1E763833EABF}" type="parTrans" cxnId="{D9317213-D0A2-49CD-AA3E-87B223EA84DE}">
      <dgm:prSet/>
      <dgm:spPr/>
      <dgm:t>
        <a:bodyPr/>
        <a:lstStyle/>
        <a:p>
          <a:endParaRPr lang="en-US">
            <a:latin typeface="Fira Sans" panose="020B0503050000020004" pitchFamily="34" charset="0"/>
          </a:endParaRPr>
        </a:p>
      </dgm:t>
    </dgm:pt>
    <dgm:pt modelId="{A90353C6-3C24-4FF8-84E6-C0C88B76FD23}" type="sibTrans" cxnId="{D9317213-D0A2-49CD-AA3E-87B223EA84DE}">
      <dgm:prSet/>
      <dgm:spPr/>
      <dgm:t>
        <a:bodyPr/>
        <a:lstStyle/>
        <a:p>
          <a:endParaRPr lang="en-US">
            <a:latin typeface="Fira Sans" panose="020B0503050000020004" pitchFamily="34" charset="0"/>
          </a:endParaRPr>
        </a:p>
      </dgm:t>
    </dgm:pt>
    <dgm:pt modelId="{6B0732D2-4B99-4856-A9F7-700FFDB57DA7}">
      <dgm:prSet phldrT="[Text]"/>
      <dgm:spPr>
        <a:solidFill>
          <a:srgbClr val="A1463E">
            <a:alpha val="90000"/>
          </a:srgbClr>
        </a:solidFill>
      </dgm:spPr>
      <dgm:t>
        <a:bodyPr/>
        <a:lstStyle/>
        <a:p>
          <a:r>
            <a:rPr lang="en-US" dirty="0">
              <a:latin typeface="Fira Sans" panose="020B0503050000020004" pitchFamily="34" charset="0"/>
            </a:rPr>
            <a:t>Ownership</a:t>
          </a:r>
        </a:p>
      </dgm:t>
    </dgm:pt>
    <dgm:pt modelId="{F248C7E2-BB23-4D89-AC51-1C4784064EFF}" type="parTrans" cxnId="{59842A3A-F9FB-434E-901B-DF24F92C866E}">
      <dgm:prSet/>
      <dgm:spPr/>
      <dgm:t>
        <a:bodyPr/>
        <a:lstStyle/>
        <a:p>
          <a:endParaRPr lang="en-US">
            <a:latin typeface="Fira Sans" panose="020B0503050000020004" pitchFamily="34" charset="0"/>
          </a:endParaRPr>
        </a:p>
      </dgm:t>
    </dgm:pt>
    <dgm:pt modelId="{AE965CFF-8CCF-494E-8FFA-8C9AB63ED6BB}" type="sibTrans" cxnId="{59842A3A-F9FB-434E-901B-DF24F92C866E}">
      <dgm:prSet/>
      <dgm:spPr/>
      <dgm:t>
        <a:bodyPr/>
        <a:lstStyle/>
        <a:p>
          <a:endParaRPr lang="en-US">
            <a:latin typeface="Fira Sans" panose="020B0503050000020004" pitchFamily="34" charset="0"/>
          </a:endParaRPr>
        </a:p>
      </dgm:t>
    </dgm:pt>
    <dgm:pt modelId="{B85B6ACB-54C9-4502-A671-99B00964E021}" type="pres">
      <dgm:prSet presAssocID="{2C1D235F-D0A4-4DB9-B597-802A939FDFE7}" presName="theList" presStyleCnt="0">
        <dgm:presLayoutVars>
          <dgm:dir/>
          <dgm:animLvl val="lvl"/>
          <dgm:resizeHandles val="exact"/>
        </dgm:presLayoutVars>
      </dgm:prSet>
      <dgm:spPr/>
    </dgm:pt>
    <dgm:pt modelId="{E5E14F80-79BC-4120-A5D6-9CB0187CB71A}" type="pres">
      <dgm:prSet presAssocID="{EBFD3694-83A6-4AE4-8414-21345BB2248D}" presName="compNode" presStyleCnt="0"/>
      <dgm:spPr/>
    </dgm:pt>
    <dgm:pt modelId="{8D8E6C5E-AEEE-47F0-9D59-0812A0EFAA6C}" type="pres">
      <dgm:prSet presAssocID="{EBFD3694-83A6-4AE4-8414-21345BB2248D}" presName="aNode" presStyleLbl="bgShp" presStyleIdx="0" presStyleCnt="4"/>
      <dgm:spPr/>
    </dgm:pt>
    <dgm:pt modelId="{20F8FFA4-4D76-4071-A742-1FA6F2B0A686}" type="pres">
      <dgm:prSet presAssocID="{EBFD3694-83A6-4AE4-8414-21345BB2248D}" presName="textNode" presStyleLbl="bgShp" presStyleIdx="0" presStyleCnt="4"/>
      <dgm:spPr/>
    </dgm:pt>
    <dgm:pt modelId="{E5701B04-7D00-498D-BDC2-86DA46993667}" type="pres">
      <dgm:prSet presAssocID="{EBFD3694-83A6-4AE4-8414-21345BB2248D}" presName="compChildNode" presStyleCnt="0"/>
      <dgm:spPr/>
    </dgm:pt>
    <dgm:pt modelId="{09835F0B-A8EC-41D2-957E-50054485BD61}" type="pres">
      <dgm:prSet presAssocID="{EBFD3694-83A6-4AE4-8414-21345BB2248D}" presName="theInnerList" presStyleCnt="0"/>
      <dgm:spPr/>
    </dgm:pt>
    <dgm:pt modelId="{D17B6075-8387-429C-A1FD-34E2DA96221C}" type="pres">
      <dgm:prSet presAssocID="{6B2379E9-29B7-4002-83A8-CE97FB7C9D2A}" presName="childNode" presStyleLbl="node1" presStyleIdx="0" presStyleCnt="8">
        <dgm:presLayoutVars>
          <dgm:bulletEnabled val="1"/>
        </dgm:presLayoutVars>
      </dgm:prSet>
      <dgm:spPr/>
    </dgm:pt>
    <dgm:pt modelId="{DD8011C4-39B0-4FA2-AAE2-3D1D34BA59B1}" type="pres">
      <dgm:prSet presAssocID="{6B2379E9-29B7-4002-83A8-CE97FB7C9D2A}" presName="aSpace2" presStyleCnt="0"/>
      <dgm:spPr/>
    </dgm:pt>
    <dgm:pt modelId="{2EF35BF8-A0D7-4885-A87E-C7F35C8C029D}" type="pres">
      <dgm:prSet presAssocID="{4F81F9E3-51D7-4B3E-B3ED-C3D076195C46}" presName="childNode" presStyleLbl="node1" presStyleIdx="1" presStyleCnt="8">
        <dgm:presLayoutVars>
          <dgm:bulletEnabled val="1"/>
        </dgm:presLayoutVars>
      </dgm:prSet>
      <dgm:spPr/>
    </dgm:pt>
    <dgm:pt modelId="{E888BBBA-F323-45D1-A9E3-2FC4829B02F9}" type="pres">
      <dgm:prSet presAssocID="{EBFD3694-83A6-4AE4-8414-21345BB2248D}" presName="aSpace" presStyleCnt="0"/>
      <dgm:spPr/>
    </dgm:pt>
    <dgm:pt modelId="{BF55E10E-782A-49B9-AA3C-34E40C6251C7}" type="pres">
      <dgm:prSet presAssocID="{6B0732D2-4B99-4856-A9F7-700FFDB57DA7}" presName="compNode" presStyleCnt="0"/>
      <dgm:spPr/>
    </dgm:pt>
    <dgm:pt modelId="{54BC00B5-5386-46ED-8F88-F8F63786E71F}" type="pres">
      <dgm:prSet presAssocID="{6B0732D2-4B99-4856-A9F7-700FFDB57DA7}" presName="aNode" presStyleLbl="bgShp" presStyleIdx="1" presStyleCnt="4"/>
      <dgm:spPr/>
    </dgm:pt>
    <dgm:pt modelId="{86FCD3E0-5ECE-4BF6-A89E-3F9091335C14}" type="pres">
      <dgm:prSet presAssocID="{6B0732D2-4B99-4856-A9F7-700FFDB57DA7}" presName="textNode" presStyleLbl="bgShp" presStyleIdx="1" presStyleCnt="4"/>
      <dgm:spPr/>
    </dgm:pt>
    <dgm:pt modelId="{5D97EEE5-7B29-43E7-B0CA-E4399C68E239}" type="pres">
      <dgm:prSet presAssocID="{6B0732D2-4B99-4856-A9F7-700FFDB57DA7}" presName="compChildNode" presStyleCnt="0"/>
      <dgm:spPr/>
    </dgm:pt>
    <dgm:pt modelId="{A64CB89B-4BD1-4A74-97ED-69DCFDD028CD}" type="pres">
      <dgm:prSet presAssocID="{6B0732D2-4B99-4856-A9F7-700FFDB57DA7}" presName="theInnerList" presStyleCnt="0"/>
      <dgm:spPr/>
    </dgm:pt>
    <dgm:pt modelId="{EE3997F6-D9CA-4BE9-9CCB-810AEA291DC8}" type="pres">
      <dgm:prSet presAssocID="{C6E3F422-0C01-4C9B-A55E-8298C135026D}" presName="childNode" presStyleLbl="node1" presStyleIdx="2" presStyleCnt="8">
        <dgm:presLayoutVars>
          <dgm:bulletEnabled val="1"/>
        </dgm:presLayoutVars>
      </dgm:prSet>
      <dgm:spPr/>
    </dgm:pt>
    <dgm:pt modelId="{63B99C5F-FA0C-45FD-AB52-6F89DC7707F5}" type="pres">
      <dgm:prSet presAssocID="{6B0732D2-4B99-4856-A9F7-700FFDB57DA7}" presName="aSpace" presStyleCnt="0"/>
      <dgm:spPr/>
    </dgm:pt>
    <dgm:pt modelId="{98E55DC8-A99B-47F4-A822-EBC67284DE90}" type="pres">
      <dgm:prSet presAssocID="{EA0414D8-40DC-4255-9667-3BE541720599}" presName="compNode" presStyleCnt="0"/>
      <dgm:spPr/>
    </dgm:pt>
    <dgm:pt modelId="{AC389920-D984-4C22-934E-58B3E762060B}" type="pres">
      <dgm:prSet presAssocID="{EA0414D8-40DC-4255-9667-3BE541720599}" presName="aNode" presStyleLbl="bgShp" presStyleIdx="2" presStyleCnt="4"/>
      <dgm:spPr/>
    </dgm:pt>
    <dgm:pt modelId="{7B0B02E0-D7EB-44DB-AF3A-5B9BF88280FD}" type="pres">
      <dgm:prSet presAssocID="{EA0414D8-40DC-4255-9667-3BE541720599}" presName="textNode" presStyleLbl="bgShp" presStyleIdx="2" presStyleCnt="4"/>
      <dgm:spPr/>
    </dgm:pt>
    <dgm:pt modelId="{C56990BA-7257-4638-9401-224DCCB48D9A}" type="pres">
      <dgm:prSet presAssocID="{EA0414D8-40DC-4255-9667-3BE541720599}" presName="compChildNode" presStyleCnt="0"/>
      <dgm:spPr/>
    </dgm:pt>
    <dgm:pt modelId="{ABD48980-ED59-4C59-A4A0-C379DA236D25}" type="pres">
      <dgm:prSet presAssocID="{EA0414D8-40DC-4255-9667-3BE541720599}" presName="theInnerList" presStyleCnt="0"/>
      <dgm:spPr/>
    </dgm:pt>
    <dgm:pt modelId="{0AC847C3-993D-4746-9B49-9A5D52BB6C3D}" type="pres">
      <dgm:prSet presAssocID="{683637CB-7978-40C2-B1A8-96EC16D32E8E}" presName="childNode" presStyleLbl="node1" presStyleIdx="3" presStyleCnt="8">
        <dgm:presLayoutVars>
          <dgm:bulletEnabled val="1"/>
        </dgm:presLayoutVars>
      </dgm:prSet>
      <dgm:spPr/>
    </dgm:pt>
    <dgm:pt modelId="{E769042F-13E6-4833-8ACC-1019B132A840}" type="pres">
      <dgm:prSet presAssocID="{683637CB-7978-40C2-B1A8-96EC16D32E8E}" presName="aSpace2" presStyleCnt="0"/>
      <dgm:spPr/>
    </dgm:pt>
    <dgm:pt modelId="{F4C372E6-5403-402D-98E2-14CC85A03E8C}" type="pres">
      <dgm:prSet presAssocID="{C8CD80A5-9190-4C40-802E-59CD2CF205C8}" presName="childNode" presStyleLbl="node1" presStyleIdx="4" presStyleCnt="8">
        <dgm:presLayoutVars>
          <dgm:bulletEnabled val="1"/>
        </dgm:presLayoutVars>
      </dgm:prSet>
      <dgm:spPr/>
    </dgm:pt>
    <dgm:pt modelId="{44FC1CBB-4E5A-4C97-BDB8-C89B9BC6F1D3}" type="pres">
      <dgm:prSet presAssocID="{C8CD80A5-9190-4C40-802E-59CD2CF205C8}" presName="aSpace2" presStyleCnt="0"/>
      <dgm:spPr/>
    </dgm:pt>
    <dgm:pt modelId="{CC134763-D172-49E3-9FC3-21A9B1364034}" type="pres">
      <dgm:prSet presAssocID="{08DB86C0-963F-475F-BDC1-912A7B158C9F}" presName="childNode" presStyleLbl="node1" presStyleIdx="5" presStyleCnt="8">
        <dgm:presLayoutVars>
          <dgm:bulletEnabled val="1"/>
        </dgm:presLayoutVars>
      </dgm:prSet>
      <dgm:spPr/>
    </dgm:pt>
    <dgm:pt modelId="{F66E6BB6-DDAF-46B7-8469-ED51DCDB242C}" type="pres">
      <dgm:prSet presAssocID="{EA0414D8-40DC-4255-9667-3BE541720599}" presName="aSpace" presStyleCnt="0"/>
      <dgm:spPr/>
    </dgm:pt>
    <dgm:pt modelId="{30FA021A-F2A7-4EC1-8ED7-23970CECE57F}" type="pres">
      <dgm:prSet presAssocID="{4A85577F-30DD-4C72-9BEE-91CF21B66EA4}" presName="compNode" presStyleCnt="0"/>
      <dgm:spPr/>
    </dgm:pt>
    <dgm:pt modelId="{5FEFAC4F-67DF-4753-9DAA-7C9813E95CB5}" type="pres">
      <dgm:prSet presAssocID="{4A85577F-30DD-4C72-9BEE-91CF21B66EA4}" presName="aNode" presStyleLbl="bgShp" presStyleIdx="3" presStyleCnt="4"/>
      <dgm:spPr/>
    </dgm:pt>
    <dgm:pt modelId="{377EB3B4-A999-43E2-965F-2700D9F96AFA}" type="pres">
      <dgm:prSet presAssocID="{4A85577F-30DD-4C72-9BEE-91CF21B66EA4}" presName="textNode" presStyleLbl="bgShp" presStyleIdx="3" presStyleCnt="4"/>
      <dgm:spPr/>
    </dgm:pt>
    <dgm:pt modelId="{213B8A85-BC96-48E9-8BDC-653098D6C34E}" type="pres">
      <dgm:prSet presAssocID="{4A85577F-30DD-4C72-9BEE-91CF21B66EA4}" presName="compChildNode" presStyleCnt="0"/>
      <dgm:spPr/>
    </dgm:pt>
    <dgm:pt modelId="{51DA77B3-395A-4182-A3D6-519CD0EEE7BA}" type="pres">
      <dgm:prSet presAssocID="{4A85577F-30DD-4C72-9BEE-91CF21B66EA4}" presName="theInnerList" presStyleCnt="0"/>
      <dgm:spPr/>
    </dgm:pt>
    <dgm:pt modelId="{F6B20F6B-F631-4E9A-B3D1-09EA2A929166}" type="pres">
      <dgm:prSet presAssocID="{C7367F8E-8BAA-46BB-BA41-F2B3AD726B13}" presName="childNode" presStyleLbl="node1" presStyleIdx="6" presStyleCnt="8">
        <dgm:presLayoutVars>
          <dgm:bulletEnabled val="1"/>
        </dgm:presLayoutVars>
      </dgm:prSet>
      <dgm:spPr/>
    </dgm:pt>
    <dgm:pt modelId="{2F8D994A-09A3-4B6E-9CDB-44C471EEC480}" type="pres">
      <dgm:prSet presAssocID="{C7367F8E-8BAA-46BB-BA41-F2B3AD726B13}" presName="aSpace2" presStyleCnt="0"/>
      <dgm:spPr/>
    </dgm:pt>
    <dgm:pt modelId="{FB8956CC-5257-488A-93AB-298C660AE235}" type="pres">
      <dgm:prSet presAssocID="{FCBC9D96-2755-4A18-90EF-C75037F870F0}" presName="childNode" presStyleLbl="node1" presStyleIdx="7" presStyleCnt="8">
        <dgm:presLayoutVars>
          <dgm:bulletEnabled val="1"/>
        </dgm:presLayoutVars>
      </dgm:prSet>
      <dgm:spPr/>
    </dgm:pt>
  </dgm:ptLst>
  <dgm:cxnLst>
    <dgm:cxn modelId="{83032D02-D1D5-4467-BBE2-6C19A9FA3168}" type="presOf" srcId="{4F81F9E3-51D7-4B3E-B3ED-C3D076195C46}" destId="{2EF35BF8-A0D7-4885-A87E-C7F35C8C029D}" srcOrd="0" destOrd="0" presId="urn:microsoft.com/office/officeart/2005/8/layout/lProcess2"/>
    <dgm:cxn modelId="{D9317213-D0A2-49CD-AA3E-87B223EA84DE}" srcId="{EBFD3694-83A6-4AE4-8414-21345BB2248D}" destId="{4F81F9E3-51D7-4B3E-B3ED-C3D076195C46}" srcOrd="1" destOrd="0" parTransId="{ABAB748C-1239-4110-AB7A-1E763833EABF}" sibTransId="{A90353C6-3C24-4FF8-84E6-C0C88B76FD23}"/>
    <dgm:cxn modelId="{0009BF24-7AC9-45F2-9B39-359FE4A65C86}" srcId="{4A85577F-30DD-4C72-9BEE-91CF21B66EA4}" destId="{C7367F8E-8BAA-46BB-BA41-F2B3AD726B13}" srcOrd="0" destOrd="0" parTransId="{FDB89085-9A90-448C-AC84-EE68D329AE04}" sibTransId="{1F3E49E6-C63A-4F41-8C22-8E1F489ECABE}"/>
    <dgm:cxn modelId="{51B4F424-5CAF-41CF-96B7-59BD4BB3EA59}" srcId="{2C1D235F-D0A4-4DB9-B597-802A939FDFE7}" destId="{EBFD3694-83A6-4AE4-8414-21345BB2248D}" srcOrd="0" destOrd="0" parTransId="{3816A6F0-F114-4160-9301-644C3EB82609}" sibTransId="{6B4A25D4-2C65-45D9-BE2A-6CAA3BEA4386}"/>
    <dgm:cxn modelId="{3100D12C-31EA-4E14-A66D-A2AF04D83B23}" type="presOf" srcId="{C7367F8E-8BAA-46BB-BA41-F2B3AD726B13}" destId="{F6B20F6B-F631-4E9A-B3D1-09EA2A929166}" srcOrd="0" destOrd="0" presId="urn:microsoft.com/office/officeart/2005/8/layout/lProcess2"/>
    <dgm:cxn modelId="{27F0BC30-D16B-4226-92C6-C0CF491990FD}" type="presOf" srcId="{683637CB-7978-40C2-B1A8-96EC16D32E8E}" destId="{0AC847C3-993D-4746-9B49-9A5D52BB6C3D}" srcOrd="0" destOrd="0" presId="urn:microsoft.com/office/officeart/2005/8/layout/lProcess2"/>
    <dgm:cxn modelId="{59842A3A-F9FB-434E-901B-DF24F92C866E}" srcId="{2C1D235F-D0A4-4DB9-B597-802A939FDFE7}" destId="{6B0732D2-4B99-4856-A9F7-700FFDB57DA7}" srcOrd="1" destOrd="0" parTransId="{F248C7E2-BB23-4D89-AC51-1C4784064EFF}" sibTransId="{AE965CFF-8CCF-494E-8FFA-8C9AB63ED6BB}"/>
    <dgm:cxn modelId="{52E9523C-D59E-4D16-9A23-1AD6F0C5607D}" srcId="{EA0414D8-40DC-4255-9667-3BE541720599}" destId="{683637CB-7978-40C2-B1A8-96EC16D32E8E}" srcOrd="0" destOrd="0" parTransId="{F844F994-3BFE-42CC-A47E-A7907040D1AA}" sibTransId="{02DA45D8-5C73-429C-A79A-22DEAAAC3D37}"/>
    <dgm:cxn modelId="{59B9025C-DD06-47C7-8DEF-613F73F915D2}" type="presOf" srcId="{C8CD80A5-9190-4C40-802E-59CD2CF205C8}" destId="{F4C372E6-5403-402D-98E2-14CC85A03E8C}" srcOrd="0" destOrd="0" presId="urn:microsoft.com/office/officeart/2005/8/layout/lProcess2"/>
    <dgm:cxn modelId="{8020945E-DCE9-4EB1-BAEA-904CD52187EB}" type="presOf" srcId="{08DB86C0-963F-475F-BDC1-912A7B158C9F}" destId="{CC134763-D172-49E3-9FC3-21A9B1364034}" srcOrd="0" destOrd="0" presId="urn:microsoft.com/office/officeart/2005/8/layout/lProcess2"/>
    <dgm:cxn modelId="{38B1C660-BA94-4031-8B5D-A4E41B32F2B1}" type="presOf" srcId="{6B0732D2-4B99-4856-A9F7-700FFDB57DA7}" destId="{54BC00B5-5386-46ED-8F88-F8F63786E71F}" srcOrd="0" destOrd="0" presId="urn:microsoft.com/office/officeart/2005/8/layout/lProcess2"/>
    <dgm:cxn modelId="{1F111A6A-CB66-4045-96F7-3B742E72DA78}" srcId="{EA0414D8-40DC-4255-9667-3BE541720599}" destId="{08DB86C0-963F-475F-BDC1-912A7B158C9F}" srcOrd="2" destOrd="0" parTransId="{7B454F56-CBDE-410F-9E01-5F275CF4AE55}" sibTransId="{327D6983-1E36-43A7-810B-6FD8FBD1C15C}"/>
    <dgm:cxn modelId="{29AC5F78-A887-439B-851D-7BADB1172D39}" type="presOf" srcId="{C6E3F422-0C01-4C9B-A55E-8298C135026D}" destId="{EE3997F6-D9CA-4BE9-9CCB-810AEA291DC8}" srcOrd="0" destOrd="0" presId="urn:microsoft.com/office/officeart/2005/8/layout/lProcess2"/>
    <dgm:cxn modelId="{53D5307C-17ED-4797-BC9A-D3B110655900}" type="presOf" srcId="{FCBC9D96-2755-4A18-90EF-C75037F870F0}" destId="{FB8956CC-5257-488A-93AB-298C660AE235}" srcOrd="0" destOrd="0" presId="urn:microsoft.com/office/officeart/2005/8/layout/lProcess2"/>
    <dgm:cxn modelId="{A2D9758C-F6FD-4A50-A57E-325B611254C0}" type="presOf" srcId="{4A85577F-30DD-4C72-9BEE-91CF21B66EA4}" destId="{377EB3B4-A999-43E2-965F-2700D9F96AFA}" srcOrd="1" destOrd="0" presId="urn:microsoft.com/office/officeart/2005/8/layout/lProcess2"/>
    <dgm:cxn modelId="{C2453992-D45A-4053-AE2C-060AB2E4846B}" type="presOf" srcId="{EBFD3694-83A6-4AE4-8414-21345BB2248D}" destId="{20F8FFA4-4D76-4071-A742-1FA6F2B0A686}" srcOrd="1" destOrd="0" presId="urn:microsoft.com/office/officeart/2005/8/layout/lProcess2"/>
    <dgm:cxn modelId="{29174393-98FA-418D-AF92-6F5C3520C565}" srcId="{EBFD3694-83A6-4AE4-8414-21345BB2248D}" destId="{6B2379E9-29B7-4002-83A8-CE97FB7C9D2A}" srcOrd="0" destOrd="0" parTransId="{3B14309F-29B4-41E7-8C56-7D5D507FACD1}" sibTransId="{1691E6E2-B045-4355-A724-30DF42A63D55}"/>
    <dgm:cxn modelId="{8E9DEB93-AD9A-4945-B15D-7D488ADAB51B}" srcId="{2C1D235F-D0A4-4DB9-B597-802A939FDFE7}" destId="{EA0414D8-40DC-4255-9667-3BE541720599}" srcOrd="2" destOrd="0" parTransId="{3A3FE928-0C0F-42D3-8676-1C970E3C29DA}" sibTransId="{2C4685C1-7948-4584-899F-8F7521B95D2A}"/>
    <dgm:cxn modelId="{6EDB2A9A-EC4A-4A79-94D5-A8738A4E45B1}" type="presOf" srcId="{2C1D235F-D0A4-4DB9-B597-802A939FDFE7}" destId="{B85B6ACB-54C9-4502-A671-99B00964E021}" srcOrd="0" destOrd="0" presId="urn:microsoft.com/office/officeart/2005/8/layout/lProcess2"/>
    <dgm:cxn modelId="{727C51A4-234D-4BC2-87EB-13079B8125FB}" srcId="{6B0732D2-4B99-4856-A9F7-700FFDB57DA7}" destId="{C6E3F422-0C01-4C9B-A55E-8298C135026D}" srcOrd="0" destOrd="0" parTransId="{C188ACFE-2C55-4911-9F75-8931AA07B77D}" sibTransId="{997DB364-E1B1-40A4-BF49-958AC5E9CACD}"/>
    <dgm:cxn modelId="{4E6E50B5-38A1-4A1B-BCEB-15800612695D}" srcId="{4A85577F-30DD-4C72-9BEE-91CF21B66EA4}" destId="{FCBC9D96-2755-4A18-90EF-C75037F870F0}" srcOrd="1" destOrd="0" parTransId="{F36253D6-D231-49C7-A096-1038DCAEF28A}" sibTransId="{6B9B09B7-1EC7-48DB-B48F-04B7021B7E46}"/>
    <dgm:cxn modelId="{C08C3DBC-1AF4-4092-BC0A-F751F0C1162E}" type="presOf" srcId="{EBFD3694-83A6-4AE4-8414-21345BB2248D}" destId="{8D8E6C5E-AEEE-47F0-9D59-0812A0EFAA6C}" srcOrd="0" destOrd="0" presId="urn:microsoft.com/office/officeart/2005/8/layout/lProcess2"/>
    <dgm:cxn modelId="{766854BD-4701-4467-A836-39FFB3ADCA50}" type="presOf" srcId="{4A85577F-30DD-4C72-9BEE-91CF21B66EA4}" destId="{5FEFAC4F-67DF-4753-9DAA-7C9813E95CB5}" srcOrd="0" destOrd="0" presId="urn:microsoft.com/office/officeart/2005/8/layout/lProcess2"/>
    <dgm:cxn modelId="{BA8AD2CA-49CB-4E2E-9D89-B917BBF6C376}" type="presOf" srcId="{EA0414D8-40DC-4255-9667-3BE541720599}" destId="{7B0B02E0-D7EB-44DB-AF3A-5B9BF88280FD}" srcOrd="1" destOrd="0" presId="urn:microsoft.com/office/officeart/2005/8/layout/lProcess2"/>
    <dgm:cxn modelId="{610499D2-A5A9-4986-AF87-D09201D63527}" type="presOf" srcId="{6B0732D2-4B99-4856-A9F7-700FFDB57DA7}" destId="{86FCD3E0-5ECE-4BF6-A89E-3F9091335C14}" srcOrd="1" destOrd="0" presId="urn:microsoft.com/office/officeart/2005/8/layout/lProcess2"/>
    <dgm:cxn modelId="{844A77D6-599B-48BF-AD8C-AA8D5A95D822}" srcId="{EA0414D8-40DC-4255-9667-3BE541720599}" destId="{C8CD80A5-9190-4C40-802E-59CD2CF205C8}" srcOrd="1" destOrd="0" parTransId="{F27033BC-F2F7-4D54-B83A-5663611E231B}" sibTransId="{DACDC4DE-0F6C-41EF-AECD-55D97E499950}"/>
    <dgm:cxn modelId="{9B6279DC-7579-4401-A0B7-4D2DAB869886}" type="presOf" srcId="{6B2379E9-29B7-4002-83A8-CE97FB7C9D2A}" destId="{D17B6075-8387-429C-A1FD-34E2DA96221C}" srcOrd="0" destOrd="0" presId="urn:microsoft.com/office/officeart/2005/8/layout/lProcess2"/>
    <dgm:cxn modelId="{341F1BF0-9F8D-49BE-B5B6-1B67A0BCA9B9}" srcId="{2C1D235F-D0A4-4DB9-B597-802A939FDFE7}" destId="{4A85577F-30DD-4C72-9BEE-91CF21B66EA4}" srcOrd="3" destOrd="0" parTransId="{590C5A5B-609E-44A0-9B07-0B0F68C135C8}" sibTransId="{9C106DD8-5994-430C-BADB-BA4C93C4509F}"/>
    <dgm:cxn modelId="{3F5954F3-7D62-48E9-BB3C-017D495EF911}" type="presOf" srcId="{EA0414D8-40DC-4255-9667-3BE541720599}" destId="{AC389920-D984-4C22-934E-58B3E762060B}" srcOrd="0" destOrd="0" presId="urn:microsoft.com/office/officeart/2005/8/layout/lProcess2"/>
    <dgm:cxn modelId="{3A21ED55-771B-4972-8818-1349C5802E83}" type="presParOf" srcId="{B85B6ACB-54C9-4502-A671-99B00964E021}" destId="{E5E14F80-79BC-4120-A5D6-9CB0187CB71A}" srcOrd="0" destOrd="0" presId="urn:microsoft.com/office/officeart/2005/8/layout/lProcess2"/>
    <dgm:cxn modelId="{E87167CB-8924-4248-B5A9-74A77004A755}" type="presParOf" srcId="{E5E14F80-79BC-4120-A5D6-9CB0187CB71A}" destId="{8D8E6C5E-AEEE-47F0-9D59-0812A0EFAA6C}" srcOrd="0" destOrd="0" presId="urn:microsoft.com/office/officeart/2005/8/layout/lProcess2"/>
    <dgm:cxn modelId="{8DB6D9BC-07BC-4ACD-96BC-839727264FCA}" type="presParOf" srcId="{E5E14F80-79BC-4120-A5D6-9CB0187CB71A}" destId="{20F8FFA4-4D76-4071-A742-1FA6F2B0A686}" srcOrd="1" destOrd="0" presId="urn:microsoft.com/office/officeart/2005/8/layout/lProcess2"/>
    <dgm:cxn modelId="{069BCD64-AE5D-4A41-911F-AE231E886282}" type="presParOf" srcId="{E5E14F80-79BC-4120-A5D6-9CB0187CB71A}" destId="{E5701B04-7D00-498D-BDC2-86DA46993667}" srcOrd="2" destOrd="0" presId="urn:microsoft.com/office/officeart/2005/8/layout/lProcess2"/>
    <dgm:cxn modelId="{73C59B1C-8368-4663-B2BF-B89A3EF79E1B}" type="presParOf" srcId="{E5701B04-7D00-498D-BDC2-86DA46993667}" destId="{09835F0B-A8EC-41D2-957E-50054485BD61}" srcOrd="0" destOrd="0" presId="urn:microsoft.com/office/officeart/2005/8/layout/lProcess2"/>
    <dgm:cxn modelId="{D02D57AF-360C-472A-BB48-C62CF999BBFF}" type="presParOf" srcId="{09835F0B-A8EC-41D2-957E-50054485BD61}" destId="{D17B6075-8387-429C-A1FD-34E2DA96221C}" srcOrd="0" destOrd="0" presId="urn:microsoft.com/office/officeart/2005/8/layout/lProcess2"/>
    <dgm:cxn modelId="{8AF16366-343F-4702-AC5B-2AEDD1C11E65}" type="presParOf" srcId="{09835F0B-A8EC-41D2-957E-50054485BD61}" destId="{DD8011C4-39B0-4FA2-AAE2-3D1D34BA59B1}" srcOrd="1" destOrd="0" presId="urn:microsoft.com/office/officeart/2005/8/layout/lProcess2"/>
    <dgm:cxn modelId="{22310823-8165-4A92-B966-D44046B82C44}" type="presParOf" srcId="{09835F0B-A8EC-41D2-957E-50054485BD61}" destId="{2EF35BF8-A0D7-4885-A87E-C7F35C8C029D}" srcOrd="2" destOrd="0" presId="urn:microsoft.com/office/officeart/2005/8/layout/lProcess2"/>
    <dgm:cxn modelId="{1B5CE080-F3C7-45FF-B96E-0848BA9B51E9}" type="presParOf" srcId="{B85B6ACB-54C9-4502-A671-99B00964E021}" destId="{E888BBBA-F323-45D1-A9E3-2FC4829B02F9}" srcOrd="1" destOrd="0" presId="urn:microsoft.com/office/officeart/2005/8/layout/lProcess2"/>
    <dgm:cxn modelId="{283CD813-3A2E-4AD8-919A-A42F82BC034F}" type="presParOf" srcId="{B85B6ACB-54C9-4502-A671-99B00964E021}" destId="{BF55E10E-782A-49B9-AA3C-34E40C6251C7}" srcOrd="2" destOrd="0" presId="urn:microsoft.com/office/officeart/2005/8/layout/lProcess2"/>
    <dgm:cxn modelId="{12BCAC4D-397F-4DD1-B3EA-6ED958E05179}" type="presParOf" srcId="{BF55E10E-782A-49B9-AA3C-34E40C6251C7}" destId="{54BC00B5-5386-46ED-8F88-F8F63786E71F}" srcOrd="0" destOrd="0" presId="urn:microsoft.com/office/officeart/2005/8/layout/lProcess2"/>
    <dgm:cxn modelId="{EBA21C26-0AAE-4AFA-B3B8-D04AC33F4A34}" type="presParOf" srcId="{BF55E10E-782A-49B9-AA3C-34E40C6251C7}" destId="{86FCD3E0-5ECE-4BF6-A89E-3F9091335C14}" srcOrd="1" destOrd="0" presId="urn:microsoft.com/office/officeart/2005/8/layout/lProcess2"/>
    <dgm:cxn modelId="{26CC4E07-0D73-40AD-98A0-DA998A2B3A1B}" type="presParOf" srcId="{BF55E10E-782A-49B9-AA3C-34E40C6251C7}" destId="{5D97EEE5-7B29-43E7-B0CA-E4399C68E239}" srcOrd="2" destOrd="0" presId="urn:microsoft.com/office/officeart/2005/8/layout/lProcess2"/>
    <dgm:cxn modelId="{C2A6D058-619D-49F8-BF91-2B5278B0FC7C}" type="presParOf" srcId="{5D97EEE5-7B29-43E7-B0CA-E4399C68E239}" destId="{A64CB89B-4BD1-4A74-97ED-69DCFDD028CD}" srcOrd="0" destOrd="0" presId="urn:microsoft.com/office/officeart/2005/8/layout/lProcess2"/>
    <dgm:cxn modelId="{935DF850-1D0C-4E1E-9C4B-15EC2E05FB54}" type="presParOf" srcId="{A64CB89B-4BD1-4A74-97ED-69DCFDD028CD}" destId="{EE3997F6-D9CA-4BE9-9CCB-810AEA291DC8}" srcOrd="0" destOrd="0" presId="urn:microsoft.com/office/officeart/2005/8/layout/lProcess2"/>
    <dgm:cxn modelId="{6E203875-3FC8-4449-8D3A-493673E8B656}" type="presParOf" srcId="{B85B6ACB-54C9-4502-A671-99B00964E021}" destId="{63B99C5F-FA0C-45FD-AB52-6F89DC7707F5}" srcOrd="3" destOrd="0" presId="urn:microsoft.com/office/officeart/2005/8/layout/lProcess2"/>
    <dgm:cxn modelId="{8A491BA0-ADF6-4957-828B-520F4F079915}" type="presParOf" srcId="{B85B6ACB-54C9-4502-A671-99B00964E021}" destId="{98E55DC8-A99B-47F4-A822-EBC67284DE90}" srcOrd="4" destOrd="0" presId="urn:microsoft.com/office/officeart/2005/8/layout/lProcess2"/>
    <dgm:cxn modelId="{4B613E86-35AC-452B-89D8-229B5E229B5B}" type="presParOf" srcId="{98E55DC8-A99B-47F4-A822-EBC67284DE90}" destId="{AC389920-D984-4C22-934E-58B3E762060B}" srcOrd="0" destOrd="0" presId="urn:microsoft.com/office/officeart/2005/8/layout/lProcess2"/>
    <dgm:cxn modelId="{CDCC4147-489E-46FF-92E7-CCD1AEFC7B53}" type="presParOf" srcId="{98E55DC8-A99B-47F4-A822-EBC67284DE90}" destId="{7B0B02E0-D7EB-44DB-AF3A-5B9BF88280FD}" srcOrd="1" destOrd="0" presId="urn:microsoft.com/office/officeart/2005/8/layout/lProcess2"/>
    <dgm:cxn modelId="{D7728F82-DC53-4220-A309-8CAF7D986756}" type="presParOf" srcId="{98E55DC8-A99B-47F4-A822-EBC67284DE90}" destId="{C56990BA-7257-4638-9401-224DCCB48D9A}" srcOrd="2" destOrd="0" presId="urn:microsoft.com/office/officeart/2005/8/layout/lProcess2"/>
    <dgm:cxn modelId="{B242673F-6C65-46C7-AC11-5DF641939FC2}" type="presParOf" srcId="{C56990BA-7257-4638-9401-224DCCB48D9A}" destId="{ABD48980-ED59-4C59-A4A0-C379DA236D25}" srcOrd="0" destOrd="0" presId="urn:microsoft.com/office/officeart/2005/8/layout/lProcess2"/>
    <dgm:cxn modelId="{A104C8B9-FE6C-46D1-98F0-60C5DD113D86}" type="presParOf" srcId="{ABD48980-ED59-4C59-A4A0-C379DA236D25}" destId="{0AC847C3-993D-4746-9B49-9A5D52BB6C3D}" srcOrd="0" destOrd="0" presId="urn:microsoft.com/office/officeart/2005/8/layout/lProcess2"/>
    <dgm:cxn modelId="{45AEFA25-EA2B-41BE-8C1C-730E87052BA4}" type="presParOf" srcId="{ABD48980-ED59-4C59-A4A0-C379DA236D25}" destId="{E769042F-13E6-4833-8ACC-1019B132A840}" srcOrd="1" destOrd="0" presId="urn:microsoft.com/office/officeart/2005/8/layout/lProcess2"/>
    <dgm:cxn modelId="{80213F05-D538-40B4-AC99-1A335A4AE69F}" type="presParOf" srcId="{ABD48980-ED59-4C59-A4A0-C379DA236D25}" destId="{F4C372E6-5403-402D-98E2-14CC85A03E8C}" srcOrd="2" destOrd="0" presId="urn:microsoft.com/office/officeart/2005/8/layout/lProcess2"/>
    <dgm:cxn modelId="{D2B8738B-851C-44AA-B1E6-7A3C17DD6602}" type="presParOf" srcId="{ABD48980-ED59-4C59-A4A0-C379DA236D25}" destId="{44FC1CBB-4E5A-4C97-BDB8-C89B9BC6F1D3}" srcOrd="3" destOrd="0" presId="urn:microsoft.com/office/officeart/2005/8/layout/lProcess2"/>
    <dgm:cxn modelId="{478ABAAB-4AF8-4373-801B-8D4337149012}" type="presParOf" srcId="{ABD48980-ED59-4C59-A4A0-C379DA236D25}" destId="{CC134763-D172-49E3-9FC3-21A9B1364034}" srcOrd="4" destOrd="0" presId="urn:microsoft.com/office/officeart/2005/8/layout/lProcess2"/>
    <dgm:cxn modelId="{732B2075-46B0-4BCD-848C-25A6074579DE}" type="presParOf" srcId="{B85B6ACB-54C9-4502-A671-99B00964E021}" destId="{F66E6BB6-DDAF-46B7-8469-ED51DCDB242C}" srcOrd="5" destOrd="0" presId="urn:microsoft.com/office/officeart/2005/8/layout/lProcess2"/>
    <dgm:cxn modelId="{55715941-58B8-4C7F-BD62-C840F7F7C038}" type="presParOf" srcId="{B85B6ACB-54C9-4502-A671-99B00964E021}" destId="{30FA021A-F2A7-4EC1-8ED7-23970CECE57F}" srcOrd="6" destOrd="0" presId="urn:microsoft.com/office/officeart/2005/8/layout/lProcess2"/>
    <dgm:cxn modelId="{B51A08FC-43FB-4541-A63D-62077CB72AE8}" type="presParOf" srcId="{30FA021A-F2A7-4EC1-8ED7-23970CECE57F}" destId="{5FEFAC4F-67DF-4753-9DAA-7C9813E95CB5}" srcOrd="0" destOrd="0" presId="urn:microsoft.com/office/officeart/2005/8/layout/lProcess2"/>
    <dgm:cxn modelId="{835A8595-EF83-4DD4-B714-FE9763C0BAD7}" type="presParOf" srcId="{30FA021A-F2A7-4EC1-8ED7-23970CECE57F}" destId="{377EB3B4-A999-43E2-965F-2700D9F96AFA}" srcOrd="1" destOrd="0" presId="urn:microsoft.com/office/officeart/2005/8/layout/lProcess2"/>
    <dgm:cxn modelId="{D82264A6-773F-477D-957C-29319E7093C6}" type="presParOf" srcId="{30FA021A-F2A7-4EC1-8ED7-23970CECE57F}" destId="{213B8A85-BC96-48E9-8BDC-653098D6C34E}" srcOrd="2" destOrd="0" presId="urn:microsoft.com/office/officeart/2005/8/layout/lProcess2"/>
    <dgm:cxn modelId="{3EFAD98A-E9D9-4C94-823D-74A34FAE9155}" type="presParOf" srcId="{213B8A85-BC96-48E9-8BDC-653098D6C34E}" destId="{51DA77B3-395A-4182-A3D6-519CD0EEE7BA}" srcOrd="0" destOrd="0" presId="urn:microsoft.com/office/officeart/2005/8/layout/lProcess2"/>
    <dgm:cxn modelId="{30B0893B-9842-4B56-93A1-46EE7B0AE3A6}" type="presParOf" srcId="{51DA77B3-395A-4182-A3D6-519CD0EEE7BA}" destId="{F6B20F6B-F631-4E9A-B3D1-09EA2A929166}" srcOrd="0" destOrd="0" presId="urn:microsoft.com/office/officeart/2005/8/layout/lProcess2"/>
    <dgm:cxn modelId="{D5895116-F903-4DDD-8AB2-1B6397131BE4}" type="presParOf" srcId="{51DA77B3-395A-4182-A3D6-519CD0EEE7BA}" destId="{2F8D994A-09A3-4B6E-9CDB-44C471EEC480}" srcOrd="1" destOrd="0" presId="urn:microsoft.com/office/officeart/2005/8/layout/lProcess2"/>
    <dgm:cxn modelId="{BC007C2D-6E2D-4F53-810F-1C8A8ADF0A6D}" type="presParOf" srcId="{51DA77B3-395A-4182-A3D6-519CD0EEE7BA}" destId="{FB8956CC-5257-488A-93AB-298C660AE235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AA8707-8597-4087-96B6-E24CE136A4C7}">
      <dsp:nvSpPr>
        <dsp:cNvPr id="0" name=""/>
        <dsp:cNvSpPr/>
      </dsp:nvSpPr>
      <dsp:spPr>
        <a:xfrm>
          <a:off x="659575" y="531799"/>
          <a:ext cx="4537982" cy="1418119"/>
        </a:xfrm>
        <a:prstGeom prst="rect">
          <a:avLst/>
        </a:prstGeom>
        <a:solidFill>
          <a:schemeClr val="accent2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54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latin typeface="Fira Sans" panose="020B0503050000020004" pitchFamily="34" charset="0"/>
            </a:rPr>
            <a:t>Fast</a:t>
          </a:r>
        </a:p>
      </dsp:txBody>
      <dsp:txXfrm>
        <a:off x="659575" y="531799"/>
        <a:ext cx="4537982" cy="1418119"/>
      </dsp:txXfrm>
    </dsp:sp>
    <dsp:sp modelId="{B5814C95-01EB-4490-ACB7-21A89C26B1CA}">
      <dsp:nvSpPr>
        <dsp:cNvPr id="0" name=""/>
        <dsp:cNvSpPr/>
      </dsp:nvSpPr>
      <dsp:spPr>
        <a:xfrm>
          <a:off x="470492" y="326960"/>
          <a:ext cx="992683" cy="1489025"/>
        </a:xfrm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tile tx="0" ty="0" sx="100000" sy="100000" flip="none" algn="tl"/>
        </a:blip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E4AC93-3207-40A5-92A5-9AA8E259AFC8}">
      <dsp:nvSpPr>
        <dsp:cNvPr id="0" name=""/>
        <dsp:cNvSpPr/>
      </dsp:nvSpPr>
      <dsp:spPr>
        <a:xfrm>
          <a:off x="659575" y="2317054"/>
          <a:ext cx="4537982" cy="1418119"/>
        </a:xfrm>
        <a:prstGeom prst="rect">
          <a:avLst/>
        </a:prstGeom>
        <a:solidFill>
          <a:schemeClr val="accent2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54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latin typeface="Fira Sans" panose="020B0503050000020004" pitchFamily="34" charset="0"/>
            </a:rPr>
            <a:t>Safe</a:t>
          </a:r>
        </a:p>
      </dsp:txBody>
      <dsp:txXfrm>
        <a:off x="659575" y="2317054"/>
        <a:ext cx="4537982" cy="1418119"/>
      </dsp:txXfrm>
    </dsp:sp>
    <dsp:sp modelId="{DCC4753D-9DCC-45AD-AC92-6642E314BD34}">
      <dsp:nvSpPr>
        <dsp:cNvPr id="0" name=""/>
        <dsp:cNvSpPr/>
      </dsp:nvSpPr>
      <dsp:spPr>
        <a:xfrm>
          <a:off x="470492" y="2112214"/>
          <a:ext cx="992683" cy="1489025"/>
        </a:xfrm>
        <a:prstGeom prst="rect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3000" r="-108000"/>
          </a:stretch>
        </a:blip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66BEBD-F9AA-4692-B72F-2F907C468108}">
      <dsp:nvSpPr>
        <dsp:cNvPr id="0" name=""/>
        <dsp:cNvSpPr/>
      </dsp:nvSpPr>
      <dsp:spPr>
        <a:xfrm>
          <a:off x="659575" y="4102309"/>
          <a:ext cx="4537982" cy="1418119"/>
        </a:xfrm>
        <a:prstGeom prst="rect">
          <a:avLst/>
        </a:prstGeom>
        <a:solidFill>
          <a:schemeClr val="accent2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5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>
              <a:latin typeface="Fira Sans" panose="020B0503050000020004" pitchFamily="34" charset="0"/>
            </a:rPr>
            <a:t>Expressive</a:t>
          </a:r>
        </a:p>
      </dsp:txBody>
      <dsp:txXfrm>
        <a:off x="659575" y="4102309"/>
        <a:ext cx="4537982" cy="1418119"/>
      </dsp:txXfrm>
    </dsp:sp>
    <dsp:sp modelId="{53E33A98-88F1-4792-A713-4A5124E0B9F2}">
      <dsp:nvSpPr>
        <dsp:cNvPr id="0" name=""/>
        <dsp:cNvSpPr/>
      </dsp:nvSpPr>
      <dsp:spPr>
        <a:xfrm>
          <a:off x="470492" y="3897469"/>
          <a:ext cx="992683" cy="14890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A41D1A-8B5F-422E-98B0-7BBE2C0A9F2E}">
      <dsp:nvSpPr>
        <dsp:cNvPr id="0" name=""/>
        <dsp:cNvSpPr/>
      </dsp:nvSpPr>
      <dsp:spPr>
        <a:xfrm rot="16200000">
          <a:off x="-1169715" y="1170981"/>
          <a:ext cx="5633894" cy="3291930"/>
        </a:xfrm>
        <a:prstGeom prst="flowChartManualOperation">
          <a:avLst/>
        </a:prstGeom>
        <a:solidFill>
          <a:srgbClr val="A1463E">
            <a:alpha val="9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0" tIns="0" rIns="197786" bIns="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>
              <a:latin typeface="Fira Sans" panose="020B0503050000020004" pitchFamily="34" charset="0"/>
            </a:rPr>
            <a:t>Memory</a:t>
          </a:r>
          <a:r>
            <a:rPr lang="en-US" sz="3100" kern="1200" dirty="0">
              <a:latin typeface="Fira Sans" panose="020B0503050000020004" pitchFamily="34" charset="0"/>
            </a:rPr>
            <a:t> </a:t>
          </a:r>
          <a:r>
            <a:rPr lang="en-US" sz="3100" b="1" kern="1200" dirty="0">
              <a:latin typeface="Fira Sans" panose="020B0503050000020004" pitchFamily="34" charset="0"/>
            </a:rPr>
            <a:t>Safety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Fira Sans" panose="020B0503050000020004" pitchFamily="34" charset="0"/>
            </a:rPr>
            <a:t>Memory Deallocation is Absolutely Predictable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Fira Sans" panose="020B0503050000020004" pitchFamily="34" charset="0"/>
            </a:rPr>
            <a:t>Compile-Time Detection of Invalid Memory Access</a:t>
          </a:r>
        </a:p>
      </dsp:txBody>
      <dsp:txXfrm rot="5400000">
        <a:off x="1267" y="1126778"/>
        <a:ext cx="3291930" cy="3380336"/>
      </dsp:txXfrm>
    </dsp:sp>
    <dsp:sp modelId="{B4E6BB72-2E70-46B8-A616-78536C9DD230}">
      <dsp:nvSpPr>
        <dsp:cNvPr id="0" name=""/>
        <dsp:cNvSpPr/>
      </dsp:nvSpPr>
      <dsp:spPr>
        <a:xfrm rot="16200000">
          <a:off x="2369109" y="1170981"/>
          <a:ext cx="5633894" cy="3291930"/>
        </a:xfrm>
        <a:prstGeom prst="flowChartManualOperation">
          <a:avLst/>
        </a:prstGeom>
        <a:solidFill>
          <a:srgbClr val="A1463E">
            <a:alpha val="9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0" tIns="0" rIns="197786" bIns="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>
              <a:latin typeface="Fira Sans" panose="020B0503050000020004" pitchFamily="34" charset="0"/>
            </a:rPr>
            <a:t>Mutability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Fira Sans" panose="020B0503050000020004" pitchFamily="34" charset="0"/>
            </a:rPr>
            <a:t>Strict Control of Who Can Modify Data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Fira Sans" panose="020B0503050000020004" pitchFamily="34" charset="0"/>
            </a:rPr>
            <a:t>Breaking the Rules is Explicit</a:t>
          </a:r>
        </a:p>
      </dsp:txBody>
      <dsp:txXfrm rot="5400000">
        <a:off x="3540091" y="1126778"/>
        <a:ext cx="3291930" cy="3380336"/>
      </dsp:txXfrm>
    </dsp:sp>
    <dsp:sp modelId="{58ABA8A1-2A00-4975-BED9-FB9011A7FC10}">
      <dsp:nvSpPr>
        <dsp:cNvPr id="0" name=""/>
        <dsp:cNvSpPr/>
      </dsp:nvSpPr>
      <dsp:spPr>
        <a:xfrm rot="16200000">
          <a:off x="5907934" y="1170981"/>
          <a:ext cx="5633894" cy="3291930"/>
        </a:xfrm>
        <a:prstGeom prst="flowChartManualOperation">
          <a:avLst/>
        </a:prstGeom>
        <a:solidFill>
          <a:srgbClr val="A1463E">
            <a:alpha val="9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0" tIns="0" rIns="197786" bIns="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>
              <a:latin typeface="Fira Sans" panose="020B0503050000020004" pitchFamily="34" charset="0"/>
            </a:rPr>
            <a:t>Runtime</a:t>
          </a:r>
          <a:r>
            <a:rPr lang="en-US" sz="3100" kern="1200" dirty="0">
              <a:latin typeface="Fira Sans" panose="020B0503050000020004" pitchFamily="34" charset="0"/>
            </a:rPr>
            <a:t> </a:t>
          </a:r>
          <a:r>
            <a:rPr lang="en-US" sz="3100" b="1" kern="1200" dirty="0">
              <a:latin typeface="Fira Sans" panose="020B0503050000020004" pitchFamily="34" charset="0"/>
            </a:rPr>
            <a:t>Speed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Fira Sans" panose="020B0503050000020004" pitchFamily="34" charset="0"/>
            </a:rPr>
            <a:t>No Garbage Collector</a:t>
          </a:r>
        </a:p>
      </dsp:txBody>
      <dsp:txXfrm rot="5400000">
        <a:off x="7078916" y="1126778"/>
        <a:ext cx="3291930" cy="33803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8E6C5E-AEEE-47F0-9D59-0812A0EFAA6C}">
      <dsp:nvSpPr>
        <dsp:cNvPr id="0" name=""/>
        <dsp:cNvSpPr/>
      </dsp:nvSpPr>
      <dsp:spPr>
        <a:xfrm>
          <a:off x="2707" y="0"/>
          <a:ext cx="2656888" cy="5633894"/>
        </a:xfrm>
        <a:prstGeom prst="roundRect">
          <a:avLst>
            <a:gd name="adj" fmla="val 10000"/>
          </a:avLst>
        </a:prstGeom>
        <a:solidFill>
          <a:srgbClr val="A1463E">
            <a:alpha val="9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Fira Sans" panose="020B0503050000020004" pitchFamily="34" charset="0"/>
            </a:rPr>
            <a:t>Static Typing</a:t>
          </a:r>
        </a:p>
      </dsp:txBody>
      <dsp:txXfrm>
        <a:off x="2707" y="0"/>
        <a:ext cx="2656888" cy="1690168"/>
      </dsp:txXfrm>
    </dsp:sp>
    <dsp:sp modelId="{D17B6075-8387-429C-A1FD-34E2DA96221C}">
      <dsp:nvSpPr>
        <dsp:cNvPr id="0" name=""/>
        <dsp:cNvSpPr/>
      </dsp:nvSpPr>
      <dsp:spPr>
        <a:xfrm>
          <a:off x="268396" y="1691818"/>
          <a:ext cx="2125510" cy="1698696"/>
        </a:xfrm>
        <a:prstGeom prst="roundRect">
          <a:avLst>
            <a:gd name="adj" fmla="val 10000"/>
          </a:avLst>
        </a:prstGeom>
        <a:solidFill>
          <a:srgbClr val="3772A4">
            <a:alpha val="9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Fira Sans" panose="020B0503050000020004" pitchFamily="34" charset="0"/>
            </a:rPr>
            <a:t>Use Type Annotations</a:t>
          </a:r>
        </a:p>
      </dsp:txBody>
      <dsp:txXfrm>
        <a:off x="318149" y="1741571"/>
        <a:ext cx="2026004" cy="1599190"/>
      </dsp:txXfrm>
    </dsp:sp>
    <dsp:sp modelId="{2EF35BF8-A0D7-4885-A87E-C7F35C8C029D}">
      <dsp:nvSpPr>
        <dsp:cNvPr id="0" name=""/>
        <dsp:cNvSpPr/>
      </dsp:nvSpPr>
      <dsp:spPr>
        <a:xfrm>
          <a:off x="268396" y="3651852"/>
          <a:ext cx="2125510" cy="1698696"/>
        </a:xfrm>
        <a:prstGeom prst="roundRect">
          <a:avLst>
            <a:gd name="adj" fmla="val 10000"/>
          </a:avLst>
        </a:prstGeom>
        <a:solidFill>
          <a:srgbClr val="3772A4">
            <a:alpha val="9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Fira Sans" panose="020B0503050000020004" pitchFamily="34" charset="0"/>
            </a:rPr>
            <a:t>Think About Data Flow</a:t>
          </a:r>
        </a:p>
      </dsp:txBody>
      <dsp:txXfrm>
        <a:off x="318149" y="3701605"/>
        <a:ext cx="2026004" cy="1599190"/>
      </dsp:txXfrm>
    </dsp:sp>
    <dsp:sp modelId="{54BC00B5-5386-46ED-8F88-F8F63786E71F}">
      <dsp:nvSpPr>
        <dsp:cNvPr id="0" name=""/>
        <dsp:cNvSpPr/>
      </dsp:nvSpPr>
      <dsp:spPr>
        <a:xfrm>
          <a:off x="2858862" y="0"/>
          <a:ext cx="2656888" cy="5633894"/>
        </a:xfrm>
        <a:prstGeom prst="roundRect">
          <a:avLst>
            <a:gd name="adj" fmla="val 10000"/>
          </a:avLst>
        </a:prstGeom>
        <a:solidFill>
          <a:srgbClr val="A1463E">
            <a:alpha val="9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Fira Sans" panose="020B0503050000020004" pitchFamily="34" charset="0"/>
            </a:rPr>
            <a:t>Ownership</a:t>
          </a:r>
        </a:p>
      </dsp:txBody>
      <dsp:txXfrm>
        <a:off x="2858862" y="0"/>
        <a:ext cx="2656888" cy="1690168"/>
      </dsp:txXfrm>
    </dsp:sp>
    <dsp:sp modelId="{EE3997F6-D9CA-4BE9-9CCB-810AEA291DC8}">
      <dsp:nvSpPr>
        <dsp:cNvPr id="0" name=""/>
        <dsp:cNvSpPr/>
      </dsp:nvSpPr>
      <dsp:spPr>
        <a:xfrm>
          <a:off x="3124551" y="1690168"/>
          <a:ext cx="2125510" cy="3662031"/>
        </a:xfrm>
        <a:prstGeom prst="roundRect">
          <a:avLst>
            <a:gd name="adj" fmla="val 10000"/>
          </a:avLst>
        </a:prstGeom>
        <a:solidFill>
          <a:srgbClr val="3772A4">
            <a:alpha val="9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Fira Sans" panose="020B0503050000020004" pitchFamily="34" charset="0"/>
            </a:rPr>
            <a:t>Always Know Who’s in Charge of What</a:t>
          </a:r>
        </a:p>
      </dsp:txBody>
      <dsp:txXfrm>
        <a:off x="3186805" y="1752422"/>
        <a:ext cx="2001002" cy="3537523"/>
      </dsp:txXfrm>
    </dsp:sp>
    <dsp:sp modelId="{AC389920-D984-4C22-934E-58B3E762060B}">
      <dsp:nvSpPr>
        <dsp:cNvPr id="0" name=""/>
        <dsp:cNvSpPr/>
      </dsp:nvSpPr>
      <dsp:spPr>
        <a:xfrm>
          <a:off x="5715017" y="0"/>
          <a:ext cx="2656888" cy="5633894"/>
        </a:xfrm>
        <a:prstGeom prst="roundRect">
          <a:avLst>
            <a:gd name="adj" fmla="val 10000"/>
          </a:avLst>
        </a:prstGeom>
        <a:solidFill>
          <a:srgbClr val="A1463E">
            <a:alpha val="9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Fira Sans" panose="020B0503050000020004" pitchFamily="34" charset="0"/>
            </a:rPr>
            <a:t>Structs &amp; Traits</a:t>
          </a:r>
        </a:p>
      </dsp:txBody>
      <dsp:txXfrm>
        <a:off x="5715017" y="0"/>
        <a:ext cx="2656888" cy="1690168"/>
      </dsp:txXfrm>
    </dsp:sp>
    <dsp:sp modelId="{0AC847C3-993D-4746-9B49-9A5D52BB6C3D}">
      <dsp:nvSpPr>
        <dsp:cNvPr id="0" name=""/>
        <dsp:cNvSpPr/>
      </dsp:nvSpPr>
      <dsp:spPr>
        <a:xfrm>
          <a:off x="5980706" y="1690649"/>
          <a:ext cx="2125510" cy="1106834"/>
        </a:xfrm>
        <a:prstGeom prst="roundRect">
          <a:avLst>
            <a:gd name="adj" fmla="val 10000"/>
          </a:avLst>
        </a:prstGeom>
        <a:solidFill>
          <a:srgbClr val="3772A4">
            <a:alpha val="8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Fira Sans" panose="020B0503050000020004" pitchFamily="34" charset="0"/>
            </a:rPr>
            <a:t>More Struct-like Data</a:t>
          </a:r>
        </a:p>
      </dsp:txBody>
      <dsp:txXfrm>
        <a:off x="6013124" y="1723067"/>
        <a:ext cx="2060674" cy="1041998"/>
      </dsp:txXfrm>
    </dsp:sp>
    <dsp:sp modelId="{F4C372E6-5403-402D-98E2-14CC85A03E8C}">
      <dsp:nvSpPr>
        <dsp:cNvPr id="0" name=""/>
        <dsp:cNvSpPr/>
      </dsp:nvSpPr>
      <dsp:spPr>
        <a:xfrm>
          <a:off x="5980706" y="2967766"/>
          <a:ext cx="2125510" cy="1106834"/>
        </a:xfrm>
        <a:prstGeom prst="roundRect">
          <a:avLst>
            <a:gd name="adj" fmla="val 10000"/>
          </a:avLst>
        </a:prstGeom>
        <a:solidFill>
          <a:srgbClr val="3772A4">
            <a:alpha val="8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Fira Sans" panose="020B0503050000020004" pitchFamily="34" charset="0"/>
            </a:rPr>
            <a:t>Favor Composition over Inheritance</a:t>
          </a:r>
        </a:p>
      </dsp:txBody>
      <dsp:txXfrm>
        <a:off x="6013124" y="3000184"/>
        <a:ext cx="2060674" cy="1041998"/>
      </dsp:txXfrm>
    </dsp:sp>
    <dsp:sp modelId="{CC134763-D172-49E3-9FC3-21A9B1364034}">
      <dsp:nvSpPr>
        <dsp:cNvPr id="0" name=""/>
        <dsp:cNvSpPr/>
      </dsp:nvSpPr>
      <dsp:spPr>
        <a:xfrm>
          <a:off x="5980706" y="4244883"/>
          <a:ext cx="2125510" cy="1106834"/>
        </a:xfrm>
        <a:prstGeom prst="roundRect">
          <a:avLst>
            <a:gd name="adj" fmla="val 10000"/>
          </a:avLst>
        </a:prstGeom>
        <a:solidFill>
          <a:srgbClr val="3772A4">
            <a:alpha val="8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Fira Sans" panose="020B0503050000020004" pitchFamily="34" charset="0"/>
            </a:rPr>
            <a:t>Think Using Interfaces</a:t>
          </a:r>
        </a:p>
      </dsp:txBody>
      <dsp:txXfrm>
        <a:off x="6013124" y="4277301"/>
        <a:ext cx="2060674" cy="1041998"/>
      </dsp:txXfrm>
    </dsp:sp>
    <dsp:sp modelId="{5FEFAC4F-67DF-4753-9DAA-7C9813E95CB5}">
      <dsp:nvSpPr>
        <dsp:cNvPr id="0" name=""/>
        <dsp:cNvSpPr/>
      </dsp:nvSpPr>
      <dsp:spPr>
        <a:xfrm>
          <a:off x="8571172" y="0"/>
          <a:ext cx="2656888" cy="5633894"/>
        </a:xfrm>
        <a:prstGeom prst="roundRect">
          <a:avLst>
            <a:gd name="adj" fmla="val 10000"/>
          </a:avLst>
        </a:prstGeom>
        <a:solidFill>
          <a:srgbClr val="A1463E">
            <a:alpha val="9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Fira Sans" panose="020B0503050000020004" pitchFamily="34" charset="0"/>
            </a:rPr>
            <a:t>Enums &amp; Match</a:t>
          </a:r>
        </a:p>
      </dsp:txBody>
      <dsp:txXfrm>
        <a:off x="8571172" y="0"/>
        <a:ext cx="2656888" cy="1690168"/>
      </dsp:txXfrm>
    </dsp:sp>
    <dsp:sp modelId="{F6B20F6B-F631-4E9A-B3D1-09EA2A929166}">
      <dsp:nvSpPr>
        <dsp:cNvPr id="0" name=""/>
        <dsp:cNvSpPr/>
      </dsp:nvSpPr>
      <dsp:spPr>
        <a:xfrm>
          <a:off x="8836861" y="1691818"/>
          <a:ext cx="2125510" cy="1698696"/>
        </a:xfrm>
        <a:prstGeom prst="roundRect">
          <a:avLst>
            <a:gd name="adj" fmla="val 10000"/>
          </a:avLst>
        </a:prstGeom>
        <a:solidFill>
          <a:srgbClr val="3772A4">
            <a:alpha val="8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Fira Sans" panose="020B0503050000020004" pitchFamily="34" charset="0"/>
            </a:rPr>
            <a:t>Make Choices Explicit</a:t>
          </a:r>
        </a:p>
      </dsp:txBody>
      <dsp:txXfrm>
        <a:off x="8886614" y="1741571"/>
        <a:ext cx="2026004" cy="1599190"/>
      </dsp:txXfrm>
    </dsp:sp>
    <dsp:sp modelId="{FB8956CC-5257-488A-93AB-298C660AE235}">
      <dsp:nvSpPr>
        <dsp:cNvPr id="0" name=""/>
        <dsp:cNvSpPr/>
      </dsp:nvSpPr>
      <dsp:spPr>
        <a:xfrm>
          <a:off x="8836861" y="3651852"/>
          <a:ext cx="2125510" cy="1698696"/>
        </a:xfrm>
        <a:prstGeom prst="roundRect">
          <a:avLst>
            <a:gd name="adj" fmla="val 10000"/>
          </a:avLst>
        </a:prstGeom>
        <a:solidFill>
          <a:srgbClr val="3772A4">
            <a:alpha val="8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Fira Sans" panose="020B0503050000020004" pitchFamily="34" charset="0"/>
            </a:rPr>
            <a:t>Favor Dictionaries over Conditionals</a:t>
          </a:r>
        </a:p>
      </dsp:txBody>
      <dsp:txXfrm>
        <a:off x="8886614" y="3701605"/>
        <a:ext cx="2026004" cy="15991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ira Sans" panose="020B05030500000200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ira Sans" panose="020B0503050000020004" pitchFamily="34" charset="0"/>
              </a:defRPr>
            </a:lvl1pPr>
          </a:lstStyle>
          <a:p>
            <a:fld id="{C2190C43-0954-4454-9B3A-7899E18A0806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ira Sans" panose="020B05030500000200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ira Sans" panose="020B0503050000020004" pitchFamily="34" charset="0"/>
              </a:defRPr>
            </a:lvl1pPr>
          </a:lstStyle>
          <a:p>
            <a:fld id="{26628F27-0144-4B54-8F88-265FC1273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238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Fira Sans" panose="020B05030500000200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Fira Sans" panose="020B05030500000200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Fira Sans" panose="020B05030500000200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Fira Sans" panose="020B05030500000200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Fira Sans" panose="020B05030500000200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 language spec is the constitution, the Zen of Python is the bill of rights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28F27-0144-4B54-8F88-265FC1273D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56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28F27-0144-4B54-8F88-265FC1273D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05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contrived (I would probably put the data in the classes), but I’m doing it this way for a reason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28F27-0144-4B54-8F88-265FC1273D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495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seems like a common problem, so it’s not surprising that there’s a solution in the standard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28F27-0144-4B54-8F88-265FC1273D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95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Match is exhaustive, and safe. Forces you to handle case with no match, for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28F27-0144-4B54-8F88-265FC1273D2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54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0F1E9-2740-4B3C-A6AA-A46F2F600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96DB9-0E5F-4F99-8651-6B2BF70CF9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Fira Sans" panose="020B050305000002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F6551-D8CF-4F08-B640-0FE82C9608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Fira Sans" panose="020B05030500000200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3FEF2-319F-4646-B0FB-919567F8B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Rust for Pythonistas - MadPy - 2018/9/6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3D873-1D4E-47BA-87BE-074310F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74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60B82-F222-4CA4-9402-42B16CAF1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777F43-A67B-4F14-8D87-7D0C9EF02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Fira Sans" panose="020B0503050000020004" pitchFamily="34" charset="0"/>
              </a:defRPr>
            </a:lvl1pPr>
            <a:lvl2pPr>
              <a:defRPr>
                <a:latin typeface="Fira Sans" panose="020B0503050000020004" pitchFamily="34" charset="0"/>
              </a:defRPr>
            </a:lvl2pPr>
            <a:lvl3pPr>
              <a:defRPr>
                <a:latin typeface="Fira Sans" panose="020B0503050000020004" pitchFamily="34" charset="0"/>
              </a:defRPr>
            </a:lvl3pPr>
            <a:lvl4pPr>
              <a:defRPr>
                <a:latin typeface="Fira Sans" panose="020B0503050000020004" pitchFamily="34" charset="0"/>
              </a:defRPr>
            </a:lvl4pPr>
            <a:lvl5pPr>
              <a:defRPr>
                <a:latin typeface="Fira Sans" panose="020B05030500000200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255F1-DFD0-4AEA-82E8-0CA33C99AC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Fira Sans" panose="020B05030500000200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C5CC4-8D76-416C-9636-D4427C0FE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Rust for Pythonistas - MadPy - 2018/9/6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C7B8C-06CD-4AA9-91D1-427368B9D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74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B5F105-E3D8-4A31-9810-5992DC7B6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8EF067-C5A2-4594-B40C-F2873A288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Fira Sans" panose="020B0503050000020004" pitchFamily="34" charset="0"/>
              </a:defRPr>
            </a:lvl1pPr>
            <a:lvl2pPr>
              <a:defRPr>
                <a:latin typeface="Fira Sans" panose="020B0503050000020004" pitchFamily="34" charset="0"/>
              </a:defRPr>
            </a:lvl2pPr>
            <a:lvl3pPr>
              <a:defRPr>
                <a:latin typeface="Fira Sans" panose="020B0503050000020004" pitchFamily="34" charset="0"/>
              </a:defRPr>
            </a:lvl3pPr>
            <a:lvl4pPr>
              <a:defRPr>
                <a:latin typeface="Fira Sans" panose="020B0503050000020004" pitchFamily="34" charset="0"/>
              </a:defRPr>
            </a:lvl4pPr>
            <a:lvl5pPr>
              <a:defRPr>
                <a:latin typeface="Fira Sans" panose="020B05030500000200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35896-3715-4C3B-A93D-A286A343C3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Fira Sans" panose="020B05030500000200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5EE3B-BEF3-4B5E-8F3C-D1F690108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Rust for Pythonistas - MadPy - 2018/9/6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025E9-DF43-4297-8845-C52FD0F16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22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AC740-1600-4B20-AEB9-B58647D9A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7B7BAE-8C75-4C81-8651-35B8BD8DB7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Rust for Pythonistas - MadPy - 2018/9/6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3BCB1-D17F-4F9B-8F1F-5B8F9FA94E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77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C91B8-C173-4FDE-9EAB-2219CB2F2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DAB46-4F5D-4351-8CCA-EFA500388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Fira Sans" panose="020B0503050000020004" pitchFamily="34" charset="0"/>
              </a:defRPr>
            </a:lvl1pPr>
            <a:lvl2pPr>
              <a:defRPr>
                <a:latin typeface="Fira Sans" panose="020B0503050000020004" pitchFamily="34" charset="0"/>
              </a:defRPr>
            </a:lvl2pPr>
            <a:lvl3pPr>
              <a:defRPr>
                <a:latin typeface="Fira Sans" panose="020B0503050000020004" pitchFamily="34" charset="0"/>
              </a:defRPr>
            </a:lvl3pPr>
            <a:lvl4pPr>
              <a:defRPr>
                <a:latin typeface="Fira Sans" panose="020B0503050000020004" pitchFamily="34" charset="0"/>
              </a:defRPr>
            </a:lvl4pPr>
            <a:lvl5pPr>
              <a:defRPr>
                <a:latin typeface="Fira Sans" panose="020B05030500000200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E9607-2D4B-4CFE-9A1D-2A5B0F1A24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Fira Sans" panose="020B05030500000200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50885-BAC5-4D4E-8ED5-5F55EF7A3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Rust for Pythonistas - MadPy - 2018/9/6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3B3FA-3CF3-4E4E-A28B-6A95AC8C5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5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A4DB0-21DF-4EE9-8748-F031A7AAF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84CFC-D3A3-4FD6-B5D9-DE1030638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Fira Sans" panose="020B05030500000200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817D6-3556-48CE-ACC3-5E57F50F42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Fira Sans" panose="020B05030500000200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7B4CF-68D9-462C-828E-BFDBD3789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Rust for Pythonistas - MadPy - 2018/9/6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9D070-B06B-4628-985E-8BD2B6881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5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C14E4-1292-42C4-A1DA-83464677F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DAFCF-DC23-436F-BD15-6DA2613CEB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Fira Sans" panose="020B0503050000020004" pitchFamily="34" charset="0"/>
              </a:defRPr>
            </a:lvl1pPr>
            <a:lvl2pPr>
              <a:defRPr>
                <a:latin typeface="Fira Sans" panose="020B0503050000020004" pitchFamily="34" charset="0"/>
              </a:defRPr>
            </a:lvl2pPr>
            <a:lvl3pPr>
              <a:defRPr>
                <a:latin typeface="Fira Sans" panose="020B0503050000020004" pitchFamily="34" charset="0"/>
              </a:defRPr>
            </a:lvl3pPr>
            <a:lvl4pPr>
              <a:defRPr>
                <a:latin typeface="Fira Sans" panose="020B0503050000020004" pitchFamily="34" charset="0"/>
              </a:defRPr>
            </a:lvl4pPr>
            <a:lvl5pPr>
              <a:defRPr>
                <a:latin typeface="Fira Sans" panose="020B05030500000200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17F17-C00D-4927-8E68-75D73201A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Fira Sans" panose="020B0503050000020004" pitchFamily="34" charset="0"/>
              </a:defRPr>
            </a:lvl1pPr>
            <a:lvl2pPr>
              <a:defRPr>
                <a:latin typeface="Fira Sans" panose="020B0503050000020004" pitchFamily="34" charset="0"/>
              </a:defRPr>
            </a:lvl2pPr>
            <a:lvl3pPr>
              <a:defRPr>
                <a:latin typeface="Fira Sans" panose="020B0503050000020004" pitchFamily="34" charset="0"/>
              </a:defRPr>
            </a:lvl3pPr>
            <a:lvl4pPr>
              <a:defRPr>
                <a:latin typeface="Fira Sans" panose="020B0503050000020004" pitchFamily="34" charset="0"/>
              </a:defRPr>
            </a:lvl4pPr>
            <a:lvl5pPr>
              <a:defRPr>
                <a:latin typeface="Fira Sans" panose="020B05030500000200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061FA-6560-432D-913D-362499AE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Fira Sans" panose="020B05030500000200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97ED7-FE80-41A6-BB53-9BE5D13BD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Rust for Pythonistas - MadPy - 2018/9/6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9F614-E9DE-4F08-AD3A-BABBB9D1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61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B5223-F8C2-40C6-8C34-C32C507EA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1CB5A-DE2A-4717-B3BA-71BEACA45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Fira Sans" panose="020B05030500000200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EE3D1-207E-4154-957F-4C99E454F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Fira Sans" panose="020B0503050000020004" pitchFamily="34" charset="0"/>
              </a:defRPr>
            </a:lvl1pPr>
            <a:lvl2pPr>
              <a:defRPr>
                <a:latin typeface="Fira Sans" panose="020B0503050000020004" pitchFamily="34" charset="0"/>
              </a:defRPr>
            </a:lvl2pPr>
            <a:lvl3pPr>
              <a:defRPr>
                <a:latin typeface="Fira Sans" panose="020B0503050000020004" pitchFamily="34" charset="0"/>
              </a:defRPr>
            </a:lvl3pPr>
            <a:lvl4pPr>
              <a:defRPr>
                <a:latin typeface="Fira Sans" panose="020B0503050000020004" pitchFamily="34" charset="0"/>
              </a:defRPr>
            </a:lvl4pPr>
            <a:lvl5pPr>
              <a:defRPr>
                <a:latin typeface="Fira Sans" panose="020B05030500000200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B4B231-C2E3-485F-9898-950F5C9CD8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Fira Sans" panose="020B05030500000200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52F2A0-2714-4D73-B35E-D3AFCB5E7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Fira Sans" panose="020B0503050000020004" pitchFamily="34" charset="0"/>
              </a:defRPr>
            </a:lvl1pPr>
            <a:lvl2pPr>
              <a:defRPr>
                <a:latin typeface="Fira Sans" panose="020B0503050000020004" pitchFamily="34" charset="0"/>
              </a:defRPr>
            </a:lvl2pPr>
            <a:lvl3pPr>
              <a:defRPr>
                <a:latin typeface="Fira Sans" panose="020B0503050000020004" pitchFamily="34" charset="0"/>
              </a:defRPr>
            </a:lvl3pPr>
            <a:lvl4pPr>
              <a:defRPr>
                <a:latin typeface="Fira Sans" panose="020B0503050000020004" pitchFamily="34" charset="0"/>
              </a:defRPr>
            </a:lvl4pPr>
            <a:lvl5pPr>
              <a:defRPr>
                <a:latin typeface="Fira Sans" panose="020B05030500000200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8B48BA-ED31-41C5-A9B3-C5907D9B4E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Fira Sans" panose="020B05030500000200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08ED8E-06B0-4CD4-AC61-8835C50E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Rust for Pythonistas - MadPy - 2018/9/6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F92D1B-21D8-4BA0-9EFC-7B7691A1E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28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E4557-4555-4064-9655-D6B3E205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533143-3321-41AC-AE7F-BD78AE5D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Fira Sans" panose="020B05030500000200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61DBC-C326-4D88-9012-22F3893D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Rust for Pythonistas - MadPy - 2018/9/6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7FAFB-9160-46BA-BA40-529F9C485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8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81758-F943-43E2-BC7B-4E7CCF5BF5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Fira Sans" panose="020B05030500000200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447D54-DC0C-4606-9B5E-B1EB8D403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Rust for Pythonistas - MadPy - 2018/9/6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18B97-13FD-4534-8F8D-DF46AF0F7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0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DA166-F1E5-4B45-BB08-37C3FF46D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22D7E-8FDA-4044-848A-B51D9225C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Fira Sans" panose="020B0503050000020004" pitchFamily="34" charset="0"/>
              </a:defRPr>
            </a:lvl1pPr>
            <a:lvl2pPr>
              <a:defRPr sz="2800">
                <a:latin typeface="Fira Sans" panose="020B0503050000020004" pitchFamily="34" charset="0"/>
              </a:defRPr>
            </a:lvl2pPr>
            <a:lvl3pPr>
              <a:defRPr sz="2400">
                <a:latin typeface="Fira Sans" panose="020B0503050000020004" pitchFamily="34" charset="0"/>
              </a:defRPr>
            </a:lvl3pPr>
            <a:lvl4pPr>
              <a:defRPr sz="2000">
                <a:latin typeface="Fira Sans" panose="020B0503050000020004" pitchFamily="34" charset="0"/>
              </a:defRPr>
            </a:lvl4pPr>
            <a:lvl5pPr>
              <a:defRPr sz="2000">
                <a:latin typeface="Fira Sans" panose="020B05030500000200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58567-487F-4D2F-B66D-FC0DBE42A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Fira Sans" panose="020B05030500000200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FD856-1BF5-40C9-96DF-5EABFFE81D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Fira Sans" panose="020B05030500000200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2A7FA-FBBC-48A4-86B7-DDE747F60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Rust for Pythonistas - MadPy - 2018/9/6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C9771-324B-4693-A25F-04E5720B4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7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8AB45-0786-4949-AF84-2918A7D1C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FA2F23-E9FF-4E3D-A147-E2E33E8D70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Fira Sans" panose="020B05030500000200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AC395-674D-45FF-A210-0BDD85460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Fira Sans" panose="020B05030500000200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A6974-5719-456E-BA82-BC11D65D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Fira Sans" panose="020B05030500000200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D93F9-5AB2-44C4-A4C7-EA8035F76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Rust for Pythonistas - MadPy - 2018/9/6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96C2E-DB6F-4328-B2D9-9C3C4A043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8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FAFB6-DF4D-452A-AC97-8513872B2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785600" cy="858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DE2BB-1A0B-4653-84B5-2C5E9C266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ira Sans" panose="020B0503050000020004" pitchFamily="34" charset="0"/>
              </a:defRPr>
            </a:lvl1pPr>
          </a:lstStyle>
          <a:p>
            <a:r>
              <a:rPr lang="en-US"/>
              <a:t>Rust for Pythonistas - MadPy - 2018/9/6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DC406-42CB-4E4F-8278-068827D48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5600" y="0"/>
            <a:ext cx="40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ira Sans" panose="020B0503050000020004" pitchFamily="34" charset="0"/>
              </a:defRPr>
            </a:lvl1pPr>
          </a:lstStyle>
          <a:p>
            <a:fld id="{65011DE2-3A5B-41D4-A661-103799ABD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40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ira Sans" panose="020B05030500000200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FAFB6-DF4D-452A-AC97-8513872B2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785600" cy="858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DE2BB-1A0B-4653-84B5-2C5E9C266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ira Sans" panose="020B0503050000020004" pitchFamily="34" charset="0"/>
              </a:defRPr>
            </a:lvl1pPr>
          </a:lstStyle>
          <a:p>
            <a:r>
              <a:rPr lang="en-US"/>
              <a:t>Rust for Pythonistas - MadPy - 2018/9/6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DC406-42CB-4E4F-8278-068827D48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5600" y="0"/>
            <a:ext cx="40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ira Sans" panose="020B0503050000020004" pitchFamily="34" charset="0"/>
              </a:defRPr>
            </a:lvl1pPr>
          </a:lstStyle>
          <a:p>
            <a:fld id="{65011DE2-3A5B-41D4-A661-103799ABD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713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ira Sans" panose="020B05030500000200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_AEJHKGk9ns" TargetMode="Externa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hop.oreilly.com/product/0636920040385.do" TargetMode="External"/><Relationship Id="rId2" Type="http://schemas.openxmlformats.org/officeDocument/2006/relationships/hyperlink" Target="https://doc.rust-lang.org/book/second-edition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youtube.com/channel/UCaYhcUwRBNscFNUKTjgPFiA" TargetMode="External"/><Relationship Id="rId4" Type="http://schemas.openxmlformats.org/officeDocument/2006/relationships/hyperlink" Target="https://newrustacean.com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shKarpel/pyext-example" TargetMode="External"/><Relationship Id="rId2" Type="http://schemas.openxmlformats.org/officeDocument/2006/relationships/hyperlink" Target="https://github.com/JoshKarpel/rust-for-pythonistas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github.com/JoshKarpel/hypoxia" TargetMode="External"/><Relationship Id="rId4" Type="http://schemas.openxmlformats.org/officeDocument/2006/relationships/hyperlink" Target="https://github.com/JoshKarpel/fungoi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1BBF6A-5B4C-42D8-8187-3BC6150C9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5797" y="796233"/>
            <a:ext cx="5740400" cy="85898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A463E"/>
                </a:solidFill>
              </a:rPr>
              <a:t>Rust</a:t>
            </a:r>
            <a:r>
              <a:rPr lang="en-US" dirty="0"/>
              <a:t> for </a:t>
            </a:r>
            <a:r>
              <a:rPr lang="en-US" b="1" dirty="0">
                <a:solidFill>
                  <a:srgbClr val="3772A4"/>
                </a:solidFill>
              </a:rPr>
              <a:t>Pythonistas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E500529-044B-4A48-8D54-53B806163881}"/>
              </a:ext>
            </a:extLst>
          </p:cNvPr>
          <p:cNvSpPr txBox="1">
            <a:spLocks/>
          </p:cNvSpPr>
          <p:nvPr/>
        </p:nvSpPr>
        <p:spPr>
          <a:xfrm>
            <a:off x="4023251" y="1655214"/>
            <a:ext cx="4145493" cy="14763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ira Sans" panose="020B05030500000200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Josh Karpel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B7BBC6-666A-480B-832C-67B4D1D22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01" y="2683933"/>
            <a:ext cx="3200400" cy="3200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4B4288-7856-4DD3-BECB-8706802083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598" y="2667513"/>
            <a:ext cx="3200400" cy="3200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02C5A9-EFB9-4B71-98DD-653A79EF7C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48" y="3726412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546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A2E7FF-D8CA-43B0-A3D9-FEBD32BF79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Rust for Pythonistas - MadPy - 2018/9/6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83B93-B9E6-42ED-BE5C-4B6052CD57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A9429A9-24BA-4375-A207-621A55BCC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3850" y="1906520"/>
            <a:ext cx="3924300" cy="2862322"/>
          </a:xfrm>
          <a:prstGeom prst="rect">
            <a:avLst/>
          </a:prstGeom>
          <a:solidFill>
            <a:schemeClr val="tx1"/>
          </a:solidFill>
          <a:ln w="63500">
            <a:solidFill>
              <a:srgbClr val="CA463E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fn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Source Code Pro" panose="020B0509030403020204" pitchFamily="49" charset="0"/>
              </a:rPr>
              <a:t>ownership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() {</a:t>
            </a:r>
            <a:b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sz="2000" b="1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let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foo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=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sz="2000" b="1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let mut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ource Code Pro" panose="020B0509030403020204" pitchFamily="49" charset="0"/>
              </a:rPr>
              <a:t>bar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= </a:t>
            </a:r>
            <a:r>
              <a:rPr lang="en-US" altLang="en-US" sz="2000" dirty="0">
                <a:solidFill>
                  <a:srgbClr val="9876AA"/>
                </a:solidFill>
                <a:latin typeface="Source Code Pro" panose="020B0509030403020204" pitchFamily="49" charset="0"/>
              </a:rPr>
              <a:t>foo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ource Code Pro" panose="020B0509030403020204" pitchFamily="49" charset="0"/>
              </a:rPr>
              <a:t>bar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+=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 panose="020B0509030403020204" pitchFamily="49" charset="0"/>
              </a:rPr>
              <a:t>5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4EADE5"/>
                </a:solidFill>
                <a:effectLst/>
                <a:latin typeface="Source Code Pro" panose="020B0509030403020204" pitchFamily="49" charset="0"/>
              </a:rPr>
              <a:t>println!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"{}"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foo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4EADE5"/>
                </a:solidFill>
                <a:effectLst/>
                <a:latin typeface="Source Code Pro" panose="020B0509030403020204" pitchFamily="49" charset="0"/>
              </a:rPr>
              <a:t>println!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"{}"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Source Code Pro" panose="020B0509030403020204" pitchFamily="49" charset="0"/>
              </a:rPr>
              <a:t>bar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en-US" altLang="en-US" sz="20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ra Sans" panose="020B05030500000200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A26409-8DD1-4530-BFE7-FB7B0D9A11F1}"/>
              </a:ext>
            </a:extLst>
          </p:cNvPr>
          <p:cNvSpPr txBox="1"/>
          <p:nvPr/>
        </p:nvSpPr>
        <p:spPr>
          <a:xfrm>
            <a:off x="3780408" y="433330"/>
            <a:ext cx="46311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Fira Sans" panose="020B0503050000020004" pitchFamily="34" charset="0"/>
              </a:rPr>
              <a:t>Wait…</a:t>
            </a:r>
          </a:p>
          <a:p>
            <a:pPr algn="ctr"/>
            <a:r>
              <a:rPr lang="en-US" sz="4000" dirty="0">
                <a:latin typeface="Fira Sans" panose="020B0503050000020004" pitchFamily="34" charset="0"/>
              </a:rPr>
              <a:t>why did </a:t>
            </a:r>
            <a:r>
              <a:rPr lang="en-US" sz="4000" b="1" dirty="0">
                <a:solidFill>
                  <a:srgbClr val="CA463E"/>
                </a:solidFill>
                <a:latin typeface="Fira Sans" panose="020B0503050000020004" pitchFamily="34" charset="0"/>
              </a:rPr>
              <a:t>this</a:t>
            </a:r>
            <a:r>
              <a:rPr lang="en-US" sz="4000" dirty="0">
                <a:latin typeface="Fira Sans" panose="020B0503050000020004" pitchFamily="34" charset="0"/>
              </a:rPr>
              <a:t> work?</a:t>
            </a:r>
            <a:endParaRPr lang="en-US" sz="2800" dirty="0">
              <a:latin typeface="Fira Sans" panose="020B05030500000200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2D7AA03-86AB-41CC-915F-4608ACCAC933}"/>
              </a:ext>
            </a:extLst>
          </p:cNvPr>
          <p:cNvGrpSpPr/>
          <p:nvPr/>
        </p:nvGrpSpPr>
        <p:grpSpPr>
          <a:xfrm>
            <a:off x="7610476" y="2743200"/>
            <a:ext cx="4398350" cy="1838325"/>
            <a:chOff x="7610476" y="2743200"/>
            <a:chExt cx="4398350" cy="1838325"/>
          </a:xfrm>
        </p:grpSpPr>
        <p:cxnSp>
          <p:nvCxnSpPr>
            <p:cNvPr id="14" name="Connector: Curved 13">
              <a:extLst>
                <a:ext uri="{FF2B5EF4-FFF2-40B4-BE49-F238E27FC236}">
                  <a16:creationId xmlns:a16="http://schemas.microsoft.com/office/drawing/2014/main" id="{C5CB8B9F-6762-4A80-94B1-A0149C960F07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rot="16200000" flipV="1">
              <a:off x="8693394" y="1660282"/>
              <a:ext cx="552451" cy="2718288"/>
            </a:xfrm>
            <a:prstGeom prst="curvedConnector2">
              <a:avLst/>
            </a:prstGeom>
            <a:ln w="63500">
              <a:solidFill>
                <a:srgbClr val="CA463E"/>
              </a:solidFill>
              <a:tailEnd type="triangle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088A165-6D7B-4911-A215-8FD75BAD623D}"/>
                </a:ext>
              </a:extLst>
            </p:cNvPr>
            <p:cNvSpPr/>
            <p:nvPr/>
          </p:nvSpPr>
          <p:spPr>
            <a:xfrm>
              <a:off x="8648700" y="3295651"/>
              <a:ext cx="3360126" cy="1285874"/>
            </a:xfrm>
            <a:prstGeom prst="roundRect">
              <a:avLst/>
            </a:prstGeom>
            <a:solidFill>
              <a:srgbClr val="CA463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Source Code Pro" panose="020B0509030403020204" pitchFamily="49" charset="0"/>
                </a:rPr>
                <a:t>foo is an </a:t>
              </a:r>
              <a:r>
                <a:rPr lang="en-US" b="1" dirty="0">
                  <a:solidFill>
                    <a:schemeClr val="tx1"/>
                  </a:solidFill>
                  <a:latin typeface="Source Code Pro" panose="020B0509030403020204" pitchFamily="49" charset="0"/>
                </a:rPr>
                <a:t>i64</a:t>
              </a:r>
              <a:r>
                <a:rPr lang="en-US" dirty="0">
                  <a:solidFill>
                    <a:schemeClr val="tx1"/>
                  </a:solidFill>
                  <a:latin typeface="Source Code Pro" panose="020B0509030403020204" pitchFamily="49" charset="0"/>
                </a:rPr>
                <a:t>,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Source Code Pro" panose="020B0509030403020204" pitchFamily="49" charset="0"/>
                </a:rPr>
                <a:t> which is </a:t>
              </a:r>
              <a:r>
                <a:rPr lang="en-US" b="1" dirty="0">
                  <a:solidFill>
                    <a:schemeClr val="tx1"/>
                  </a:solidFill>
                  <a:latin typeface="Source Code Pro" panose="020B0509030403020204" pitchFamily="49" charset="0"/>
                </a:rPr>
                <a:t>Copy</a:t>
              </a:r>
              <a:r>
                <a:rPr lang="en-US" dirty="0">
                  <a:solidFill>
                    <a:schemeClr val="tx1"/>
                  </a:solidFill>
                  <a:latin typeface="Source Code Pro" panose="020B0509030403020204" pitchFamily="49" charset="0"/>
                </a:rPr>
                <a:t>,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Source Code Pro" panose="020B0509030403020204" pitchFamily="49" charset="0"/>
                </a:rPr>
                <a:t>So this line </a:t>
              </a:r>
              <a:r>
                <a:rPr lang="en-US" b="1" dirty="0">
                  <a:solidFill>
                    <a:schemeClr val="tx1"/>
                  </a:solidFill>
                  <a:latin typeface="Source Code Pro" panose="020B0509030403020204" pitchFamily="49" charset="0"/>
                </a:rPr>
                <a:t>implicitly copies foo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285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>
            <a:extLst>
              <a:ext uri="{FF2B5EF4-FFF2-40B4-BE49-F238E27FC236}">
                <a16:creationId xmlns:a16="http://schemas.microsoft.com/office/drawing/2014/main" id="{40ED485F-364A-4061-A463-33BD366DC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5066" y="2017455"/>
            <a:ext cx="3081867" cy="2554545"/>
          </a:xfrm>
          <a:prstGeom prst="rect">
            <a:avLst/>
          </a:prstGeom>
          <a:solidFill>
            <a:schemeClr val="tx1"/>
          </a:solidFill>
          <a:ln w="63500">
            <a:solidFill>
              <a:srgbClr val="3772A4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def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Source Code Pro" panose="020B0509030403020204" pitchFamily="49" charset="0"/>
              </a:rPr>
              <a:t>ownership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():</a:t>
            </a:r>
            <a:b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foo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=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 panose="020B0509030403020204" pitchFamily="49" charset="0"/>
              </a:rPr>
              <a:t>1</a:t>
            </a:r>
            <a:b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ource Code Pro" panose="020B0509030403020204" pitchFamily="49" charset="0"/>
              </a:rPr>
              <a:t>bar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= </a:t>
            </a:r>
            <a:r>
              <a:rPr lang="en-US" altLang="en-US" sz="2000" dirty="0">
                <a:solidFill>
                  <a:srgbClr val="9876AA"/>
                </a:solidFill>
                <a:latin typeface="Source Code Pro" panose="020B0509030403020204" pitchFamily="49" charset="0"/>
              </a:rPr>
              <a:t>foo</a:t>
            </a:r>
            <a:b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ource Code Pro" panose="020B0509030403020204" pitchFamily="49" charset="0"/>
              </a:rPr>
              <a:t>bar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+=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 panose="020B0509030403020204" pitchFamily="49" charset="0"/>
              </a:rPr>
              <a:t>5</a:t>
            </a:r>
            <a:b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Source Code Pro" panose="020B0509030403020204" pitchFamily="49" charset="0"/>
              </a:rPr>
              <a:t>print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foo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Source Code Pro" panose="020B0509030403020204" pitchFamily="49" charset="0"/>
              </a:rPr>
              <a:t>print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ource Code Pro" panose="020B0509030403020204" pitchFamily="49" charset="0"/>
              </a:rPr>
              <a:t>bar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)</a:t>
            </a:r>
            <a:endParaRPr kumimoji="0" lang="en-US" altLang="en-US" sz="48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ra Sans" panose="020B05030500000200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A2E7FF-D8CA-43B0-A3D9-FEBD32BF79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Rust for Pythonistas - MadPy - 2018/9/6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83B93-B9E6-42ED-BE5C-4B6052CD57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A26409-8DD1-4530-BFE7-FB7B0D9A11F1}"/>
              </a:ext>
            </a:extLst>
          </p:cNvPr>
          <p:cNvSpPr txBox="1"/>
          <p:nvPr/>
        </p:nvSpPr>
        <p:spPr>
          <a:xfrm>
            <a:off x="3780408" y="433330"/>
            <a:ext cx="46311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Fira Sans" panose="020B0503050000020004" pitchFamily="34" charset="0"/>
              </a:rPr>
              <a:t>Wait…</a:t>
            </a:r>
          </a:p>
          <a:p>
            <a:pPr algn="ctr"/>
            <a:r>
              <a:rPr lang="en-US" sz="4000" dirty="0">
                <a:latin typeface="Fira Sans" panose="020B0503050000020004" pitchFamily="34" charset="0"/>
              </a:rPr>
              <a:t>why did </a:t>
            </a:r>
            <a:r>
              <a:rPr lang="en-US" sz="4000" b="1" dirty="0">
                <a:solidFill>
                  <a:srgbClr val="3772A4"/>
                </a:solidFill>
                <a:latin typeface="Fira Sans" panose="020B0503050000020004" pitchFamily="34" charset="0"/>
              </a:rPr>
              <a:t>this</a:t>
            </a:r>
            <a:r>
              <a:rPr lang="en-US" sz="4000" dirty="0">
                <a:latin typeface="Fira Sans" panose="020B0503050000020004" pitchFamily="34" charset="0"/>
              </a:rPr>
              <a:t> work!?</a:t>
            </a:r>
            <a:endParaRPr lang="en-US" sz="2800" dirty="0">
              <a:latin typeface="Fira Sans" panose="020B05030500000200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2D7AA03-86AB-41CC-915F-4608ACCAC933}"/>
              </a:ext>
            </a:extLst>
          </p:cNvPr>
          <p:cNvGrpSpPr/>
          <p:nvPr/>
        </p:nvGrpSpPr>
        <p:grpSpPr>
          <a:xfrm>
            <a:off x="6553202" y="3429013"/>
            <a:ext cx="4710639" cy="1943087"/>
            <a:chOff x="6896102" y="3438538"/>
            <a:chExt cx="4710639" cy="1943087"/>
          </a:xfrm>
        </p:grpSpPr>
        <p:cxnSp>
          <p:nvCxnSpPr>
            <p:cNvPr id="14" name="Connector: Curved 13">
              <a:extLst>
                <a:ext uri="{FF2B5EF4-FFF2-40B4-BE49-F238E27FC236}">
                  <a16:creationId xmlns:a16="http://schemas.microsoft.com/office/drawing/2014/main" id="{C5CB8B9F-6762-4A80-94B1-A0149C960F07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rot="10800000">
              <a:off x="6896102" y="3438538"/>
              <a:ext cx="1628772" cy="1164717"/>
            </a:xfrm>
            <a:prstGeom prst="curvedConnector3">
              <a:avLst>
                <a:gd name="adj1" fmla="val 50000"/>
              </a:avLst>
            </a:prstGeom>
            <a:ln w="63500">
              <a:solidFill>
                <a:srgbClr val="3772A4"/>
              </a:solidFill>
              <a:tailEnd type="triangle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088A165-6D7B-4911-A215-8FD75BAD623D}"/>
                </a:ext>
              </a:extLst>
            </p:cNvPr>
            <p:cNvSpPr/>
            <p:nvPr/>
          </p:nvSpPr>
          <p:spPr>
            <a:xfrm>
              <a:off x="8524874" y="3824883"/>
              <a:ext cx="3081867" cy="1556742"/>
            </a:xfrm>
            <a:prstGeom prst="roundRect">
              <a:avLst/>
            </a:prstGeom>
            <a:solidFill>
              <a:srgbClr val="3772A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Source Code Pro" panose="020B0509030403020204" pitchFamily="49" charset="0"/>
                </a:rPr>
                <a:t>bar is an </a:t>
              </a:r>
              <a:r>
                <a:rPr lang="en-US" b="1" dirty="0">
                  <a:solidFill>
                    <a:schemeClr val="tx1"/>
                  </a:solidFill>
                  <a:latin typeface="Source Code Pro" panose="020B0509030403020204" pitchFamily="49" charset="0"/>
                </a:rPr>
                <a:t>int</a:t>
              </a:r>
              <a:r>
                <a:rPr lang="en-US" dirty="0">
                  <a:solidFill>
                    <a:schemeClr val="tx1"/>
                  </a:solidFill>
                  <a:latin typeface="Source Code Pro" panose="020B0509030403020204" pitchFamily="49" charset="0"/>
                </a:rPr>
                <a:t>,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Source Code Pro" panose="020B0509030403020204" pitchFamily="49" charset="0"/>
                </a:rPr>
                <a:t> which is </a:t>
              </a:r>
              <a:r>
                <a:rPr lang="en-US" b="1" dirty="0">
                  <a:solidFill>
                    <a:schemeClr val="tx1"/>
                  </a:solidFill>
                  <a:latin typeface="Source Code Pro" panose="020B0509030403020204" pitchFamily="49" charset="0"/>
                </a:rPr>
                <a:t>immutable</a:t>
              </a:r>
              <a:r>
                <a:rPr lang="en-US" dirty="0">
                  <a:solidFill>
                    <a:schemeClr val="tx1"/>
                  </a:solidFill>
                  <a:latin typeface="Source Code Pro" panose="020B0509030403020204" pitchFamily="49" charset="0"/>
                </a:rPr>
                <a:t>,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Source Code Pro" panose="020B0509030403020204" pitchFamily="49" charset="0"/>
                </a:rPr>
                <a:t>So this line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Source Code Pro" panose="020B0509030403020204" pitchFamily="49" charset="0"/>
                </a:rPr>
                <a:t> </a:t>
              </a:r>
              <a:r>
                <a:rPr lang="en-US" b="1" dirty="0">
                  <a:solidFill>
                    <a:schemeClr val="tx1"/>
                  </a:solidFill>
                  <a:latin typeface="Source Code Pro" panose="020B0509030403020204" pitchFamily="49" charset="0"/>
                </a:rPr>
                <a:t>isn’t actually 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  <a:latin typeface="Source Code Pro" panose="020B0509030403020204" pitchFamily="49" charset="0"/>
                </a:rPr>
                <a:t>in-place addition 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400BADC6-D89E-4DD7-8DB6-4C3F6517FA1B}"/>
              </a:ext>
            </a:extLst>
          </p:cNvPr>
          <p:cNvSpPr/>
          <p:nvPr/>
        </p:nvSpPr>
        <p:spPr>
          <a:xfrm>
            <a:off x="2900092" y="5758445"/>
            <a:ext cx="7114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Fira Sans" panose="020B0503050000020004" pitchFamily="34" charset="0"/>
                <a:hlinkClick r:id="rId2"/>
              </a:rPr>
              <a:t>Ned Batchelder - Facts and Myths about Python names and values</a:t>
            </a:r>
            <a:endParaRPr lang="en-US" dirty="0"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7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ADDD7-989D-4EFC-B60D-21A1D4320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5898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Why</a:t>
            </a:r>
            <a:r>
              <a:rPr lang="en-US" dirty="0">
                <a:solidFill>
                  <a:srgbClr val="C00000"/>
                </a:solidFill>
              </a:rPr>
              <a:t> Ownership</a:t>
            </a:r>
            <a:r>
              <a:rPr lang="en-US" dirty="0"/>
              <a:t>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3D4C7F-7F65-43ED-856C-64F7926BF4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Rust for Pythonistas - </a:t>
            </a:r>
            <a:r>
              <a:rPr lang="en-US" dirty="0" err="1"/>
              <a:t>MadPy</a:t>
            </a:r>
            <a:r>
              <a:rPr lang="en-US" dirty="0"/>
              <a:t> - 2018/9/6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E8F54-B6F9-40A4-BB1B-8DC33BFBA7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73E84D4-DFAC-424F-89DB-C5CEB47A3C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7981620"/>
              </p:ext>
            </p:extLst>
          </p:nvPr>
        </p:nvGraphicFramePr>
        <p:xfrm>
          <a:off x="909943" y="858981"/>
          <a:ext cx="10372113" cy="56338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2898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AF794-CEB4-4ECA-A37B-627915EC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ira Sans" panose="020B0503050000020004"/>
              </a:rPr>
              <a:t>Structs and Implementations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21E0D5-E777-46AB-AB4A-15EF1C5091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Rust for Pythonistas - MadPy - 2018/9/6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4523A-4F0A-454C-9A04-51BB9B8462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91178D3-96EF-4353-B5A3-98EF24935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437" y="1166843"/>
            <a:ext cx="9255125" cy="4524315"/>
          </a:xfrm>
          <a:prstGeom prst="rect">
            <a:avLst/>
          </a:prstGeom>
          <a:solidFill>
            <a:schemeClr val="tx1"/>
          </a:solidFill>
          <a:ln w="63500">
            <a:solidFill>
              <a:srgbClr val="CA463E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struct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Position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A9B7C6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en-US" sz="2400" dirty="0">
                <a:solidFill>
                  <a:srgbClr val="808080"/>
                </a:solidFill>
                <a:latin typeface="Source Code Pro" panose="020B0509030403020204" pitchFamily="49" charset="0"/>
              </a:rPr>
              <a:t>// sort of equivalent of class constructor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f64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,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f64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,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impl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Position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equivalent of a method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fn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Source Code Pro" panose="020B0509030403020204" pitchFamily="49" charset="0"/>
              </a:rPr>
              <a:t>distance_to_origin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(&amp;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self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) -&gt;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f64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        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self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.powi(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 panose="020B05090304030202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) +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self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.powi(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 panose="020B05090304030202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)).sqrt()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055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AF794-CEB4-4ECA-A37B-627915EC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Contrived Example</a:t>
            </a:r>
            <a:endParaRPr lang="en-US" dirty="0">
              <a:latin typeface="Source Code Pro" panose="020B0509030403020204" pitchFamily="49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21E0D5-E777-46AB-AB4A-15EF1C5091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Rust for Pythonistas - MadPy - 2018/9/6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4523A-4F0A-454C-9A04-51BB9B8462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B345B92-6FE9-4AF2-A00B-DB766EADD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7984" y="612842"/>
            <a:ext cx="5448452" cy="5632311"/>
          </a:xfrm>
          <a:prstGeom prst="rect">
            <a:avLst/>
          </a:prstGeom>
          <a:solidFill>
            <a:srgbClr val="2B2B2B"/>
          </a:solidFill>
          <a:ln w="63500">
            <a:solidFill>
              <a:srgbClr val="3772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class </a:t>
            </a: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Direction:</a:t>
            </a:r>
            <a:r>
              <a:rPr lang="en-US" altLang="en-US" dirty="0">
                <a:solidFill>
                  <a:srgbClr val="A9B7C6"/>
                </a:solidFill>
                <a:latin typeface="Source Code Pro" panose="020B0509030403020204" pitchFamily="49" charset="0"/>
              </a:rPr>
              <a:t> </a:t>
            </a: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pass</a:t>
            </a:r>
            <a:b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class </a:t>
            </a: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Up(Direction):</a:t>
            </a:r>
            <a:r>
              <a:rPr lang="en-US" altLang="en-US" dirty="0">
                <a:solidFill>
                  <a:srgbClr val="A9B7C6"/>
                </a:solidFill>
                <a:latin typeface="Source Code Pro" panose="020B0509030403020204" pitchFamily="49" charset="0"/>
              </a:rPr>
              <a:t> </a:t>
            </a: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pass</a:t>
            </a:r>
            <a:b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class </a:t>
            </a: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Down(Direction):</a:t>
            </a:r>
            <a:r>
              <a:rPr lang="en-US" altLang="en-US" dirty="0">
                <a:solidFill>
                  <a:srgbClr val="A9B7C6"/>
                </a:solidFill>
                <a:latin typeface="Source Code Pro" panose="020B0509030403020204" pitchFamily="49" charset="0"/>
              </a:rPr>
              <a:t> </a:t>
            </a: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pass</a:t>
            </a:r>
            <a:b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class </a:t>
            </a: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Left(Direction):</a:t>
            </a:r>
            <a:r>
              <a:rPr lang="en-US" altLang="en-US" dirty="0">
                <a:solidFill>
                  <a:srgbClr val="A9B7C6"/>
                </a:solidFill>
                <a:latin typeface="Source Code Pro" panose="020B0509030403020204" pitchFamily="49" charset="0"/>
              </a:rPr>
              <a:t> </a:t>
            </a: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pass</a:t>
            </a:r>
            <a:b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class </a:t>
            </a: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Right(Direction):</a:t>
            </a:r>
            <a:r>
              <a:rPr lang="en-US" altLang="en-US" dirty="0">
                <a:solidFill>
                  <a:srgbClr val="A9B7C6"/>
                </a:solidFill>
                <a:latin typeface="Source Code Pro" panose="020B0509030403020204" pitchFamily="49" charset="0"/>
              </a:rPr>
              <a:t> </a:t>
            </a: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pass</a:t>
            </a:r>
            <a:b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type_to_arrow </a:t>
            </a: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= {</a:t>
            </a:r>
            <a:b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    Up: </a:t>
            </a: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'↑'</a:t>
            </a: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,</a:t>
            </a:r>
            <a:b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Down: </a:t>
            </a: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'↓'</a:t>
            </a: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,</a:t>
            </a:r>
            <a:b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Left: </a:t>
            </a: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'←'</a:t>
            </a: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,</a:t>
            </a:r>
            <a:b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Right: </a:t>
            </a: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'→'</a:t>
            </a: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,</a:t>
            </a:r>
            <a:b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}</a:t>
            </a:r>
            <a:b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def </a:t>
            </a: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Source Code Pro" panose="020B0509030403020204" pitchFamily="49" charset="0"/>
              </a:rPr>
              <a:t>to_arrow</a:t>
            </a: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dir</a:t>
            </a: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: Direction) -&gt; </a:t>
            </a: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Source Code Pro" panose="020B0509030403020204" pitchFamily="49" charset="0"/>
              </a:rPr>
              <a:t>str</a:t>
            </a: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:</a:t>
            </a:r>
            <a:b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return </a:t>
            </a: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type_to_arrow</a:t>
            </a: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Source Code Pro" panose="020B0509030403020204" pitchFamily="49" charset="0"/>
              </a:rPr>
              <a:t>type</a:t>
            </a: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dir</a:t>
            </a: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)]</a:t>
            </a:r>
            <a:b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</a:br>
            <a:endParaRPr kumimoji="0" lang="en-US" altLang="en-US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ra Sans" panose="020B05030500000200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CC16B4-5DDC-4E2F-B252-82C0F4501570}"/>
              </a:ext>
            </a:extLst>
          </p:cNvPr>
          <p:cNvSpPr txBox="1"/>
          <p:nvPr/>
        </p:nvSpPr>
        <p:spPr>
          <a:xfrm>
            <a:off x="179225" y="1874727"/>
            <a:ext cx="607106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ira Sans" panose="020B0503050000020004"/>
              </a:rPr>
              <a:t>Define a</a:t>
            </a:r>
          </a:p>
          <a:p>
            <a:pPr algn="ctr"/>
            <a:r>
              <a:rPr lang="en-US" sz="2800" b="1" dirty="0">
                <a:latin typeface="Fira Sans" panose="020B0503050000020004"/>
              </a:rPr>
              <a:t>system of subclasses</a:t>
            </a:r>
          </a:p>
          <a:p>
            <a:pPr algn="ctr"/>
            <a:r>
              <a:rPr lang="en-US" sz="2800" dirty="0">
                <a:latin typeface="Fira Sans" panose="020B0503050000020004"/>
              </a:rPr>
              <a:t>that represents a</a:t>
            </a:r>
          </a:p>
          <a:p>
            <a:pPr algn="ctr"/>
            <a:r>
              <a:rPr lang="en-US" sz="2800" b="1" dirty="0">
                <a:latin typeface="Fira Sans" panose="020B0503050000020004"/>
              </a:rPr>
              <a:t>finite, discrete set of values</a:t>
            </a:r>
            <a:r>
              <a:rPr lang="en-US" sz="2800" dirty="0">
                <a:latin typeface="Fira Sans" panose="020B0503050000020004"/>
              </a:rPr>
              <a:t>,</a:t>
            </a:r>
          </a:p>
          <a:p>
            <a:pPr algn="ctr"/>
            <a:r>
              <a:rPr lang="en-US" sz="2800" dirty="0">
                <a:latin typeface="Fira Sans" panose="020B0503050000020004"/>
              </a:rPr>
              <a:t> and a </a:t>
            </a:r>
          </a:p>
          <a:p>
            <a:pPr algn="ctr"/>
            <a:r>
              <a:rPr lang="en-US" sz="2800" b="1" dirty="0">
                <a:latin typeface="Fira Sans" panose="020B0503050000020004"/>
              </a:rPr>
              <a:t>function whose output depends on which subclass is passed into it</a:t>
            </a:r>
          </a:p>
        </p:txBody>
      </p:sp>
    </p:spTree>
    <p:extLst>
      <p:ext uri="{BB962C8B-B14F-4D97-AF65-F5344CB8AC3E}">
        <p14:creationId xmlns:p14="http://schemas.microsoft.com/office/powerpoint/2010/main" val="3989152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AF794-CEB4-4ECA-A37B-627915EC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ira Sans" panose="020B0503050000020004"/>
              </a:rPr>
              <a:t>Enumerable Data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21E0D5-E777-46AB-AB4A-15EF1C5091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Rust for Pythonistas - MadPy - 2018/9/6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4523A-4F0A-454C-9A04-51BB9B8462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CC16B4-5DDC-4E2F-B252-82C0F4501570}"/>
              </a:ext>
            </a:extLst>
          </p:cNvPr>
          <p:cNvSpPr txBox="1"/>
          <p:nvPr/>
        </p:nvSpPr>
        <p:spPr>
          <a:xfrm>
            <a:off x="193040" y="1228397"/>
            <a:ext cx="618235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ira Sans" panose="020B0503050000020004"/>
              </a:rPr>
              <a:t>Define an</a:t>
            </a:r>
          </a:p>
          <a:p>
            <a:pPr algn="ctr"/>
            <a:r>
              <a:rPr lang="en-US" sz="2800" b="1" strike="sngStrike" dirty="0">
                <a:solidFill>
                  <a:schemeClr val="bg1">
                    <a:lumMod val="65000"/>
                  </a:schemeClr>
                </a:solidFill>
                <a:latin typeface="Fira Sans" panose="020B0503050000020004"/>
              </a:rPr>
              <a:t>system of subclasses</a:t>
            </a:r>
          </a:p>
          <a:p>
            <a:pPr algn="ctr"/>
            <a:r>
              <a:rPr lang="en-US" sz="2800" b="1" dirty="0">
                <a:latin typeface="Fira Sans" panose="020B0503050000020004"/>
              </a:rPr>
              <a:t>enumeration</a:t>
            </a:r>
            <a:endParaRPr lang="en-US" sz="2800" b="1" strike="sngStrike" dirty="0">
              <a:latin typeface="Fira Sans" panose="020B0503050000020004"/>
            </a:endParaRPr>
          </a:p>
          <a:p>
            <a:pPr algn="ctr"/>
            <a:r>
              <a:rPr lang="en-US" sz="2800" strike="sngStrike" dirty="0">
                <a:solidFill>
                  <a:schemeClr val="bg1">
                    <a:lumMod val="65000"/>
                  </a:schemeClr>
                </a:solidFill>
                <a:latin typeface="Fira Sans" panose="020B0503050000020004"/>
              </a:rPr>
              <a:t>that represents a</a:t>
            </a:r>
          </a:p>
          <a:p>
            <a:pPr algn="ctr"/>
            <a:r>
              <a:rPr lang="en-US" sz="2800" b="1" strike="sngStrike" dirty="0">
                <a:solidFill>
                  <a:schemeClr val="bg1">
                    <a:lumMod val="65000"/>
                  </a:schemeClr>
                </a:solidFill>
                <a:latin typeface="Fira Sans" panose="020B0503050000020004"/>
              </a:rPr>
              <a:t>finite, discrete set of values</a:t>
            </a:r>
            <a:r>
              <a:rPr lang="en-US" sz="2800" strike="sngStrike" dirty="0">
                <a:solidFill>
                  <a:schemeClr val="bg1">
                    <a:lumMod val="65000"/>
                  </a:schemeClr>
                </a:solidFill>
                <a:latin typeface="Fira Sans" panose="020B0503050000020004"/>
              </a:rPr>
              <a:t>,</a:t>
            </a:r>
          </a:p>
          <a:p>
            <a:pPr algn="ctr"/>
            <a:r>
              <a:rPr lang="en-US" sz="2800" b="1" dirty="0">
                <a:latin typeface="Fira Sans" panose="020B0503050000020004"/>
              </a:rPr>
              <a:t>does what enumerations do</a:t>
            </a:r>
          </a:p>
          <a:p>
            <a:pPr algn="ctr"/>
            <a:r>
              <a:rPr lang="en-US" sz="2800" dirty="0">
                <a:latin typeface="Fira Sans" panose="020B0503050000020004"/>
              </a:rPr>
              <a:t> and a </a:t>
            </a:r>
          </a:p>
          <a:p>
            <a:pPr algn="ctr"/>
            <a:r>
              <a:rPr lang="en-US" sz="2800" b="1" strike="sngStrike" dirty="0">
                <a:solidFill>
                  <a:schemeClr val="bg1">
                    <a:lumMod val="65000"/>
                  </a:schemeClr>
                </a:solidFill>
                <a:latin typeface="Fira Sans" panose="020B0503050000020004"/>
              </a:rPr>
              <a:t>function whose output depends on which subclass is passed into it</a:t>
            </a:r>
          </a:p>
          <a:p>
            <a:pPr algn="ctr"/>
            <a:r>
              <a:rPr lang="en-US" sz="2800" b="1" dirty="0">
                <a:latin typeface="Fira Sans" panose="020B0503050000020004"/>
              </a:rPr>
              <a:t>function with a switch inside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ACE7530-908D-4EFC-B36A-B0276DA6B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142" y="1019149"/>
            <a:ext cx="5328457" cy="4801314"/>
          </a:xfrm>
          <a:prstGeom prst="rect">
            <a:avLst/>
          </a:prstGeom>
          <a:solidFill>
            <a:srgbClr val="2B2B2B"/>
          </a:solidFill>
          <a:ln w="63500">
            <a:solidFill>
              <a:srgbClr val="3772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from </a:t>
            </a:r>
            <a:r>
              <a:rPr kumimoji="0" lang="en-US" altLang="en-US" b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enum </a:t>
            </a:r>
            <a:r>
              <a:rPr kumimoji="0" lang="en-US" altLang="en-US" b="0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import </a:t>
            </a:r>
            <a:r>
              <a:rPr kumimoji="0" lang="en-US" altLang="en-US" b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Enum</a:t>
            </a:r>
            <a:br>
              <a:rPr kumimoji="0" lang="en-US" altLang="en-US" b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en-US" altLang="en-US" b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b="0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class </a:t>
            </a:r>
            <a:r>
              <a:rPr kumimoji="0" lang="en-US" altLang="en-US" b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Direction(Enum):</a:t>
            </a:r>
            <a:br>
              <a:rPr kumimoji="0" lang="en-US" altLang="en-US" b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b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    Up = </a:t>
            </a:r>
            <a:r>
              <a:rPr kumimoji="0" lang="en-US" altLang="en-US" b="0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'up'</a:t>
            </a:r>
            <a:br>
              <a:rPr kumimoji="0" lang="en-US" altLang="en-US" b="0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b="0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b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Down = </a:t>
            </a:r>
            <a:r>
              <a:rPr kumimoji="0" lang="en-US" altLang="en-US" b="0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'down'</a:t>
            </a:r>
            <a:br>
              <a:rPr kumimoji="0" lang="en-US" altLang="en-US" b="0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b="0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b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Left = </a:t>
            </a:r>
            <a:r>
              <a:rPr kumimoji="0" lang="en-US" altLang="en-US" b="0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'left'</a:t>
            </a:r>
            <a:br>
              <a:rPr kumimoji="0" lang="en-US" altLang="en-US" b="0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b="0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b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Right = </a:t>
            </a:r>
            <a:r>
              <a:rPr kumimoji="0" lang="en-US" altLang="en-US" b="0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'right'</a:t>
            </a:r>
            <a:br>
              <a:rPr kumimoji="0" lang="en-US" altLang="en-US" b="0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en-US" altLang="en-US" b="0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b="0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b="0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def </a:t>
            </a:r>
            <a:r>
              <a:rPr kumimoji="0" lang="en-US" altLang="en-US" b="0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Source Code Pro" panose="020B0509030403020204" pitchFamily="49" charset="0"/>
              </a:rPr>
              <a:t>to_arrow</a:t>
            </a:r>
            <a:r>
              <a:rPr kumimoji="0" lang="en-US" altLang="en-US" b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US" altLang="en-US" b="0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Source Code Pro" panose="020B0509030403020204" pitchFamily="49" charset="0"/>
              </a:rPr>
              <a:t>self</a:t>
            </a:r>
            <a:r>
              <a:rPr kumimoji="0" lang="en-US" altLang="en-US" b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) -&gt; </a:t>
            </a:r>
            <a:r>
              <a:rPr kumimoji="0" lang="en-US" altLang="en-US" b="0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Source Code Pro" panose="020B0509030403020204" pitchFamily="49" charset="0"/>
              </a:rPr>
              <a:t>str</a:t>
            </a:r>
            <a:r>
              <a:rPr kumimoji="0" lang="en-US" altLang="en-US" b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:</a:t>
            </a:r>
            <a:br>
              <a:rPr kumimoji="0" lang="en-US" altLang="en-US" b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b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en-US" altLang="en-US" b="0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return </a:t>
            </a:r>
            <a:r>
              <a:rPr kumimoji="0" lang="en-US" altLang="en-US" b="0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type_to_arrow</a:t>
            </a:r>
            <a:r>
              <a:rPr kumimoji="0" lang="en-US" altLang="en-US" b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kumimoji="0" lang="en-US" altLang="en-US" b="0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Source Code Pro" panose="020B0509030403020204" pitchFamily="49" charset="0"/>
              </a:rPr>
              <a:t>self</a:t>
            </a:r>
            <a:r>
              <a:rPr kumimoji="0" lang="en-US" altLang="en-US" b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]</a:t>
            </a:r>
            <a:br>
              <a:rPr kumimoji="0" lang="en-US" altLang="en-US" b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en-US" altLang="en-US" b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b="0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type_to_arrow </a:t>
            </a:r>
            <a:r>
              <a:rPr kumimoji="0" lang="en-US" altLang="en-US" b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= {</a:t>
            </a:r>
            <a:br>
              <a:rPr kumimoji="0" lang="en-US" altLang="en-US" b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b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    Direction.Up: </a:t>
            </a:r>
            <a:r>
              <a:rPr kumimoji="0" lang="en-US" altLang="en-US" b="0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'↑'</a:t>
            </a:r>
            <a:r>
              <a:rPr kumimoji="0" lang="en-US" altLang="en-US" b="0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,</a:t>
            </a:r>
            <a:br>
              <a:rPr kumimoji="0" lang="en-US" altLang="en-US" b="0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b="0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b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Direction.Down: </a:t>
            </a:r>
            <a:r>
              <a:rPr kumimoji="0" lang="en-US" altLang="en-US" b="0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'↓'</a:t>
            </a:r>
            <a:r>
              <a:rPr kumimoji="0" lang="en-US" altLang="en-US" b="0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,</a:t>
            </a:r>
            <a:br>
              <a:rPr kumimoji="0" lang="en-US" altLang="en-US" b="0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b="0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b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Direction.Left: </a:t>
            </a:r>
            <a:r>
              <a:rPr kumimoji="0" lang="en-US" altLang="en-US" b="0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'←'</a:t>
            </a:r>
            <a:r>
              <a:rPr kumimoji="0" lang="en-US" altLang="en-US" b="0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,</a:t>
            </a:r>
            <a:br>
              <a:rPr kumimoji="0" lang="en-US" altLang="en-US" b="0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b="0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b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Direction.Right: </a:t>
            </a:r>
            <a:r>
              <a:rPr kumimoji="0" lang="en-US" altLang="en-US" b="0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'→'</a:t>
            </a:r>
            <a:r>
              <a:rPr kumimoji="0" lang="en-US" altLang="en-US" b="0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,</a:t>
            </a:r>
            <a:br>
              <a:rPr kumimoji="0" lang="en-US" altLang="en-US" b="0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b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en-US" altLang="en-US" b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687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F8C1FE-239E-4E0D-9632-3C7F630681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Rust for Pythonistas - MadPy - 2018/9/6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DF171F-4FC5-45CE-B325-F1A703B376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3C8D4-44F3-43CC-A433-BB3F9678E27E}"/>
              </a:ext>
            </a:extLst>
          </p:cNvPr>
          <p:cNvSpPr txBox="1"/>
          <p:nvPr/>
        </p:nvSpPr>
        <p:spPr>
          <a:xfrm>
            <a:off x="376932" y="504825"/>
            <a:ext cx="1143813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Fira Sans" panose="020B0503050000020004" pitchFamily="34" charset="0"/>
              </a:rPr>
              <a:t>Enumerable Data is Extremely Common</a:t>
            </a:r>
            <a:endParaRPr lang="en-US" sz="2800" b="1" dirty="0">
              <a:latin typeface="Fira Sans" panose="020B0503050000020004" pitchFamily="34" charset="0"/>
            </a:endParaRPr>
          </a:p>
          <a:p>
            <a:pPr algn="ctr"/>
            <a:r>
              <a:rPr lang="en-US" sz="2800" dirty="0">
                <a:latin typeface="Fira Sans" panose="020B0503050000020004" pitchFamily="34" charset="0"/>
              </a:rPr>
              <a:t>but rarely has good support in dynamic languages</a:t>
            </a:r>
          </a:p>
          <a:p>
            <a:pPr algn="ctr"/>
            <a:endParaRPr lang="en-US" sz="2800" dirty="0">
              <a:latin typeface="Fira Sans" panose="020B0503050000020004" pitchFamily="34" charset="0"/>
            </a:endParaRPr>
          </a:p>
          <a:p>
            <a:pPr algn="ctr"/>
            <a:r>
              <a:rPr lang="en-US" sz="2800" b="1" dirty="0">
                <a:latin typeface="Fira Sans" panose="020B0503050000020004" pitchFamily="34" charset="0"/>
              </a:rPr>
              <a:t>Examples</a:t>
            </a:r>
          </a:p>
          <a:p>
            <a:pPr algn="ctr"/>
            <a:r>
              <a:rPr lang="en-US" sz="2800" dirty="0">
                <a:latin typeface="Fira Sans" panose="020B0503050000020004" pitchFamily="34" charset="0"/>
              </a:rPr>
              <a:t>Cardinal Directions</a:t>
            </a:r>
          </a:p>
          <a:p>
            <a:pPr algn="ctr"/>
            <a:r>
              <a:rPr lang="en-US" sz="2800" dirty="0">
                <a:latin typeface="Fira Sans" panose="020B0503050000020004" pitchFamily="34" charset="0"/>
              </a:rPr>
              <a:t>Booleans (</a:t>
            </a:r>
            <a:r>
              <a:rPr lang="en-US" sz="2800" dirty="0">
                <a:latin typeface="Source Code Pro" panose="020B0509030403020204" pitchFamily="49" charset="0"/>
              </a:rPr>
              <a:t>True</a:t>
            </a:r>
            <a:r>
              <a:rPr lang="en-US" sz="2800" dirty="0">
                <a:latin typeface="Fira Sans" panose="020B0503050000020004" pitchFamily="34" charset="0"/>
              </a:rPr>
              <a:t> and </a:t>
            </a:r>
            <a:r>
              <a:rPr lang="en-US" sz="2800" dirty="0">
                <a:latin typeface="Source Code Pro" panose="020B0509030403020204" pitchFamily="49" charset="0"/>
              </a:rPr>
              <a:t>False</a:t>
            </a:r>
            <a:r>
              <a:rPr lang="en-US" sz="2800" dirty="0">
                <a:latin typeface="Fira Sans" panose="020B0503050000020004" pitchFamily="34" charset="0"/>
              </a:rPr>
              <a:t>)</a:t>
            </a:r>
          </a:p>
          <a:p>
            <a:pPr algn="ctr"/>
            <a:r>
              <a:rPr lang="en-US" sz="2800" dirty="0">
                <a:latin typeface="Fira Sans" panose="020B0503050000020004" pitchFamily="34" charset="0"/>
              </a:rPr>
              <a:t>IPv4 and IPv6</a:t>
            </a:r>
          </a:p>
          <a:p>
            <a:pPr algn="ctr"/>
            <a:r>
              <a:rPr lang="en-US" sz="2800" dirty="0">
                <a:latin typeface="Fira Sans" panose="020B0503050000020004" pitchFamily="34" charset="0"/>
              </a:rPr>
              <a:t>Programming Language Keywords</a:t>
            </a:r>
          </a:p>
          <a:p>
            <a:pPr algn="ctr"/>
            <a:r>
              <a:rPr lang="en-US" sz="2800" dirty="0">
                <a:latin typeface="Fira Sans" panose="020B0503050000020004" pitchFamily="34" charset="0"/>
              </a:rPr>
              <a:t>Data Types in a Database</a:t>
            </a:r>
          </a:p>
          <a:p>
            <a:pPr algn="ctr"/>
            <a:r>
              <a:rPr lang="en-US" sz="2800" dirty="0">
                <a:latin typeface="Fira Sans" panose="020B0503050000020004" pitchFamily="34" charset="0"/>
              </a:rPr>
              <a:t>Playing Card Suits</a:t>
            </a:r>
          </a:p>
          <a:p>
            <a:pPr algn="ctr"/>
            <a:r>
              <a:rPr lang="en-US" sz="2800" dirty="0">
                <a:latin typeface="Fira Sans" panose="020B0503050000020004" pitchFamily="34" charset="0"/>
              </a:rPr>
              <a:t>Days of the Week</a:t>
            </a:r>
          </a:p>
        </p:txBody>
      </p:sp>
    </p:spTree>
    <p:extLst>
      <p:ext uri="{BB962C8B-B14F-4D97-AF65-F5344CB8AC3E}">
        <p14:creationId xmlns:p14="http://schemas.microsoft.com/office/powerpoint/2010/main" val="2752358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21E0D5-E777-46AB-AB4A-15EF1C5091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Rust for Pythonistas - MadPy - 2018/9/6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4523A-4F0A-454C-9A04-51BB9B8462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17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D4292E-779C-4B13-A45B-CD20D7544E12}"/>
              </a:ext>
            </a:extLst>
          </p:cNvPr>
          <p:cNvSpPr txBox="1"/>
          <p:nvPr/>
        </p:nvSpPr>
        <p:spPr>
          <a:xfrm>
            <a:off x="1691678" y="3083708"/>
            <a:ext cx="89344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A1463E"/>
                </a:solidFill>
                <a:latin typeface="Source Code Pro" panose="020B0509030403020204" pitchFamily="49" charset="0"/>
              </a:rPr>
              <a:t>match</a:t>
            </a:r>
            <a:r>
              <a:rPr lang="en-US" sz="3200" b="1" dirty="0">
                <a:latin typeface="Source Code Pro" panose="020B0509030403020204" pitchFamily="49" charset="0"/>
              </a:rPr>
              <a:t> = </a:t>
            </a:r>
            <a:r>
              <a:rPr lang="en-US" sz="3200" b="1" dirty="0">
                <a:solidFill>
                  <a:srgbClr val="3772A4"/>
                </a:solidFill>
                <a:latin typeface="Source Code Pro" panose="020B0509030403020204" pitchFamily="49" charset="0"/>
              </a:rPr>
              <a:t>dictionary keyed by type</a:t>
            </a:r>
          </a:p>
          <a:p>
            <a:pPr algn="ctr"/>
            <a:r>
              <a:rPr lang="en-US" sz="3200" b="1" dirty="0">
                <a:latin typeface="Source Code Pro" panose="020B0509030403020204" pitchFamily="49" charset="0"/>
              </a:rPr>
              <a:t> + </a:t>
            </a:r>
            <a:r>
              <a:rPr lang="en-US" sz="3200" b="1" dirty="0">
                <a:solidFill>
                  <a:srgbClr val="3772A4"/>
                </a:solidFill>
                <a:latin typeface="Source Code Pro" panose="020B0509030403020204" pitchFamily="49" charset="0"/>
              </a:rPr>
              <a:t>tuple unpacking </a:t>
            </a:r>
          </a:p>
          <a:p>
            <a:pPr algn="ctr"/>
            <a:r>
              <a:rPr lang="en-US" sz="3200" b="1" dirty="0">
                <a:latin typeface="Source Code Pro" panose="020B0509030403020204" pitchFamily="49" charset="0"/>
              </a:rPr>
              <a:t> + </a:t>
            </a:r>
            <a:r>
              <a:rPr lang="en-US" sz="3200" b="1" dirty="0">
                <a:solidFill>
                  <a:srgbClr val="3772A4"/>
                </a:solidFill>
                <a:latin typeface="Source Code Pro" panose="020B0509030403020204" pitchFamily="49" charset="0"/>
              </a:rPr>
              <a:t>lambda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310C6C-ABF0-419E-882D-21509B5E906D}"/>
              </a:ext>
            </a:extLst>
          </p:cNvPr>
          <p:cNvSpPr txBox="1"/>
          <p:nvPr/>
        </p:nvSpPr>
        <p:spPr>
          <a:xfrm>
            <a:off x="376932" y="504825"/>
            <a:ext cx="1143813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A1463E"/>
                </a:solidFill>
                <a:latin typeface="Fira Sans" panose="020B0503050000020004" pitchFamily="34" charset="0"/>
              </a:rPr>
              <a:t>Rust</a:t>
            </a:r>
            <a:r>
              <a:rPr lang="en-US" sz="4000" b="1" dirty="0">
                <a:latin typeface="Fira Sans" panose="020B0503050000020004" pitchFamily="34" charset="0"/>
              </a:rPr>
              <a:t> has First-Class Enumerations</a:t>
            </a:r>
          </a:p>
          <a:p>
            <a:pPr algn="ctr"/>
            <a:r>
              <a:rPr lang="en-US" sz="2800" dirty="0">
                <a:latin typeface="Fira Sans" panose="020B0503050000020004" pitchFamily="34" charset="0"/>
              </a:rPr>
              <a:t>(like many statically-typed languages do)</a:t>
            </a:r>
          </a:p>
          <a:p>
            <a:pPr algn="ctr"/>
            <a:endParaRPr lang="en-US" sz="2800" dirty="0">
              <a:latin typeface="Fira Sans" panose="020B0503050000020004" pitchFamily="34" charset="0"/>
            </a:endParaRPr>
          </a:p>
          <a:p>
            <a:pPr algn="ctr"/>
            <a:r>
              <a:rPr lang="en-US" sz="2800" b="1" dirty="0">
                <a:latin typeface="Fira Sans" panose="020B0503050000020004" pitchFamily="34" charset="0"/>
              </a:rPr>
              <a:t>but </a:t>
            </a:r>
            <a:r>
              <a:rPr lang="en-US" sz="2800" b="1" dirty="0">
                <a:solidFill>
                  <a:srgbClr val="A1463E"/>
                </a:solidFill>
                <a:latin typeface="Fira Sans" panose="020B0503050000020004" pitchFamily="34" charset="0"/>
              </a:rPr>
              <a:t>match</a:t>
            </a:r>
            <a:r>
              <a:rPr lang="en-US" sz="2800" b="1" dirty="0">
                <a:latin typeface="Fira Sans" panose="020B0503050000020004" pitchFamily="34" charset="0"/>
              </a:rPr>
              <a:t> gives them superpowers</a:t>
            </a:r>
            <a:r>
              <a:rPr lang="en-US" sz="2800" dirty="0">
                <a:latin typeface="Fira Sans" panose="020B05030500000200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93498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2018C0-F332-4338-A044-EC88A0BC4F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Rust for Pythonistas - MadPy - 2018/9/6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A15B0-6C4F-43CF-97A4-D2D0877152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0C4FD9-C533-4694-9CB9-9B8777B7ADBB}"/>
              </a:ext>
            </a:extLst>
          </p:cNvPr>
          <p:cNvSpPr txBox="1"/>
          <p:nvPr/>
        </p:nvSpPr>
        <p:spPr>
          <a:xfrm>
            <a:off x="3644900" y="1011766"/>
            <a:ext cx="4902200" cy="3416320"/>
          </a:xfrm>
          <a:prstGeom prst="rect">
            <a:avLst/>
          </a:prstGeom>
          <a:solidFill>
            <a:srgbClr val="3772A4">
              <a:alpha val="80000"/>
            </a:srgbClr>
          </a:solidFill>
          <a:ln w="63500">
            <a:solidFill>
              <a:srgbClr val="3772A4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600" b="1" u="sng" dirty="0">
              <a:latin typeface="Fira Sans" panose="020B0503050000020004" pitchFamily="34" charset="0"/>
            </a:endParaRPr>
          </a:p>
          <a:p>
            <a:pPr algn="ctr"/>
            <a:r>
              <a:rPr lang="en-US" sz="3600" b="1" u="sng" dirty="0">
                <a:latin typeface="Fira Sans" panose="020B0503050000020004" pitchFamily="34" charset="0"/>
              </a:rPr>
              <a:t>Part Two</a:t>
            </a:r>
          </a:p>
          <a:p>
            <a:pPr algn="ctr"/>
            <a:endParaRPr lang="en-US" sz="3600" dirty="0">
              <a:latin typeface="Fira Sans" panose="020B0503050000020004" pitchFamily="34" charset="0"/>
            </a:endParaRPr>
          </a:p>
          <a:p>
            <a:pPr algn="ctr"/>
            <a:r>
              <a:rPr lang="en-US" sz="3600" dirty="0">
                <a:latin typeface="Fira Sans" panose="020B0503050000020004" pitchFamily="34" charset="0"/>
              </a:rPr>
              <a:t>But what does Rust do </a:t>
            </a:r>
            <a:r>
              <a:rPr lang="en-US" sz="3600" i="1" dirty="0">
                <a:latin typeface="Fira Sans" panose="020B0503050000020004" pitchFamily="34" charset="0"/>
              </a:rPr>
              <a:t>for me</a:t>
            </a:r>
            <a:r>
              <a:rPr lang="en-US" sz="3600" dirty="0">
                <a:latin typeface="Fira Sans" panose="020B0503050000020004" pitchFamily="34" charset="0"/>
              </a:rPr>
              <a:t>?</a:t>
            </a:r>
          </a:p>
          <a:p>
            <a:pPr algn="ctr"/>
            <a:endParaRPr lang="en-US" sz="3600" dirty="0"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027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2018C0-F332-4338-A044-EC88A0BC4F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Rust for Pythonistas - MadPy - 2018/9/6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A15B0-6C4F-43CF-97A4-D2D0877152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2561E5-3932-481E-8D87-1D03E50BD4A0}"/>
              </a:ext>
            </a:extLst>
          </p:cNvPr>
          <p:cNvSpPr txBox="1"/>
          <p:nvPr/>
        </p:nvSpPr>
        <p:spPr>
          <a:xfrm>
            <a:off x="638176" y="992715"/>
            <a:ext cx="4523194" cy="3798359"/>
          </a:xfrm>
          <a:prstGeom prst="rect">
            <a:avLst/>
          </a:prstGeom>
          <a:solidFill>
            <a:srgbClr val="A1463E">
              <a:alpha val="90000"/>
            </a:srgbClr>
          </a:solidFill>
          <a:ln w="63500">
            <a:solidFill>
              <a:srgbClr val="A1463E"/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n-US" sz="3600" b="1" u="sng" dirty="0">
              <a:latin typeface="Fira Sans" panose="020B0503050000020004" pitchFamily="34" charset="0"/>
            </a:endParaRPr>
          </a:p>
          <a:p>
            <a:pPr algn="ctr"/>
            <a:r>
              <a:rPr lang="en-US" sz="3600" b="1" u="sng" dirty="0">
                <a:latin typeface="Fira Sans" panose="020B0503050000020004" pitchFamily="34" charset="0"/>
              </a:rPr>
              <a:t>Part 2A: Philosophy</a:t>
            </a:r>
          </a:p>
          <a:p>
            <a:pPr algn="ctr"/>
            <a:endParaRPr lang="en-US" sz="3600" dirty="0">
              <a:latin typeface="Fira Sans" panose="020B0503050000020004" pitchFamily="34" charset="0"/>
            </a:endParaRPr>
          </a:p>
          <a:p>
            <a:pPr algn="ctr"/>
            <a:r>
              <a:rPr lang="en-US" sz="3600" dirty="0">
                <a:latin typeface="Fira Sans" panose="020B0503050000020004" pitchFamily="34" charset="0"/>
              </a:rPr>
              <a:t>How did learning Rust influence my Python code?</a:t>
            </a:r>
          </a:p>
          <a:p>
            <a:pPr algn="ctr"/>
            <a:endParaRPr lang="en-US" sz="3600" dirty="0">
              <a:latin typeface="Fira Sans" panose="020B0503050000020004" pitchFamily="34" charset="0"/>
            </a:endParaRPr>
          </a:p>
          <a:p>
            <a:pPr algn="ctr"/>
            <a:endParaRPr lang="en-US" sz="3600" dirty="0">
              <a:latin typeface="Fira Sans" panose="020B05030500000200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0C4FD9-C533-4694-9CB9-9B8777B7ADBB}"/>
              </a:ext>
            </a:extLst>
          </p:cNvPr>
          <p:cNvSpPr txBox="1"/>
          <p:nvPr/>
        </p:nvSpPr>
        <p:spPr>
          <a:xfrm>
            <a:off x="5638799" y="992715"/>
            <a:ext cx="5915025" cy="3798358"/>
          </a:xfrm>
          <a:prstGeom prst="rect">
            <a:avLst/>
          </a:prstGeom>
          <a:solidFill>
            <a:srgbClr val="3772A4">
              <a:alpha val="80000"/>
            </a:srgbClr>
          </a:solidFill>
          <a:ln w="63500">
            <a:solidFill>
              <a:srgbClr val="3772A4"/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n-US" sz="3600" b="1" u="sng" dirty="0">
              <a:latin typeface="Fira Sans" panose="020B0503050000020004" pitchFamily="34" charset="0"/>
            </a:endParaRPr>
          </a:p>
          <a:p>
            <a:pPr algn="ctr"/>
            <a:r>
              <a:rPr lang="en-US" sz="3600" b="1" u="sng" dirty="0">
                <a:latin typeface="Fira Sans" panose="020B0503050000020004" pitchFamily="34" charset="0"/>
              </a:rPr>
              <a:t>Part 2B: Python Integration</a:t>
            </a:r>
          </a:p>
          <a:p>
            <a:pPr algn="ctr"/>
            <a:endParaRPr lang="en-US" sz="3600" dirty="0">
              <a:latin typeface="Fira Sans" panose="020B0503050000020004" pitchFamily="34" charset="0"/>
            </a:endParaRPr>
          </a:p>
          <a:p>
            <a:pPr algn="ctr"/>
            <a:r>
              <a:rPr lang="en-US" sz="3600" dirty="0">
                <a:latin typeface="Fira Sans" panose="020B0503050000020004" pitchFamily="34" charset="0"/>
              </a:rPr>
              <a:t>But what does Rust do for me</a:t>
            </a:r>
            <a:r>
              <a:rPr lang="en-US" sz="3600" i="1" dirty="0">
                <a:latin typeface="Fira Sans" panose="020B0503050000020004" pitchFamily="34" charset="0"/>
              </a:rPr>
              <a:t>, literally</a:t>
            </a:r>
            <a:r>
              <a:rPr lang="en-US" sz="3600" dirty="0">
                <a:latin typeface="Fira Sans" panose="020B0503050000020004" pitchFamily="34" charset="0"/>
              </a:rPr>
              <a:t>?</a:t>
            </a:r>
          </a:p>
          <a:p>
            <a:pPr algn="ctr"/>
            <a:endParaRPr lang="en-US" sz="3600" dirty="0"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87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2018C0-F332-4338-A044-EC88A0BC4F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Rust for Pythonistas - MadPy - 2018/9/6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A15B0-6C4F-43CF-97A4-D2D0877152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2561E5-3932-481E-8D87-1D03E50BD4A0}"/>
              </a:ext>
            </a:extLst>
          </p:cNvPr>
          <p:cNvSpPr txBox="1"/>
          <p:nvPr/>
        </p:nvSpPr>
        <p:spPr>
          <a:xfrm>
            <a:off x="1193800" y="1030816"/>
            <a:ext cx="4523194" cy="3416320"/>
          </a:xfrm>
          <a:prstGeom prst="rect">
            <a:avLst/>
          </a:prstGeom>
          <a:solidFill>
            <a:srgbClr val="A1463E">
              <a:alpha val="90000"/>
            </a:srgbClr>
          </a:solidFill>
          <a:ln w="63500">
            <a:solidFill>
              <a:srgbClr val="A1463E"/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n-US" sz="3600" b="1" u="sng" dirty="0">
              <a:latin typeface="Fira Sans" panose="020B0503050000020004" pitchFamily="34" charset="0"/>
            </a:endParaRPr>
          </a:p>
          <a:p>
            <a:pPr algn="ctr"/>
            <a:r>
              <a:rPr lang="en-US" sz="3600" b="1" u="sng" dirty="0">
                <a:latin typeface="Fira Sans" panose="020B0503050000020004" pitchFamily="34" charset="0"/>
              </a:rPr>
              <a:t>Part One</a:t>
            </a:r>
          </a:p>
          <a:p>
            <a:pPr algn="ctr"/>
            <a:endParaRPr lang="en-US" sz="3600" dirty="0">
              <a:latin typeface="Fira Sans" panose="020B0503050000020004" pitchFamily="34" charset="0"/>
            </a:endParaRPr>
          </a:p>
          <a:p>
            <a:pPr algn="ctr"/>
            <a:r>
              <a:rPr lang="en-US" sz="3600" dirty="0">
                <a:latin typeface="Fira Sans" panose="020B0503050000020004" pitchFamily="34" charset="0"/>
              </a:rPr>
              <a:t>What does Rust do?</a:t>
            </a:r>
          </a:p>
          <a:p>
            <a:pPr algn="ctr"/>
            <a:endParaRPr lang="en-US" sz="3600" dirty="0">
              <a:latin typeface="Fira Sans" panose="020B05030500000200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0C4FD9-C533-4694-9CB9-9B8777B7ADBB}"/>
              </a:ext>
            </a:extLst>
          </p:cNvPr>
          <p:cNvSpPr txBox="1"/>
          <p:nvPr/>
        </p:nvSpPr>
        <p:spPr>
          <a:xfrm>
            <a:off x="6096000" y="1030816"/>
            <a:ext cx="4902200" cy="3416320"/>
          </a:xfrm>
          <a:prstGeom prst="rect">
            <a:avLst/>
          </a:prstGeom>
          <a:solidFill>
            <a:srgbClr val="3772A4">
              <a:alpha val="80000"/>
            </a:srgbClr>
          </a:solidFill>
          <a:ln w="63500">
            <a:solidFill>
              <a:srgbClr val="3772A4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600" b="1" u="sng" dirty="0">
              <a:latin typeface="Fira Sans" panose="020B0503050000020004" pitchFamily="34" charset="0"/>
            </a:endParaRPr>
          </a:p>
          <a:p>
            <a:pPr algn="ctr"/>
            <a:r>
              <a:rPr lang="en-US" sz="3600" b="1" u="sng" dirty="0">
                <a:latin typeface="Fira Sans" panose="020B0503050000020004" pitchFamily="34" charset="0"/>
              </a:rPr>
              <a:t>Part Two</a:t>
            </a:r>
          </a:p>
          <a:p>
            <a:pPr algn="ctr"/>
            <a:endParaRPr lang="en-US" sz="3600" dirty="0">
              <a:latin typeface="Fira Sans" panose="020B0503050000020004" pitchFamily="34" charset="0"/>
            </a:endParaRPr>
          </a:p>
          <a:p>
            <a:pPr algn="ctr"/>
            <a:r>
              <a:rPr lang="en-US" sz="3600" dirty="0">
                <a:latin typeface="Fira Sans" panose="020B0503050000020004" pitchFamily="34" charset="0"/>
              </a:rPr>
              <a:t>But what does Rust do </a:t>
            </a:r>
            <a:r>
              <a:rPr lang="en-US" sz="3600" i="1" dirty="0">
                <a:latin typeface="Fira Sans" panose="020B0503050000020004" pitchFamily="34" charset="0"/>
              </a:rPr>
              <a:t>for me</a:t>
            </a:r>
            <a:r>
              <a:rPr lang="en-US" sz="3600" dirty="0">
                <a:latin typeface="Fira Sans" panose="020B0503050000020004" pitchFamily="34" charset="0"/>
              </a:rPr>
              <a:t>?</a:t>
            </a:r>
          </a:p>
          <a:p>
            <a:pPr algn="ctr"/>
            <a:endParaRPr lang="en-US" sz="3600" dirty="0"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95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ADDD7-989D-4EFC-B60D-21A1D4320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5898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Rust </a:t>
            </a:r>
            <a:r>
              <a:rPr lang="en-US" dirty="0"/>
              <a:t>changed how I write </a:t>
            </a:r>
            <a:r>
              <a:rPr lang="en-US" dirty="0">
                <a:solidFill>
                  <a:srgbClr val="3772A4"/>
                </a:solidFill>
              </a:rPr>
              <a:t>Python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3D4C7F-7F65-43ED-856C-64F7926BF4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Rust for Pythonistas - </a:t>
            </a:r>
            <a:r>
              <a:rPr lang="en-US" dirty="0" err="1"/>
              <a:t>MadPy</a:t>
            </a:r>
            <a:r>
              <a:rPr lang="en-US" dirty="0"/>
              <a:t> - 2018/9/6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E8F54-B6F9-40A4-BB1B-8DC33BFBA7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73E84D4-DFAC-424F-89DB-C5CEB47A3C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8866994"/>
              </p:ext>
            </p:extLst>
          </p:nvPr>
        </p:nvGraphicFramePr>
        <p:xfrm>
          <a:off x="480615" y="858981"/>
          <a:ext cx="11230769" cy="56338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2294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2018C0-F332-4338-A044-EC88A0BC4F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Rust for Pythonistas - MadPy - 2018/9/6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A15B0-6C4F-43CF-97A4-D2D0877152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0C4FD9-C533-4694-9CB9-9B8777B7ADBB}"/>
              </a:ext>
            </a:extLst>
          </p:cNvPr>
          <p:cNvSpPr txBox="1"/>
          <p:nvPr/>
        </p:nvSpPr>
        <p:spPr>
          <a:xfrm>
            <a:off x="3138487" y="918824"/>
            <a:ext cx="5915025" cy="3798358"/>
          </a:xfrm>
          <a:prstGeom prst="rect">
            <a:avLst/>
          </a:prstGeom>
          <a:solidFill>
            <a:srgbClr val="3772A4">
              <a:alpha val="80000"/>
            </a:srgbClr>
          </a:solidFill>
          <a:ln w="63500">
            <a:solidFill>
              <a:srgbClr val="3772A4"/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n-US" sz="3600" b="1" u="sng" dirty="0">
              <a:latin typeface="Fira Sans" panose="020B0503050000020004" pitchFamily="34" charset="0"/>
            </a:endParaRPr>
          </a:p>
          <a:p>
            <a:pPr algn="ctr"/>
            <a:r>
              <a:rPr lang="en-US" sz="3600" b="1" u="sng" dirty="0">
                <a:latin typeface="Fira Sans" panose="020B0503050000020004" pitchFamily="34" charset="0"/>
              </a:rPr>
              <a:t>Part 2B: Python Integration</a:t>
            </a:r>
          </a:p>
          <a:p>
            <a:pPr algn="ctr"/>
            <a:endParaRPr lang="en-US" sz="3600" dirty="0">
              <a:latin typeface="Fira Sans" panose="020B0503050000020004" pitchFamily="34" charset="0"/>
            </a:endParaRPr>
          </a:p>
          <a:p>
            <a:pPr algn="ctr"/>
            <a:r>
              <a:rPr lang="en-US" sz="3600" dirty="0">
                <a:latin typeface="Fira Sans" panose="020B0503050000020004" pitchFamily="34" charset="0"/>
              </a:rPr>
              <a:t>But what does Rust do for me</a:t>
            </a:r>
            <a:r>
              <a:rPr lang="en-US" sz="3600" i="1" dirty="0">
                <a:latin typeface="Fira Sans" panose="020B0503050000020004" pitchFamily="34" charset="0"/>
              </a:rPr>
              <a:t>, literally</a:t>
            </a:r>
            <a:r>
              <a:rPr lang="en-US" sz="3600" dirty="0">
                <a:latin typeface="Fira Sans" panose="020B0503050000020004" pitchFamily="34" charset="0"/>
              </a:rPr>
              <a:t>?</a:t>
            </a:r>
          </a:p>
          <a:p>
            <a:pPr algn="ctr"/>
            <a:endParaRPr lang="en-US" sz="3600" dirty="0"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002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36F3EB-5EBF-4C59-9961-85C4E5A70E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Rust for Pythonistas - MadPy - 2018/9/6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CC9712-F0C0-4BE7-A5C8-DAEB98DE55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22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0A468D-FCDD-4DE9-A766-4FD9FEEF91C7}"/>
              </a:ext>
            </a:extLst>
          </p:cNvPr>
          <p:cNvSpPr txBox="1"/>
          <p:nvPr/>
        </p:nvSpPr>
        <p:spPr>
          <a:xfrm>
            <a:off x="614218" y="1699491"/>
            <a:ext cx="1096356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Fira Sans" panose="020B0503050000020004" pitchFamily="34" charset="0"/>
              </a:rPr>
              <a:t>Goal</a:t>
            </a:r>
          </a:p>
          <a:p>
            <a:pPr algn="ctr"/>
            <a:r>
              <a:rPr lang="en-US" sz="4400" dirty="0">
                <a:latin typeface="Fira Sans" panose="020B0503050000020004" pitchFamily="34" charset="0"/>
              </a:rPr>
              <a:t>Write a </a:t>
            </a:r>
            <a:r>
              <a:rPr lang="en-US" sz="4400" b="1" dirty="0">
                <a:solidFill>
                  <a:srgbClr val="3772A4"/>
                </a:solidFill>
                <a:latin typeface="Fira Sans" panose="020B0503050000020004" pitchFamily="34" charset="0"/>
              </a:rPr>
              <a:t>Python extension module </a:t>
            </a:r>
            <a:r>
              <a:rPr lang="en-US" sz="4400" dirty="0">
                <a:latin typeface="Fira Sans" panose="020B0503050000020004" pitchFamily="34" charset="0"/>
              </a:rPr>
              <a:t>in </a:t>
            </a:r>
            <a:r>
              <a:rPr lang="en-US" sz="4400" b="1" dirty="0">
                <a:solidFill>
                  <a:srgbClr val="A1463E"/>
                </a:solidFill>
                <a:latin typeface="Fira Sans" panose="020B0503050000020004" pitchFamily="34" charset="0"/>
              </a:rPr>
              <a:t>Rust</a:t>
            </a:r>
          </a:p>
          <a:p>
            <a:pPr algn="ctr"/>
            <a:endParaRPr lang="en-US" sz="4400" b="1" dirty="0">
              <a:solidFill>
                <a:srgbClr val="A1463E"/>
              </a:solidFill>
              <a:latin typeface="Fira Sans" panose="020B0503050000020004" pitchFamily="34" charset="0"/>
            </a:endParaRPr>
          </a:p>
          <a:p>
            <a:pPr algn="ctr"/>
            <a:r>
              <a:rPr lang="en-US" sz="4400" dirty="0">
                <a:latin typeface="Fira Sans" panose="020B0503050000020004" pitchFamily="34" charset="0"/>
              </a:rPr>
              <a:t>(like </a:t>
            </a:r>
            <a:r>
              <a:rPr lang="en-US" sz="4400" dirty="0">
                <a:solidFill>
                  <a:srgbClr val="3772A4"/>
                </a:solidFill>
                <a:latin typeface="Fira Sans" panose="020B0503050000020004" pitchFamily="34" charset="0"/>
              </a:rPr>
              <a:t>NumPy</a:t>
            </a:r>
            <a:r>
              <a:rPr lang="en-US" sz="4400" dirty="0">
                <a:latin typeface="Fira Sans" panose="020B0503050000020004" pitchFamily="34" charset="0"/>
              </a:rPr>
              <a:t>, but way less useful)</a:t>
            </a:r>
          </a:p>
        </p:txBody>
      </p:sp>
    </p:spTree>
    <p:extLst>
      <p:ext uri="{BB962C8B-B14F-4D97-AF65-F5344CB8AC3E}">
        <p14:creationId xmlns:p14="http://schemas.microsoft.com/office/powerpoint/2010/main" val="2759123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8AC31-2F50-40F6-B1C5-4B953C863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58981"/>
          </a:xfrm>
        </p:spPr>
        <p:txBody>
          <a:bodyPr/>
          <a:lstStyle/>
          <a:p>
            <a:pPr algn="ctr"/>
            <a:r>
              <a:rPr lang="en-US" dirty="0"/>
              <a:t>Where To Next?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9FFA48-7FAA-41A2-8E2F-25089EDF66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Rust for Pythonistas - MadPy - 2018/9/6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E1DE3-DACB-4F8A-A2E4-57882C2F57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23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6BC4B0-6BF2-4BA0-9AE0-72CE6D0BAF7F}"/>
              </a:ext>
            </a:extLst>
          </p:cNvPr>
          <p:cNvSpPr/>
          <p:nvPr/>
        </p:nvSpPr>
        <p:spPr>
          <a:xfrm>
            <a:off x="1633027" y="2089340"/>
            <a:ext cx="3191899" cy="2634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>
                <a:latin typeface="Fira Sans" panose="020B0503050000020004"/>
              </a:rPr>
              <a:t>Official Tutorial</a:t>
            </a:r>
            <a:endParaRPr lang="en-US" sz="2800" b="1" dirty="0">
              <a:latin typeface="Fira Sans" panose="020B0503050000020004"/>
              <a:hlinkClick r:id="rId2"/>
            </a:endParaRPr>
          </a:p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Fira Sans" panose="020B0503050000020004"/>
                <a:hlinkClick r:id="rId2"/>
              </a:rPr>
              <a:t>The Rust Book</a:t>
            </a:r>
            <a:endParaRPr lang="en-US" sz="2800" dirty="0">
              <a:latin typeface="Fira Sans" panose="020B0503050000020004"/>
            </a:endParaRPr>
          </a:p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dirty="0">
              <a:latin typeface="Fira Sans" panose="020B0503050000020004"/>
            </a:endParaRPr>
          </a:p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>
                <a:latin typeface="Fira Sans" panose="020B0503050000020004"/>
              </a:rPr>
              <a:t>An Actual Book</a:t>
            </a:r>
          </a:p>
          <a:p>
            <a:pPr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Fira Sans" panose="020B0503050000020004"/>
                <a:hlinkClick r:id="rId3"/>
              </a:rPr>
              <a:t>Programming Rust</a:t>
            </a:r>
            <a:endParaRPr lang="en-US" sz="2800" dirty="0">
              <a:latin typeface="Fira Sans" panose="020B050305000002000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DD5106-D426-4BD8-80B3-6BCBE4F763B5}"/>
              </a:ext>
            </a:extLst>
          </p:cNvPr>
          <p:cNvSpPr/>
          <p:nvPr/>
        </p:nvSpPr>
        <p:spPr>
          <a:xfrm>
            <a:off x="6376779" y="2089339"/>
            <a:ext cx="4182194" cy="2634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>
                <a:latin typeface="Fira Sans" panose="020B0503050000020004"/>
              </a:rPr>
              <a:t>Tutorial &amp; News Podcast</a:t>
            </a:r>
            <a:endParaRPr lang="en-US" sz="2800" b="1" dirty="0">
              <a:latin typeface="Fira Sans" panose="020B0503050000020004"/>
              <a:hlinkClick r:id="rId4"/>
            </a:endParaRPr>
          </a:p>
          <a:p>
            <a:pPr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Fira Sans" panose="020B0503050000020004"/>
                <a:hlinkClick r:id="rId4"/>
              </a:rPr>
              <a:t>New Rustacean</a:t>
            </a:r>
            <a:endParaRPr lang="en-US" sz="2800" dirty="0">
              <a:latin typeface="Fira Sans" panose="020B0503050000020004"/>
            </a:endParaRPr>
          </a:p>
          <a:p>
            <a:pPr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dirty="0">
              <a:latin typeface="Fira Sans" panose="020B0503050000020004"/>
            </a:endParaRPr>
          </a:p>
          <a:p>
            <a:pPr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>
                <a:latin typeface="Fira Sans" panose="020B0503050000020004"/>
              </a:rPr>
              <a:t>Talks</a:t>
            </a:r>
          </a:p>
          <a:p>
            <a:pPr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Fira Sans" panose="020B0503050000020004"/>
                <a:hlinkClick r:id="rId5"/>
              </a:rPr>
              <a:t>Rust Youtube</a:t>
            </a:r>
            <a:endParaRPr lang="en-US" sz="2800" dirty="0"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2257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8AC31-2F50-40F6-B1C5-4B953C863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58981"/>
          </a:xfrm>
        </p:spPr>
        <p:txBody>
          <a:bodyPr/>
          <a:lstStyle/>
          <a:p>
            <a:pPr algn="ctr"/>
            <a:r>
              <a:rPr lang="en-US" dirty="0"/>
              <a:t>My Stuff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9FFA48-7FAA-41A2-8E2F-25089EDF66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Rust for Pythonistas - MadPy - 2018/9/6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E1DE3-DACB-4F8A-A2E4-57882C2F57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24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6BC4B0-6BF2-4BA0-9AE0-72CE6D0BAF7F}"/>
              </a:ext>
            </a:extLst>
          </p:cNvPr>
          <p:cNvSpPr/>
          <p:nvPr/>
        </p:nvSpPr>
        <p:spPr>
          <a:xfrm>
            <a:off x="2254436" y="1367604"/>
            <a:ext cx="7683129" cy="44012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atin typeface="Fira Sans" panose="020B0503050000020004" pitchFamily="34" charset="0"/>
              </a:rPr>
              <a:t>This Talk</a:t>
            </a:r>
          </a:p>
          <a:p>
            <a:pPr algn="ctr"/>
            <a:r>
              <a:rPr lang="en-US" sz="2800" dirty="0">
                <a:latin typeface="Fira Sans" panose="020B0503050000020004" pitchFamily="34" charset="0"/>
                <a:hlinkClick r:id="rId2"/>
              </a:rPr>
              <a:t>https://github.com/JoshKarpel/rust-for-pythonistas</a:t>
            </a:r>
            <a:endParaRPr lang="en-US" sz="2800" dirty="0">
              <a:latin typeface="Fira Sans" panose="020B0503050000020004" pitchFamily="34" charset="0"/>
            </a:endParaRPr>
          </a:p>
          <a:p>
            <a:pPr algn="ctr"/>
            <a:r>
              <a:rPr lang="en-US" sz="2800" dirty="0">
                <a:latin typeface="Fira Sans" panose="020B0503050000020004" pitchFamily="34" charset="0"/>
                <a:hlinkClick r:id="rId3"/>
              </a:rPr>
              <a:t>https://github.com/JoshKarpel/pyext-example</a:t>
            </a:r>
            <a:endParaRPr lang="en-US" sz="2800" dirty="0">
              <a:latin typeface="Fira Sans" panose="020B0503050000020004" pitchFamily="34" charset="0"/>
            </a:endParaRPr>
          </a:p>
          <a:p>
            <a:pPr algn="ctr"/>
            <a:endParaRPr lang="en-US" sz="2800" dirty="0">
              <a:latin typeface="Fira Sans" panose="020B0503050000020004" pitchFamily="34" charset="0"/>
            </a:endParaRPr>
          </a:p>
          <a:p>
            <a:pPr algn="ctr"/>
            <a:r>
              <a:rPr lang="en-US" sz="2800" b="1" dirty="0">
                <a:latin typeface="Fira Sans" panose="020B0503050000020004" pitchFamily="34" charset="0"/>
              </a:rPr>
              <a:t>A Befunge-93 Interpreter</a:t>
            </a:r>
          </a:p>
          <a:p>
            <a:pPr algn="ctr"/>
            <a:r>
              <a:rPr lang="en-US" sz="2800" dirty="0">
                <a:latin typeface="Fira Sans" panose="020B0503050000020004" pitchFamily="34" charset="0"/>
                <a:hlinkClick r:id="rId4"/>
              </a:rPr>
              <a:t>https://github.com/JoshKarpel/fungoid</a:t>
            </a:r>
            <a:endParaRPr lang="en-US" sz="2800" dirty="0">
              <a:latin typeface="Fira Sans" panose="020B0503050000020004" pitchFamily="34" charset="0"/>
            </a:endParaRPr>
          </a:p>
          <a:p>
            <a:pPr algn="ctr"/>
            <a:endParaRPr lang="en-US" sz="2800" dirty="0">
              <a:latin typeface="Fira Sans" panose="020B0503050000020004" pitchFamily="34" charset="0"/>
            </a:endParaRPr>
          </a:p>
          <a:p>
            <a:pPr algn="ctr"/>
            <a:r>
              <a:rPr lang="en-US" sz="2800" b="1" dirty="0">
                <a:latin typeface="Source Code Pro" panose="020B0509030403020204" pitchFamily="49" charset="0"/>
              </a:rPr>
              <a:t>Some/None</a:t>
            </a:r>
            <a:r>
              <a:rPr lang="en-US" sz="2800" b="1" dirty="0">
                <a:latin typeface="Fira Sans" panose="020B0503050000020004" pitchFamily="34" charset="0"/>
              </a:rPr>
              <a:t> and </a:t>
            </a:r>
            <a:r>
              <a:rPr lang="en-US" sz="2800" b="1" dirty="0">
                <a:latin typeface="Source Code Pro" panose="020B0509030403020204" pitchFamily="49" charset="0"/>
              </a:rPr>
              <a:t>Ok/Err</a:t>
            </a:r>
            <a:r>
              <a:rPr lang="en-US" sz="2800" b="1" dirty="0">
                <a:latin typeface="Fira Sans" panose="020B0503050000020004" pitchFamily="34" charset="0"/>
              </a:rPr>
              <a:t> in Python</a:t>
            </a:r>
          </a:p>
          <a:p>
            <a:pPr algn="ctr"/>
            <a:r>
              <a:rPr lang="en-US" sz="2800" dirty="0">
                <a:latin typeface="Fira Sans" panose="020B0503050000020004" pitchFamily="34" charset="0"/>
                <a:hlinkClick r:id="rId5"/>
              </a:rPr>
              <a:t>https://github.com/JoshKarpel/hypoxia</a:t>
            </a:r>
            <a:endParaRPr lang="en-US" sz="2800" dirty="0">
              <a:latin typeface="Fira Sans" panose="020B0503050000020004" pitchFamily="34" charset="0"/>
            </a:endParaRPr>
          </a:p>
          <a:p>
            <a:pPr algn="ctr"/>
            <a:r>
              <a:rPr lang="en-US" sz="2800" dirty="0">
                <a:latin typeface="Fira Sans" panose="020B0503050000020004" pitchFamily="34" charset="0"/>
              </a:rPr>
              <a:t>(please don’t use this anywhere real)</a:t>
            </a:r>
          </a:p>
        </p:txBody>
      </p:sp>
    </p:spTree>
    <p:extLst>
      <p:ext uri="{BB962C8B-B14F-4D97-AF65-F5344CB8AC3E}">
        <p14:creationId xmlns:p14="http://schemas.microsoft.com/office/powerpoint/2010/main" val="1506088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8A24BC-78BB-4277-856C-A197EC54B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58981"/>
          </a:xfrm>
        </p:spPr>
        <p:txBody>
          <a:bodyPr/>
          <a:lstStyle/>
          <a:p>
            <a:pPr algn="ctr"/>
            <a:r>
              <a:rPr lang="en-US" dirty="0"/>
              <a:t>What problems does </a:t>
            </a:r>
            <a:r>
              <a:rPr lang="en-US" dirty="0">
                <a:solidFill>
                  <a:srgbClr val="CA463E"/>
                </a:solidFill>
              </a:rPr>
              <a:t>Rust</a:t>
            </a:r>
            <a:r>
              <a:rPr lang="en-US" dirty="0"/>
              <a:t> solve?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D03D52-027E-4DD7-9507-6208035534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Rust for Pythonistas - MadPy - 2018/9/6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6BF3F0-454D-408E-AFE8-27AA3D2843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DFE12D5-122C-4628-829F-A5C553AB6F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2884478"/>
              </p:ext>
            </p:extLst>
          </p:nvPr>
        </p:nvGraphicFramePr>
        <p:xfrm>
          <a:off x="6346150" y="719665"/>
          <a:ext cx="5668050" cy="58473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EA536DB-92D7-49F3-A12F-54B4CABD4827}"/>
              </a:ext>
            </a:extLst>
          </p:cNvPr>
          <p:cNvSpPr txBox="1"/>
          <p:nvPr/>
        </p:nvSpPr>
        <p:spPr>
          <a:xfrm>
            <a:off x="295564" y="1059120"/>
            <a:ext cx="643774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Fira Sans" panose="020B0503050000020004" pitchFamily="34" charset="0"/>
              </a:rPr>
              <a:t>System Programming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Fira Sans" panose="020B0503050000020004" pitchFamily="34" charset="0"/>
              </a:rPr>
              <a:t>Graphics engines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Fira Sans" panose="020B0503050000020004" pitchFamily="34" charset="0"/>
              </a:rPr>
              <a:t>Databases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Fira Sans" panose="020B0503050000020004" pitchFamily="34" charset="0"/>
              </a:rPr>
              <a:t>Low-level utilities (ex: CLI tools)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Fira Sans" panose="020B0503050000020004" pitchFamily="34" charset="0"/>
              </a:rPr>
              <a:t>Operating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Fira Sans" panose="020B0503050000020004" pitchFamily="34" charset="0"/>
              </a:rPr>
              <a:t>Embedded software (ex: IOT devices)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CF4907-8DFC-4038-9CBB-817918D1AE8E}"/>
              </a:ext>
            </a:extLst>
          </p:cNvPr>
          <p:cNvSpPr txBox="1"/>
          <p:nvPr/>
        </p:nvSpPr>
        <p:spPr>
          <a:xfrm>
            <a:off x="295563" y="3643360"/>
            <a:ext cx="643774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Fira Sans" panose="020B0503050000020004" pitchFamily="34" charset="0"/>
              </a:rPr>
              <a:t>Why? / How?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Fira Sans" panose="020B0503050000020004" pitchFamily="34" charset="0"/>
              </a:rPr>
              <a:t>Memory safety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Fira Sans" panose="020B0503050000020004" pitchFamily="34" charset="0"/>
              </a:rPr>
              <a:t>Rich static typing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Fira Sans" panose="020B0503050000020004" pitchFamily="34" charset="0"/>
              </a:rPr>
              <a:t>Interoperability with 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Fira Sans" panose="020B0503050000020004" pitchFamily="34" charset="0"/>
              </a:rPr>
              <a:t>Zero-cost abstractions</a:t>
            </a:r>
          </a:p>
        </p:txBody>
      </p:sp>
    </p:spTree>
    <p:extLst>
      <p:ext uri="{BB962C8B-B14F-4D97-AF65-F5344CB8AC3E}">
        <p14:creationId xmlns:p14="http://schemas.microsoft.com/office/powerpoint/2010/main" val="117163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ADDD7-989D-4EFC-B60D-21A1D4320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14175"/>
            <a:ext cx="12192000" cy="85898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</a:rPr>
              <a:t>Rust</a:t>
            </a:r>
            <a:r>
              <a:rPr lang="en-US" sz="6000" b="1" dirty="0"/>
              <a:t> is </a:t>
            </a:r>
            <a:r>
              <a:rPr lang="en-US" sz="6000" b="1" dirty="0">
                <a:solidFill>
                  <a:srgbClr val="3772A4"/>
                </a:solidFill>
              </a:rPr>
              <a:t>Pythonic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3D4C7F-7F65-43ED-856C-64F7926BF4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Rust for Pythonistas - MadPy - 2018/9/6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E8F54-B6F9-40A4-BB1B-8DC33BFBA7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05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ADDD7-989D-4EFC-B60D-21A1D4320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600" y="1083734"/>
            <a:ext cx="7687733" cy="858981"/>
          </a:xfrm>
        </p:spPr>
        <p:txBody>
          <a:bodyPr/>
          <a:lstStyle/>
          <a:p>
            <a:pPr algn="ctr"/>
            <a:r>
              <a:rPr lang="en-US" dirty="0"/>
              <a:t>What is </a:t>
            </a:r>
            <a:r>
              <a:rPr lang="en-US" dirty="0">
                <a:solidFill>
                  <a:srgbClr val="3772A4"/>
                </a:solidFill>
              </a:rPr>
              <a:t>Pythonic</a:t>
            </a:r>
            <a:r>
              <a:rPr lang="en-US" dirty="0"/>
              <a:t>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3D4C7F-7F65-43ED-856C-64F7926BF4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Rust for Pythonistas - MadPy - 2018/9/6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E8F54-B6F9-40A4-BB1B-8DC33BFBA7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CBCD0F-B841-4842-B35E-DE520F10BAA1}"/>
              </a:ext>
            </a:extLst>
          </p:cNvPr>
          <p:cNvSpPr/>
          <p:nvPr/>
        </p:nvSpPr>
        <p:spPr>
          <a:xfrm>
            <a:off x="220135" y="335845"/>
            <a:ext cx="1080346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</a:rPr>
              <a:t>&gt;&gt;&gt; import this</a:t>
            </a:r>
          </a:p>
          <a:p>
            <a:r>
              <a:rPr lang="en-US" dirty="0">
                <a:latin typeface="Source Code Pro" panose="020B0509030403020204" pitchFamily="49" charset="0"/>
              </a:rPr>
              <a:t>The Zen of Python, by Tim Peters</a:t>
            </a:r>
          </a:p>
          <a:p>
            <a:endParaRPr lang="en-US" dirty="0">
              <a:latin typeface="Source Code Pro" panose="020B0509030403020204" pitchFamily="49" charset="0"/>
            </a:endParaRPr>
          </a:p>
          <a:p>
            <a:r>
              <a:rPr lang="en-US" dirty="0">
                <a:latin typeface="Source Code Pro" panose="020B0509030403020204" pitchFamily="49" charset="0"/>
              </a:rPr>
              <a:t>Beautiful is better than ugly.</a:t>
            </a:r>
          </a:p>
          <a:p>
            <a:r>
              <a:rPr lang="en-US" dirty="0">
                <a:latin typeface="Source Code Pro" panose="020B0509030403020204" pitchFamily="49" charset="0"/>
              </a:rPr>
              <a:t>Explicit is better than implicit.</a:t>
            </a:r>
          </a:p>
          <a:p>
            <a:r>
              <a:rPr lang="en-US" dirty="0">
                <a:latin typeface="Source Code Pro" panose="020B0509030403020204" pitchFamily="49" charset="0"/>
              </a:rPr>
              <a:t>Simple is better than complex.</a:t>
            </a:r>
          </a:p>
          <a:p>
            <a:r>
              <a:rPr lang="en-US" dirty="0">
                <a:latin typeface="Source Code Pro" panose="020B0509030403020204" pitchFamily="49" charset="0"/>
              </a:rPr>
              <a:t>Complex is better than complicated.</a:t>
            </a:r>
          </a:p>
          <a:p>
            <a:r>
              <a:rPr lang="en-US" dirty="0">
                <a:latin typeface="Source Code Pro" panose="020B0509030403020204" pitchFamily="49" charset="0"/>
              </a:rPr>
              <a:t>Flat is better than nested.</a:t>
            </a:r>
          </a:p>
          <a:p>
            <a:r>
              <a:rPr lang="en-US" dirty="0">
                <a:latin typeface="Source Code Pro" panose="020B0509030403020204" pitchFamily="49" charset="0"/>
              </a:rPr>
              <a:t>Sparse is better than dense.</a:t>
            </a:r>
          </a:p>
          <a:p>
            <a:r>
              <a:rPr lang="en-US" dirty="0">
                <a:latin typeface="Source Code Pro" panose="020B0509030403020204" pitchFamily="49" charset="0"/>
              </a:rPr>
              <a:t>Readability counts.</a:t>
            </a:r>
          </a:p>
          <a:p>
            <a:r>
              <a:rPr lang="en-US" dirty="0">
                <a:latin typeface="Source Code Pro" panose="020B0509030403020204" pitchFamily="49" charset="0"/>
              </a:rPr>
              <a:t>Special cases aren't special enough to break the rules.</a:t>
            </a:r>
          </a:p>
          <a:p>
            <a:r>
              <a:rPr lang="en-US" dirty="0">
                <a:latin typeface="Source Code Pro" panose="020B0509030403020204" pitchFamily="49" charset="0"/>
              </a:rPr>
              <a:t>Although practicality beats purity.</a:t>
            </a:r>
          </a:p>
          <a:p>
            <a:r>
              <a:rPr lang="en-US" dirty="0">
                <a:latin typeface="Source Code Pro" panose="020B0509030403020204" pitchFamily="49" charset="0"/>
              </a:rPr>
              <a:t>Errors should never pass silently.</a:t>
            </a:r>
          </a:p>
          <a:p>
            <a:r>
              <a:rPr lang="en-US" dirty="0">
                <a:latin typeface="Source Code Pro" panose="020B0509030403020204" pitchFamily="49" charset="0"/>
              </a:rPr>
              <a:t>Unless explicitly silenced.</a:t>
            </a:r>
          </a:p>
          <a:p>
            <a:r>
              <a:rPr lang="en-US" dirty="0">
                <a:latin typeface="Source Code Pro" panose="020B0509030403020204" pitchFamily="49" charset="0"/>
              </a:rPr>
              <a:t>In the face of ambiguity, refuse the temptation to guess.</a:t>
            </a:r>
          </a:p>
          <a:p>
            <a:r>
              <a:rPr lang="en-US" dirty="0">
                <a:latin typeface="Source Code Pro" panose="020B0509030403020204" pitchFamily="49" charset="0"/>
              </a:rPr>
              <a:t>There should be one -- and preferably only one -- obvious way to do it.</a:t>
            </a:r>
          </a:p>
          <a:p>
            <a:r>
              <a:rPr lang="en-US" dirty="0">
                <a:latin typeface="Source Code Pro" panose="020B0509030403020204" pitchFamily="49" charset="0"/>
              </a:rPr>
              <a:t>Although that way may not be obvious at first unless you're Dutch.</a:t>
            </a:r>
          </a:p>
          <a:p>
            <a:r>
              <a:rPr lang="en-US" dirty="0">
                <a:latin typeface="Source Code Pro" panose="020B0509030403020204" pitchFamily="49" charset="0"/>
              </a:rPr>
              <a:t>Now is better than never.</a:t>
            </a:r>
          </a:p>
          <a:p>
            <a:r>
              <a:rPr lang="en-US" dirty="0">
                <a:latin typeface="Source Code Pro" panose="020B0509030403020204" pitchFamily="49" charset="0"/>
              </a:rPr>
              <a:t>Although never is often better than *right* now.</a:t>
            </a:r>
          </a:p>
          <a:p>
            <a:r>
              <a:rPr lang="en-US" dirty="0">
                <a:latin typeface="Source Code Pro" panose="020B0509030403020204" pitchFamily="49" charset="0"/>
              </a:rPr>
              <a:t>If the implementation is hard to explain, it's a bad idea.</a:t>
            </a:r>
          </a:p>
          <a:p>
            <a:r>
              <a:rPr lang="en-US" dirty="0">
                <a:latin typeface="Source Code Pro" panose="020B0509030403020204" pitchFamily="49" charset="0"/>
              </a:rPr>
              <a:t>If the implementation is easy to explain, it may be a good idea.</a:t>
            </a:r>
          </a:p>
          <a:p>
            <a:r>
              <a:rPr lang="en-US" dirty="0">
                <a:latin typeface="Source Code Pro" panose="020B0509030403020204" pitchFamily="49" charset="0"/>
              </a:rPr>
              <a:t>Namespaces are one honking great idea -- let's do more of those!</a:t>
            </a:r>
          </a:p>
        </p:txBody>
      </p:sp>
    </p:spTree>
    <p:extLst>
      <p:ext uri="{BB962C8B-B14F-4D97-AF65-F5344CB8AC3E}">
        <p14:creationId xmlns:p14="http://schemas.microsoft.com/office/powerpoint/2010/main" val="3011500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ADDD7-989D-4EFC-B60D-21A1D4320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58981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Rust</a:t>
            </a:r>
            <a:r>
              <a:rPr lang="en-US" dirty="0"/>
              <a:t> is </a:t>
            </a:r>
            <a:r>
              <a:rPr lang="en-US" dirty="0">
                <a:solidFill>
                  <a:srgbClr val="3772A4"/>
                </a:solidFill>
              </a:rPr>
              <a:t>Pythonic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3D4C7F-7F65-43ED-856C-64F7926BF4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Rust for Pythonistas - MadPy - 2018/9/6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E8F54-B6F9-40A4-BB1B-8DC33BFBA7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6</a:t>
            </a:fld>
            <a:endParaRPr 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C2CAE8A-E960-4563-A271-94F16B817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980" y="1089192"/>
            <a:ext cx="7109639" cy="1631216"/>
          </a:xfrm>
          <a:prstGeom prst="rect">
            <a:avLst/>
          </a:prstGeom>
          <a:solidFill>
            <a:schemeClr val="tx1"/>
          </a:solidFill>
          <a:ln w="63500">
            <a:solidFill>
              <a:srgbClr val="CA463E"/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  <a:cs typeface="Courier New" panose="02070309020205020404" pitchFamily="49" charset="0"/>
              </a:rPr>
              <a:t>fn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Source Code Pro" panose="020B0509030403020204" pitchFamily="49" charset="0"/>
                <a:cs typeface="Courier New" panose="02070309020205020404" pitchFamily="49" charset="0"/>
              </a:rPr>
              <a:t>filtered_sum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  <a:cs typeface="Courier New" panose="02070309020205020404" pitchFamily="49" charset="0"/>
              </a:rPr>
              <a:t>() -&gt;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  <a:cs typeface="Courier New" panose="02070309020205020404" pitchFamily="49" charset="0"/>
              </a:rPr>
              <a:t>i64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  <a:cs typeface="Courier New" panose="02070309020205020404" pitchFamily="49" charset="0"/>
              </a:rPr>
              <a:t>    (</a:t>
            </a:r>
            <a:r>
              <a:rPr lang="en-US" altLang="en-US" sz="2000" dirty="0">
                <a:solidFill>
                  <a:srgbClr val="6897BB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  <a:cs typeface="Courier New" panose="02070309020205020404" pitchFamily="49" charset="0"/>
              </a:rPr>
              <a:t>..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 panose="020B0509030403020204" pitchFamily="49" charset="0"/>
                <a:cs typeface="Courier New" panose="02070309020205020404" pitchFamily="49" charset="0"/>
              </a:rPr>
              <a:t>1000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  <a:cs typeface="Courier New" panose="02070309020205020404" pitchFamily="49" charset="0"/>
              </a:rPr>
              <a:t>        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Source Code Pro" panose="020B0509030403020204" pitchFamily="49" charset="0"/>
                <a:cs typeface="Courier New" panose="02070309020205020404" pitchFamily="49" charset="0"/>
              </a:rPr>
              <a:t>filter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  <a:cs typeface="Courier New" panose="02070309020205020404" pitchFamily="49" charset="0"/>
              </a:rPr>
              <a:t>(|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  <a:cs typeface="Courier New" panose="02070309020205020404" pitchFamily="49" charset="0"/>
              </a:rPr>
              <a:t>x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  <a:cs typeface="Courier New" panose="02070309020205020404" pitchFamily="49" charset="0"/>
              </a:rPr>
              <a:t>|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  <a:cs typeface="Courier New" panose="02070309020205020404" pitchFamily="49" charset="0"/>
              </a:rPr>
              <a:t>x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  <a:cs typeface="Courier New" panose="02070309020205020404" pitchFamily="49" charset="0"/>
              </a:rPr>
              <a:t>%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 panose="020B0509030403020204" pitchFamily="49" charset="0"/>
                <a:cs typeface="Courier New" panose="02070309020205020404" pitchFamily="49" charset="0"/>
              </a:rPr>
              <a:t>3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  <a:cs typeface="Courier New" panose="02070309020205020404" pitchFamily="49" charset="0"/>
              </a:rPr>
              <a:t>==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 panose="020B0509030403020204" pitchFamily="49" charset="0"/>
                <a:cs typeface="Courier New" panose="02070309020205020404" pitchFamily="49" charset="0"/>
              </a:rPr>
              <a:t>0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  <a:cs typeface="Courier New" panose="02070309020205020404" pitchFamily="49" charset="0"/>
              </a:rPr>
              <a:t>||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  <a:cs typeface="Courier New" panose="02070309020205020404" pitchFamily="49" charset="0"/>
              </a:rPr>
              <a:t>x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  <a:cs typeface="Courier New" panose="02070309020205020404" pitchFamily="49" charset="0"/>
              </a:rPr>
              <a:t>%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 panose="020B0509030403020204" pitchFamily="49" charset="0"/>
                <a:cs typeface="Courier New" panose="02070309020205020404" pitchFamily="49" charset="0"/>
              </a:rPr>
              <a:t>5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  <a:cs typeface="Courier New" panose="02070309020205020404" pitchFamily="49" charset="0"/>
              </a:rPr>
              <a:t>==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 panose="020B05090304030202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  <a:cs typeface="Courier New" panose="02070309020205020404" pitchFamily="49" charset="0"/>
              </a:rPr>
              <a:t>        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Source Code Pro" panose="020B0509030403020204" pitchFamily="49" charset="0"/>
                <a:cs typeface="Courier New" panose="02070309020205020404" pitchFamily="49" charset="0"/>
              </a:rPr>
              <a:t>sum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ource Code Pro" panose="020B0509030403020204" pitchFamily="49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CC5C54A-38BE-4AF2-BBAC-764956E8F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7600" y="3104507"/>
            <a:ext cx="5588000" cy="1631216"/>
          </a:xfrm>
          <a:prstGeom prst="rect">
            <a:avLst/>
          </a:prstGeom>
          <a:solidFill>
            <a:schemeClr val="tx1"/>
          </a:solidFill>
          <a:ln w="63500">
            <a:solidFill>
              <a:srgbClr val="3772A4"/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def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Source Code Pro" panose="020B0509030403020204" pitchFamily="49" charset="0"/>
              </a:rPr>
              <a:t>filtered_sum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() -&gt;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return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Source Code Pro" panose="020B0509030403020204" pitchFamily="49" charset="0"/>
              </a:rPr>
              <a:t>sum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        x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for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x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in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Source Code Pro" panose="020B0509030403020204" pitchFamily="49" charset="0"/>
              </a:rPr>
              <a:t>range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 panose="020B0509030403020204" pitchFamily="49" charset="0"/>
              </a:rPr>
              <a:t>1000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if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x %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 panose="020B0509030403020204" pitchFamily="49" charset="0"/>
              </a:rPr>
              <a:t>3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==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 panose="020B0509030403020204" pitchFamily="49" charset="0"/>
              </a:rPr>
              <a:t>0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or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x %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 panose="020B0509030403020204" pitchFamily="49" charset="0"/>
              </a:rPr>
              <a:t>5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==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 panose="020B0509030403020204" pitchFamily="49" charset="0"/>
              </a:rPr>
              <a:t>0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ra Sans" panose="020B05030500000200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8A7555-ABF7-49B4-9841-2BF7DC92C06A}"/>
              </a:ext>
            </a:extLst>
          </p:cNvPr>
          <p:cNvSpPr txBox="1"/>
          <p:nvPr/>
        </p:nvSpPr>
        <p:spPr>
          <a:xfrm>
            <a:off x="1401041" y="4043225"/>
            <a:ext cx="4114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>
                <a:latin typeface="Fira Sans" panose="020B0503050000020004" pitchFamily="34" charset="0"/>
              </a:rPr>
              <a:t> 5 lines long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>
                <a:latin typeface="Fira Sans" panose="020B0503050000020004" pitchFamily="34" charset="0"/>
              </a:rPr>
              <a:t> Types declared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>
                <a:latin typeface="Fira Sans" panose="020B0503050000020004" pitchFamily="34" charset="0"/>
              </a:rPr>
              <a:t> Reads like English</a:t>
            </a:r>
          </a:p>
        </p:txBody>
      </p:sp>
    </p:spTree>
    <p:extLst>
      <p:ext uri="{BB962C8B-B14F-4D97-AF65-F5344CB8AC3E}">
        <p14:creationId xmlns:p14="http://schemas.microsoft.com/office/powerpoint/2010/main" val="285358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ADDD7-989D-4EFC-B60D-21A1D4320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5898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Mutable Assignment and Ownership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3D4C7F-7F65-43ED-856C-64F7926BF4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Rust for Pythonistas - MadPy - 2018/9/6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E8F54-B6F9-40A4-BB1B-8DC33BFBA7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2C9C944-C546-4E73-8C5D-C3B2DF31F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4932" y="916285"/>
            <a:ext cx="3081867" cy="2554545"/>
          </a:xfrm>
          <a:prstGeom prst="rect">
            <a:avLst/>
          </a:prstGeom>
          <a:solidFill>
            <a:schemeClr val="tx1"/>
          </a:solidFill>
          <a:ln w="63500">
            <a:solidFill>
              <a:srgbClr val="3772A4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def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Source Code Pro" panose="020B0509030403020204" pitchFamily="49" charset="0"/>
              </a:rPr>
              <a:t>ownership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():</a:t>
            </a:r>
            <a:b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foo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=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 panose="020B0509030403020204" pitchFamily="49" charset="0"/>
              </a:rPr>
              <a:t>1</a:t>
            </a:r>
            <a:b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ource Code Pro" panose="020B0509030403020204" pitchFamily="49" charset="0"/>
              </a:rPr>
              <a:t>bar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= </a:t>
            </a:r>
            <a:r>
              <a:rPr lang="en-US" altLang="en-US" sz="2000" dirty="0">
                <a:solidFill>
                  <a:srgbClr val="9876AA"/>
                </a:solidFill>
                <a:latin typeface="Source Code Pro" panose="020B0509030403020204" pitchFamily="49" charset="0"/>
              </a:rPr>
              <a:t>foo</a:t>
            </a:r>
            <a:b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ource Code Pro" panose="020B0509030403020204" pitchFamily="49" charset="0"/>
              </a:rPr>
              <a:t>bar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+=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 panose="020B0509030403020204" pitchFamily="49" charset="0"/>
              </a:rPr>
              <a:t>5</a:t>
            </a:r>
            <a:b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Source Code Pro" panose="020B0509030403020204" pitchFamily="49" charset="0"/>
              </a:rPr>
              <a:t>print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foo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Source Code Pro" panose="020B0509030403020204" pitchFamily="49" charset="0"/>
              </a:rPr>
              <a:t>print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ource Code Pro" panose="020B0509030403020204" pitchFamily="49" charset="0"/>
              </a:rPr>
              <a:t>bar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)</a:t>
            </a:r>
            <a:endParaRPr kumimoji="0" lang="en-US" altLang="en-US" sz="48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ra Sans" panose="020B05030500000200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8B3AF10-4748-4710-8779-4CFFBCCA7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066" y="3919126"/>
            <a:ext cx="3657600" cy="2554545"/>
          </a:xfrm>
          <a:prstGeom prst="rect">
            <a:avLst/>
          </a:prstGeom>
          <a:solidFill>
            <a:schemeClr val="tx1"/>
          </a:solidFill>
          <a:ln w="63500">
            <a:solidFill>
              <a:srgbClr val="3772A4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def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Source Code Pro" panose="020B0509030403020204" pitchFamily="49" charset="0"/>
              </a:rPr>
              <a:t>ownership2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():</a:t>
            </a:r>
            <a:b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foo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= [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 panose="020B0509030403020204" pitchFamily="49" charset="0"/>
              </a:rPr>
              <a:t>2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 panose="020B0509030403020204" pitchFamily="49" charset="0"/>
              </a:rPr>
              <a:t>3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]</a:t>
            </a:r>
            <a:b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ource Code Pro" panose="020B0509030403020204" pitchFamily="49" charset="0"/>
              </a:rPr>
              <a:t>bar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=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foo</a:t>
            </a:r>
            <a:b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ource Code Pro" panose="020B0509030403020204" pitchFamily="49" charset="0"/>
              </a:rPr>
              <a:t>bar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.append(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 panose="020B0509030403020204" pitchFamily="49" charset="0"/>
              </a:rPr>
              <a:t>4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Source Code Pro" panose="020B0509030403020204" pitchFamily="49" charset="0"/>
              </a:rPr>
              <a:t>print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foo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Source Code Pro" panose="020B0509030403020204" pitchFamily="49" charset="0"/>
              </a:rPr>
              <a:t>print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ource Code Pro" panose="020B0509030403020204" pitchFamily="49" charset="0"/>
              </a:rPr>
              <a:t>bar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)</a:t>
            </a:r>
            <a:endParaRPr kumimoji="0" lang="en-US" altLang="en-US" sz="48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ra Sans" panose="020B05030500000200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DB534E-DFB2-40E2-BF2A-7CE32F0A7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3292" y="762396"/>
            <a:ext cx="3924300" cy="2862322"/>
          </a:xfrm>
          <a:prstGeom prst="rect">
            <a:avLst/>
          </a:prstGeom>
          <a:solidFill>
            <a:schemeClr val="tx1"/>
          </a:solidFill>
          <a:ln w="63500">
            <a:solidFill>
              <a:srgbClr val="CA463E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fn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Source Code Pro" panose="020B0509030403020204" pitchFamily="49" charset="0"/>
              </a:rPr>
              <a:t>ownership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() {</a:t>
            </a:r>
            <a:b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sz="2000" b="1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let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foo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=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sz="2000" b="1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let mut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ource Code Pro" panose="020B0509030403020204" pitchFamily="49" charset="0"/>
              </a:rPr>
              <a:t>bar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= </a:t>
            </a:r>
            <a:r>
              <a:rPr lang="en-US" altLang="en-US" sz="2000" dirty="0">
                <a:solidFill>
                  <a:srgbClr val="9876AA"/>
                </a:solidFill>
                <a:latin typeface="Source Code Pro" panose="020B0509030403020204" pitchFamily="49" charset="0"/>
              </a:rPr>
              <a:t>foo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ource Code Pro" panose="020B0509030403020204" pitchFamily="49" charset="0"/>
              </a:rPr>
              <a:t>bar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+=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 panose="020B0509030403020204" pitchFamily="49" charset="0"/>
              </a:rPr>
              <a:t>5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4EADE5"/>
                </a:solidFill>
                <a:effectLst/>
                <a:latin typeface="Source Code Pro" panose="020B0509030403020204" pitchFamily="49" charset="0"/>
              </a:rPr>
              <a:t>println!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"{}"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foo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4EADE5"/>
                </a:solidFill>
                <a:effectLst/>
                <a:latin typeface="Source Code Pro" panose="020B0509030403020204" pitchFamily="49" charset="0"/>
              </a:rPr>
              <a:t>println!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"{}"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bar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en-US" altLang="en-US" sz="20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ra Sans" panose="020B05030500000200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10A5C09A-5A70-4E22-8481-5253C0D8A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6742" y="3765238"/>
            <a:ext cx="4597400" cy="2862322"/>
          </a:xfrm>
          <a:prstGeom prst="rect">
            <a:avLst/>
          </a:prstGeom>
          <a:solidFill>
            <a:schemeClr val="tx1"/>
          </a:solidFill>
          <a:ln w="63500">
            <a:solidFill>
              <a:srgbClr val="CA463E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fn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Source Code Pro" panose="020B0509030403020204" pitchFamily="49" charset="0"/>
              </a:rPr>
              <a:t>ownership2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() {</a:t>
            </a:r>
            <a:b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sz="2000" b="1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let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foo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=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4EADE5"/>
                </a:solidFill>
                <a:effectLst/>
                <a:latin typeface="Source Code Pro" panose="020B0509030403020204" pitchFamily="49" charset="0"/>
              </a:rPr>
              <a:t>vec!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 panose="020B0509030403020204" pitchFamily="49" charset="0"/>
              </a:rPr>
              <a:t>2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 panose="020B0509030403020204" pitchFamily="49" charset="0"/>
              </a:rPr>
              <a:t>3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]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sz="2000" b="1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let mut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ource Code Pro" panose="020B0509030403020204" pitchFamily="49" charset="0"/>
              </a:rPr>
              <a:t>bar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=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foo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ource Code Pro" panose="020B0509030403020204" pitchFamily="49" charset="0"/>
              </a:rPr>
              <a:t>bar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.push(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 panose="020B0509030403020204" pitchFamily="49" charset="0"/>
              </a:rPr>
              <a:t>4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4EADE5"/>
                </a:solidFill>
                <a:effectLst/>
                <a:latin typeface="Source Code Pro" panose="020B0509030403020204" pitchFamily="49" charset="0"/>
              </a:rPr>
              <a:t>println!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"{:?}"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" panose="020B0509030403020204" pitchFamily="49" charset="0"/>
              </a:rPr>
              <a:t>foo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4EADE5"/>
                </a:solidFill>
                <a:effectLst/>
                <a:latin typeface="Source Code Pro" panose="020B0509030403020204" pitchFamily="49" charset="0"/>
              </a:rPr>
              <a:t>println!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 panose="020B0509030403020204" pitchFamily="49" charset="0"/>
              </a:rPr>
              <a:t>"{:?}"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ource Code Pro" panose="020B0509030403020204" pitchFamily="49" charset="0"/>
              </a:rPr>
              <a:t>bar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en-US" altLang="en-US" sz="20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ra Sans" panose="020B05030500000200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C4044A-55FC-474D-86CC-980424E0C252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4876799" y="2193557"/>
            <a:ext cx="1986493" cy="1"/>
          </a:xfrm>
          <a:prstGeom prst="straightConnector1">
            <a:avLst/>
          </a:prstGeom>
          <a:ln w="63500">
            <a:gradFill flip="none" rotWithShape="1">
              <a:gsLst>
                <a:gs pos="0">
                  <a:srgbClr val="3772A4"/>
                </a:gs>
                <a:gs pos="100000">
                  <a:srgbClr val="CA463E"/>
                </a:gs>
              </a:gsLst>
              <a:lin ang="270000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8FEB0B9-1C2A-49A3-BA84-CA60C49AF07E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5164666" y="5196399"/>
            <a:ext cx="1362076" cy="0"/>
          </a:xfrm>
          <a:prstGeom prst="straightConnector1">
            <a:avLst/>
          </a:prstGeom>
          <a:ln w="63500">
            <a:gradFill flip="none" rotWithShape="1">
              <a:gsLst>
                <a:gs pos="0">
                  <a:srgbClr val="3772A4"/>
                </a:gs>
                <a:gs pos="100000">
                  <a:srgbClr val="CA463E"/>
                </a:gs>
              </a:gsLst>
              <a:lin ang="270000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430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ADDD7-989D-4EFC-B60D-21A1D4320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81250"/>
            <a:ext cx="12192000" cy="134302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Rust</a:t>
            </a:r>
            <a:r>
              <a:rPr lang="en-US" dirty="0"/>
              <a:t> is </a:t>
            </a:r>
            <a:r>
              <a:rPr lang="en-US" b="1" dirty="0"/>
              <a:t>not</a:t>
            </a:r>
            <a:r>
              <a:rPr lang="en-US" dirty="0">
                <a:solidFill>
                  <a:srgbClr val="1B9E77"/>
                </a:solidFill>
              </a:rPr>
              <a:t> </a:t>
            </a:r>
            <a:r>
              <a:rPr lang="en-US" dirty="0">
                <a:solidFill>
                  <a:srgbClr val="3772A4"/>
                </a:solidFill>
              </a:rPr>
              <a:t>Python</a:t>
            </a:r>
            <a:br>
              <a:rPr lang="en-US" dirty="0">
                <a:solidFill>
                  <a:srgbClr val="1B9E77"/>
                </a:solidFill>
              </a:rPr>
            </a:br>
            <a:r>
              <a:rPr lang="en-US" sz="3600" dirty="0"/>
              <a:t>or: why didn’t that work!?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3D4C7F-7F65-43ED-856C-64F7926BF4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Rust for Pythonistas - MadPy - 2018/9/6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E8F54-B6F9-40A4-BB1B-8DC33BFBA7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72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F8C1FE-239E-4E0D-9632-3C7F630681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Rust for Pythonistas - MadPy - 2018/9/6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DF171F-4FC5-45CE-B325-F1A703B376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3C8D4-44F3-43CC-A433-BB3F9678E27E}"/>
              </a:ext>
            </a:extLst>
          </p:cNvPr>
          <p:cNvSpPr txBox="1"/>
          <p:nvPr/>
        </p:nvSpPr>
        <p:spPr>
          <a:xfrm>
            <a:off x="376932" y="365125"/>
            <a:ext cx="11438136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CA463E"/>
                </a:solidFill>
                <a:latin typeface="Fira Sans" panose="020B0503050000020004" pitchFamily="34" charset="0"/>
              </a:rPr>
              <a:t>Ownership</a:t>
            </a:r>
          </a:p>
          <a:p>
            <a:pPr algn="ctr"/>
            <a:endParaRPr lang="en-US" sz="2800" b="1" dirty="0">
              <a:solidFill>
                <a:srgbClr val="CA463E"/>
              </a:solidFill>
              <a:latin typeface="Fira Sans" panose="020B0503050000020004" pitchFamily="34" charset="0"/>
            </a:endParaRPr>
          </a:p>
          <a:p>
            <a:pPr algn="ctr"/>
            <a:r>
              <a:rPr lang="en-US" sz="2800" dirty="0">
                <a:latin typeface="Fira Sans" panose="020B0503050000020004" pitchFamily="34" charset="0"/>
              </a:rPr>
              <a:t>Variables and data structures </a:t>
            </a:r>
            <a:r>
              <a:rPr lang="en-US" sz="2800" b="1" dirty="0">
                <a:solidFill>
                  <a:srgbClr val="CA463E"/>
                </a:solidFill>
                <a:latin typeface="Fira Sans" panose="020B0503050000020004" pitchFamily="34" charset="0"/>
              </a:rPr>
              <a:t>own</a:t>
            </a:r>
            <a:r>
              <a:rPr lang="en-US" sz="2800" dirty="0">
                <a:latin typeface="Fira Sans" panose="020B0503050000020004" pitchFamily="34" charset="0"/>
              </a:rPr>
              <a:t> their data.</a:t>
            </a:r>
          </a:p>
          <a:p>
            <a:pPr algn="ctr"/>
            <a:endParaRPr lang="en-US" sz="2800" dirty="0">
              <a:latin typeface="Fira Sans" panose="020B0503050000020004" pitchFamily="34" charset="0"/>
            </a:endParaRPr>
          </a:p>
          <a:p>
            <a:pPr algn="ctr"/>
            <a:r>
              <a:rPr lang="en-US" sz="2800" dirty="0">
                <a:latin typeface="Fira Sans" panose="020B0503050000020004" pitchFamily="34" charset="0"/>
              </a:rPr>
              <a:t>Every piece of data has </a:t>
            </a:r>
            <a:r>
              <a:rPr lang="en-US" sz="2800" b="1" dirty="0">
                <a:solidFill>
                  <a:srgbClr val="CA463E"/>
                </a:solidFill>
                <a:latin typeface="Fira Sans" panose="020B0503050000020004" pitchFamily="34" charset="0"/>
              </a:rPr>
              <a:t>exactly one owner </a:t>
            </a:r>
            <a:r>
              <a:rPr lang="en-US" sz="2800" dirty="0">
                <a:latin typeface="Fira Sans" panose="020B0503050000020004" pitchFamily="34" charset="0"/>
              </a:rPr>
              <a:t>at any given time.</a:t>
            </a:r>
          </a:p>
          <a:p>
            <a:pPr algn="ctr"/>
            <a:r>
              <a:rPr lang="en-US" sz="2800" dirty="0">
                <a:latin typeface="Fira Sans" panose="020B0503050000020004" pitchFamily="34" charset="0"/>
              </a:rPr>
              <a:t>A variable can </a:t>
            </a:r>
            <a:r>
              <a:rPr lang="en-US" sz="2800" b="1" dirty="0">
                <a:solidFill>
                  <a:srgbClr val="CA463E"/>
                </a:solidFill>
                <a:latin typeface="Fira Sans" panose="020B0503050000020004" pitchFamily="34" charset="0"/>
              </a:rPr>
              <a:t>reference</a:t>
            </a:r>
            <a:r>
              <a:rPr lang="en-US" sz="2800" dirty="0">
                <a:latin typeface="Fira Sans" panose="020B0503050000020004" pitchFamily="34" charset="0"/>
              </a:rPr>
              <a:t> data that another variable owns.</a:t>
            </a:r>
          </a:p>
          <a:p>
            <a:pPr algn="ctr"/>
            <a:endParaRPr lang="en-US" sz="2800" dirty="0">
              <a:latin typeface="Fira Sans" panose="020B0503050000020004" pitchFamily="34" charset="0"/>
            </a:endParaRPr>
          </a:p>
          <a:p>
            <a:pPr algn="ctr"/>
            <a:r>
              <a:rPr lang="en-US" sz="2800" dirty="0">
                <a:latin typeface="Fira Sans" panose="020B0503050000020004" pitchFamily="34" charset="0"/>
              </a:rPr>
              <a:t>Assignment can cause data to </a:t>
            </a:r>
            <a:r>
              <a:rPr lang="en-US" sz="2800" b="1" dirty="0">
                <a:solidFill>
                  <a:srgbClr val="CA463E"/>
                </a:solidFill>
                <a:latin typeface="Fira Sans" panose="020B0503050000020004" pitchFamily="34" charset="0"/>
              </a:rPr>
              <a:t>move</a:t>
            </a:r>
            <a:r>
              <a:rPr lang="en-US" sz="2800" dirty="0">
                <a:latin typeface="Fira Sans" panose="020B0503050000020004" pitchFamily="34" charset="0"/>
              </a:rPr>
              <a:t> between owners.</a:t>
            </a:r>
          </a:p>
          <a:p>
            <a:pPr algn="ctr"/>
            <a:r>
              <a:rPr lang="en-US" sz="2800" dirty="0">
                <a:latin typeface="Fira Sans" panose="020B0503050000020004" pitchFamily="34" charset="0"/>
              </a:rPr>
              <a:t>A variable with no data </a:t>
            </a:r>
            <a:r>
              <a:rPr lang="en-US" sz="2800" b="1" dirty="0">
                <a:solidFill>
                  <a:srgbClr val="CA463E"/>
                </a:solidFill>
                <a:latin typeface="Fira Sans" panose="020B0503050000020004" pitchFamily="34" charset="0"/>
              </a:rPr>
              <a:t>ceases to exist</a:t>
            </a:r>
            <a:r>
              <a:rPr lang="en-US" sz="2800" dirty="0">
                <a:latin typeface="Fira Sans" panose="020B0503050000020004" pitchFamily="34" charset="0"/>
              </a:rPr>
              <a:t>.</a:t>
            </a:r>
          </a:p>
          <a:p>
            <a:pPr algn="ctr"/>
            <a:r>
              <a:rPr lang="en-US" sz="2800" dirty="0">
                <a:latin typeface="Fira Sans" panose="020B0503050000020004" pitchFamily="34" charset="0"/>
              </a:rPr>
              <a:t>Data with no variables </a:t>
            </a:r>
            <a:r>
              <a:rPr lang="en-US" sz="2800" b="1" dirty="0">
                <a:solidFill>
                  <a:srgbClr val="CA463E"/>
                </a:solidFill>
                <a:latin typeface="Fira Sans" panose="020B0503050000020004" pitchFamily="34" charset="0"/>
              </a:rPr>
              <a:t>ceases to exist</a:t>
            </a:r>
            <a:r>
              <a:rPr lang="en-US" sz="2800" dirty="0">
                <a:latin typeface="Fira Sans" panose="020B0503050000020004" pitchFamily="34" charset="0"/>
              </a:rPr>
              <a:t>.</a:t>
            </a:r>
          </a:p>
          <a:p>
            <a:pPr algn="ctr"/>
            <a:endParaRPr lang="en-US" sz="2800" dirty="0">
              <a:latin typeface="Fira Sans" panose="020B0503050000020004" pitchFamily="34" charset="0"/>
            </a:endParaRPr>
          </a:p>
          <a:p>
            <a:pPr algn="ctr"/>
            <a:r>
              <a:rPr lang="en-US" sz="2800" dirty="0">
                <a:latin typeface="Fira Sans" panose="020B0503050000020004" pitchFamily="34" charset="0"/>
              </a:rPr>
              <a:t>Types can implement </a:t>
            </a:r>
            <a:r>
              <a:rPr lang="en-US" sz="2800" b="1" dirty="0">
                <a:solidFill>
                  <a:srgbClr val="CA463E"/>
                </a:solidFill>
                <a:latin typeface="Source Code Pro" panose="020B0509030403020204" pitchFamily="49" charset="0"/>
              </a:rPr>
              <a:t>Clone</a:t>
            </a:r>
            <a:r>
              <a:rPr lang="en-US" sz="2800" b="1" dirty="0">
                <a:latin typeface="Fira Sans" panose="020B0503050000020004" pitchFamily="34" charset="0"/>
              </a:rPr>
              <a:t> </a:t>
            </a:r>
            <a:r>
              <a:rPr lang="en-US" sz="2800" dirty="0">
                <a:latin typeface="Fira Sans" panose="020B0503050000020004" pitchFamily="34" charset="0"/>
              </a:rPr>
              <a:t>to allow some duplication (ex: </a:t>
            </a:r>
            <a:r>
              <a:rPr lang="en-US" sz="2800" dirty="0">
                <a:latin typeface="Source Code Pro" panose="020B0509030403020204" pitchFamily="49" charset="0"/>
              </a:rPr>
              <a:t>Vec&lt;T&gt;</a:t>
            </a:r>
            <a:r>
              <a:rPr lang="en-US" sz="2800" dirty="0">
                <a:latin typeface="Fira Sans" panose="020B0503050000020004" pitchFamily="34" charset="0"/>
              </a:rPr>
              <a:t>).</a:t>
            </a:r>
          </a:p>
          <a:p>
            <a:pPr algn="ctr"/>
            <a:r>
              <a:rPr lang="en-US" sz="2800" dirty="0">
                <a:latin typeface="Fira Sans" panose="020B0503050000020004" pitchFamily="34" charset="0"/>
              </a:rPr>
              <a:t>Types marked as </a:t>
            </a:r>
            <a:r>
              <a:rPr lang="en-US" sz="2800" b="1" dirty="0">
                <a:solidFill>
                  <a:srgbClr val="CA463E"/>
                </a:solidFill>
                <a:latin typeface="Source Code Pro" panose="020B0509030403020204" pitchFamily="49" charset="0"/>
              </a:rPr>
              <a:t>Copy</a:t>
            </a:r>
            <a:r>
              <a:rPr lang="en-US" sz="2800" b="1" dirty="0">
                <a:latin typeface="Fira Sans" panose="020B0503050000020004" pitchFamily="34" charset="0"/>
              </a:rPr>
              <a:t> </a:t>
            </a:r>
            <a:r>
              <a:rPr lang="en-US" sz="2800" dirty="0">
                <a:latin typeface="Fira Sans" panose="020B0503050000020004" pitchFamily="34" charset="0"/>
              </a:rPr>
              <a:t>can be bit-for-bit copied (ex: </a:t>
            </a:r>
            <a:r>
              <a:rPr lang="en-US" sz="2800" dirty="0">
                <a:latin typeface="Source Code Pro" panose="020B0509030403020204" pitchFamily="49" charset="0"/>
              </a:rPr>
              <a:t>i64</a:t>
            </a:r>
            <a:r>
              <a:rPr lang="en-US" sz="2800" dirty="0">
                <a:latin typeface="Fira Sans" panose="020B0503050000020004" pitchFamily="34" charset="0"/>
              </a:rPr>
              <a:t>).</a:t>
            </a:r>
            <a:endParaRPr lang="en-US" sz="2800" b="1" dirty="0"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163415"/>
      </p:ext>
    </p:extLst>
  </p:cSld>
  <p:clrMapOvr>
    <a:masterClrMapping/>
  </p:clrMapOvr>
</p:sld>
</file>

<file path=ppt/theme/theme1.xml><?xml version="1.0" encoding="utf-8"?>
<a:theme xmlns:a="http://schemas.openxmlformats.org/drawingml/2006/main" name="oldjt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jt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1452</TotalTime>
  <Words>1122</Words>
  <Application>Microsoft Office PowerPoint</Application>
  <PresentationFormat>Widescreen</PresentationFormat>
  <Paragraphs>249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Courier New</vt:lpstr>
      <vt:lpstr>Wingdings</vt:lpstr>
      <vt:lpstr>Fira Sans</vt:lpstr>
      <vt:lpstr>Arial</vt:lpstr>
      <vt:lpstr>Source Code Pro</vt:lpstr>
      <vt:lpstr>oldjtk</vt:lpstr>
      <vt:lpstr>jtk</vt:lpstr>
      <vt:lpstr>Rust for Pythonistas</vt:lpstr>
      <vt:lpstr>PowerPoint Presentation</vt:lpstr>
      <vt:lpstr>What problems does Rust solve?</vt:lpstr>
      <vt:lpstr>Rust is Pythonic</vt:lpstr>
      <vt:lpstr>What is Pythonic?</vt:lpstr>
      <vt:lpstr>Rust is Pythonic</vt:lpstr>
      <vt:lpstr>Mutable Assignment and Ownership</vt:lpstr>
      <vt:lpstr>Rust is not Python or: why didn’t that work!?</vt:lpstr>
      <vt:lpstr>PowerPoint Presentation</vt:lpstr>
      <vt:lpstr>PowerPoint Presentation</vt:lpstr>
      <vt:lpstr>PowerPoint Presentation</vt:lpstr>
      <vt:lpstr>Why Ownership?</vt:lpstr>
      <vt:lpstr>Structs and Implementations</vt:lpstr>
      <vt:lpstr>A Contrived Example</vt:lpstr>
      <vt:lpstr>Enumerable Data</vt:lpstr>
      <vt:lpstr>PowerPoint Presentation</vt:lpstr>
      <vt:lpstr>PowerPoint Presentation</vt:lpstr>
      <vt:lpstr>PowerPoint Presentation</vt:lpstr>
      <vt:lpstr>PowerPoint Presentation</vt:lpstr>
      <vt:lpstr>Rust changed how I write Python</vt:lpstr>
      <vt:lpstr>PowerPoint Presentation</vt:lpstr>
      <vt:lpstr>PowerPoint Presentation</vt:lpstr>
      <vt:lpstr>Where To Next?</vt:lpstr>
      <vt:lpstr>My Stuff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 for Pythonistas</dc:title>
  <dc:creator>Josh Karpel</dc:creator>
  <cp:lastModifiedBy>Josh Karpel</cp:lastModifiedBy>
  <cp:revision>326</cp:revision>
  <dcterms:created xsi:type="dcterms:W3CDTF">2018-03-08T21:56:46Z</dcterms:created>
  <dcterms:modified xsi:type="dcterms:W3CDTF">2018-09-07T02:02:05Z</dcterms:modified>
</cp:coreProperties>
</file>