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64" autoAdjust="0"/>
    <p:restoredTop sz="94660"/>
  </p:normalViewPr>
  <p:slideViewPr>
    <p:cSldViewPr snapToGrid="0">
      <p:cViewPr varScale="1">
        <p:scale>
          <a:sx n="98" d="100"/>
          <a:sy n="98" d="100"/>
        </p:scale>
        <p:origin x="114"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5547-E73B-450F-970D-E9FB69CF01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4B2398-C874-4050-BC55-EDBF09C20E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522FBC-8288-4DAA-9EE1-4F1DBA26DECF}"/>
              </a:ext>
            </a:extLst>
          </p:cNvPr>
          <p:cNvSpPr>
            <a:spLocks noGrp="1"/>
          </p:cNvSpPr>
          <p:nvPr>
            <p:ph type="dt" sz="half" idx="10"/>
          </p:nvPr>
        </p:nvSpPr>
        <p:spPr/>
        <p:txBody>
          <a:bodyPr/>
          <a:lstStyle/>
          <a:p>
            <a:fld id="{C3638059-1CAB-4824-8BA5-70C0C97A1799}" type="datetimeFigureOut">
              <a:rPr lang="en-US" smtClean="0"/>
              <a:t>4/18/2021</a:t>
            </a:fld>
            <a:endParaRPr lang="en-US"/>
          </a:p>
        </p:txBody>
      </p:sp>
      <p:sp>
        <p:nvSpPr>
          <p:cNvPr id="5" name="Footer Placeholder 4">
            <a:extLst>
              <a:ext uri="{FF2B5EF4-FFF2-40B4-BE49-F238E27FC236}">
                <a16:creationId xmlns:a16="http://schemas.microsoft.com/office/drawing/2014/main" id="{CB0849B1-652E-443E-8A46-3905D166D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84EB4-80EB-4A92-BB84-85070AA9EF18}"/>
              </a:ext>
            </a:extLst>
          </p:cNvPr>
          <p:cNvSpPr>
            <a:spLocks noGrp="1"/>
          </p:cNvSpPr>
          <p:nvPr>
            <p:ph type="sldNum" sz="quarter" idx="12"/>
          </p:nvPr>
        </p:nvSpPr>
        <p:spPr/>
        <p:txBody>
          <a:bodyPr/>
          <a:lstStyle/>
          <a:p>
            <a:fld id="{46CF8CD8-F8C9-414F-90C0-787F2660F78E}" type="slidenum">
              <a:rPr lang="en-US" smtClean="0"/>
              <a:t>‹#›</a:t>
            </a:fld>
            <a:endParaRPr lang="en-US"/>
          </a:p>
        </p:txBody>
      </p:sp>
    </p:spTree>
    <p:extLst>
      <p:ext uri="{BB962C8B-B14F-4D97-AF65-F5344CB8AC3E}">
        <p14:creationId xmlns:p14="http://schemas.microsoft.com/office/powerpoint/2010/main" val="681884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C26C-0021-4C26-B452-98F3ACDB19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D753FA-D0E4-42BA-B244-91CD15B2CA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2393AE-C2AF-45A9-B41F-478651246CED}"/>
              </a:ext>
            </a:extLst>
          </p:cNvPr>
          <p:cNvSpPr>
            <a:spLocks noGrp="1"/>
          </p:cNvSpPr>
          <p:nvPr>
            <p:ph type="dt" sz="half" idx="10"/>
          </p:nvPr>
        </p:nvSpPr>
        <p:spPr/>
        <p:txBody>
          <a:bodyPr/>
          <a:lstStyle/>
          <a:p>
            <a:fld id="{C3638059-1CAB-4824-8BA5-70C0C97A1799}" type="datetimeFigureOut">
              <a:rPr lang="en-US" smtClean="0"/>
              <a:t>4/18/2021</a:t>
            </a:fld>
            <a:endParaRPr lang="en-US"/>
          </a:p>
        </p:txBody>
      </p:sp>
      <p:sp>
        <p:nvSpPr>
          <p:cNvPr id="5" name="Footer Placeholder 4">
            <a:extLst>
              <a:ext uri="{FF2B5EF4-FFF2-40B4-BE49-F238E27FC236}">
                <a16:creationId xmlns:a16="http://schemas.microsoft.com/office/drawing/2014/main" id="{2FD4981F-3077-4A69-994B-81424DBA0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CD071-D409-460D-A867-68354817BD6D}"/>
              </a:ext>
            </a:extLst>
          </p:cNvPr>
          <p:cNvSpPr>
            <a:spLocks noGrp="1"/>
          </p:cNvSpPr>
          <p:nvPr>
            <p:ph type="sldNum" sz="quarter" idx="12"/>
          </p:nvPr>
        </p:nvSpPr>
        <p:spPr/>
        <p:txBody>
          <a:bodyPr/>
          <a:lstStyle/>
          <a:p>
            <a:fld id="{46CF8CD8-F8C9-414F-90C0-787F2660F78E}" type="slidenum">
              <a:rPr lang="en-US" smtClean="0"/>
              <a:t>‹#›</a:t>
            </a:fld>
            <a:endParaRPr lang="en-US"/>
          </a:p>
        </p:txBody>
      </p:sp>
    </p:spTree>
    <p:extLst>
      <p:ext uri="{BB962C8B-B14F-4D97-AF65-F5344CB8AC3E}">
        <p14:creationId xmlns:p14="http://schemas.microsoft.com/office/powerpoint/2010/main" val="913668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6C082E-458B-4AC0-9658-2FD83F8C1B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39438-B666-4FB4-8B18-CF46426960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4A39B1-4F3F-4A54-8D0F-EFA9421B2178}"/>
              </a:ext>
            </a:extLst>
          </p:cNvPr>
          <p:cNvSpPr>
            <a:spLocks noGrp="1"/>
          </p:cNvSpPr>
          <p:nvPr>
            <p:ph type="dt" sz="half" idx="10"/>
          </p:nvPr>
        </p:nvSpPr>
        <p:spPr/>
        <p:txBody>
          <a:bodyPr/>
          <a:lstStyle/>
          <a:p>
            <a:fld id="{C3638059-1CAB-4824-8BA5-70C0C97A1799}" type="datetimeFigureOut">
              <a:rPr lang="en-US" smtClean="0"/>
              <a:t>4/18/2021</a:t>
            </a:fld>
            <a:endParaRPr lang="en-US"/>
          </a:p>
        </p:txBody>
      </p:sp>
      <p:sp>
        <p:nvSpPr>
          <p:cNvPr id="5" name="Footer Placeholder 4">
            <a:extLst>
              <a:ext uri="{FF2B5EF4-FFF2-40B4-BE49-F238E27FC236}">
                <a16:creationId xmlns:a16="http://schemas.microsoft.com/office/drawing/2014/main" id="{9C0DF8B3-4D46-4DC5-A90F-A1C75161E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5A0BEB-8251-4A43-8436-13E1257B2AF3}"/>
              </a:ext>
            </a:extLst>
          </p:cNvPr>
          <p:cNvSpPr>
            <a:spLocks noGrp="1"/>
          </p:cNvSpPr>
          <p:nvPr>
            <p:ph type="sldNum" sz="quarter" idx="12"/>
          </p:nvPr>
        </p:nvSpPr>
        <p:spPr/>
        <p:txBody>
          <a:bodyPr/>
          <a:lstStyle/>
          <a:p>
            <a:fld id="{46CF8CD8-F8C9-414F-90C0-787F2660F78E}" type="slidenum">
              <a:rPr lang="en-US" smtClean="0"/>
              <a:t>‹#›</a:t>
            </a:fld>
            <a:endParaRPr lang="en-US"/>
          </a:p>
        </p:txBody>
      </p:sp>
    </p:spTree>
    <p:extLst>
      <p:ext uri="{BB962C8B-B14F-4D97-AF65-F5344CB8AC3E}">
        <p14:creationId xmlns:p14="http://schemas.microsoft.com/office/powerpoint/2010/main" val="571161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8CDD-510D-4F31-8032-77107801D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4E3699-0559-44B6-92BE-CD3B59C8EB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74F27F-622E-4C9B-BB1E-044427908CA4}"/>
              </a:ext>
            </a:extLst>
          </p:cNvPr>
          <p:cNvSpPr>
            <a:spLocks noGrp="1"/>
          </p:cNvSpPr>
          <p:nvPr>
            <p:ph type="dt" sz="half" idx="10"/>
          </p:nvPr>
        </p:nvSpPr>
        <p:spPr/>
        <p:txBody>
          <a:bodyPr/>
          <a:lstStyle/>
          <a:p>
            <a:fld id="{C3638059-1CAB-4824-8BA5-70C0C97A1799}" type="datetimeFigureOut">
              <a:rPr lang="en-US" smtClean="0"/>
              <a:t>4/18/2021</a:t>
            </a:fld>
            <a:endParaRPr lang="en-US"/>
          </a:p>
        </p:txBody>
      </p:sp>
      <p:sp>
        <p:nvSpPr>
          <p:cNvPr id="5" name="Footer Placeholder 4">
            <a:extLst>
              <a:ext uri="{FF2B5EF4-FFF2-40B4-BE49-F238E27FC236}">
                <a16:creationId xmlns:a16="http://schemas.microsoft.com/office/drawing/2014/main" id="{1EAE7910-DF6C-4EB7-9FAF-0818E5C87E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FED147-C536-446D-991A-8FEF16C743C8}"/>
              </a:ext>
            </a:extLst>
          </p:cNvPr>
          <p:cNvSpPr>
            <a:spLocks noGrp="1"/>
          </p:cNvSpPr>
          <p:nvPr>
            <p:ph type="sldNum" sz="quarter" idx="12"/>
          </p:nvPr>
        </p:nvSpPr>
        <p:spPr/>
        <p:txBody>
          <a:bodyPr/>
          <a:lstStyle/>
          <a:p>
            <a:fld id="{46CF8CD8-F8C9-414F-90C0-787F2660F78E}" type="slidenum">
              <a:rPr lang="en-US" smtClean="0"/>
              <a:t>‹#›</a:t>
            </a:fld>
            <a:endParaRPr lang="en-US"/>
          </a:p>
        </p:txBody>
      </p:sp>
    </p:spTree>
    <p:extLst>
      <p:ext uri="{BB962C8B-B14F-4D97-AF65-F5344CB8AC3E}">
        <p14:creationId xmlns:p14="http://schemas.microsoft.com/office/powerpoint/2010/main" val="2337475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4A4A8-EEF0-4280-9B70-638761AEB8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2C7046-C767-431E-8891-7094161921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05E84B-3507-4993-9E64-9C78578F493A}"/>
              </a:ext>
            </a:extLst>
          </p:cNvPr>
          <p:cNvSpPr>
            <a:spLocks noGrp="1"/>
          </p:cNvSpPr>
          <p:nvPr>
            <p:ph type="dt" sz="half" idx="10"/>
          </p:nvPr>
        </p:nvSpPr>
        <p:spPr/>
        <p:txBody>
          <a:bodyPr/>
          <a:lstStyle/>
          <a:p>
            <a:fld id="{C3638059-1CAB-4824-8BA5-70C0C97A1799}" type="datetimeFigureOut">
              <a:rPr lang="en-US" smtClean="0"/>
              <a:t>4/18/2021</a:t>
            </a:fld>
            <a:endParaRPr lang="en-US"/>
          </a:p>
        </p:txBody>
      </p:sp>
      <p:sp>
        <p:nvSpPr>
          <p:cNvPr id="5" name="Footer Placeholder 4">
            <a:extLst>
              <a:ext uri="{FF2B5EF4-FFF2-40B4-BE49-F238E27FC236}">
                <a16:creationId xmlns:a16="http://schemas.microsoft.com/office/drawing/2014/main" id="{9E20C74B-BC30-40B6-913A-5695AFCA5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A593C2-F89C-4A74-9530-046271796D4B}"/>
              </a:ext>
            </a:extLst>
          </p:cNvPr>
          <p:cNvSpPr>
            <a:spLocks noGrp="1"/>
          </p:cNvSpPr>
          <p:nvPr>
            <p:ph type="sldNum" sz="quarter" idx="12"/>
          </p:nvPr>
        </p:nvSpPr>
        <p:spPr/>
        <p:txBody>
          <a:bodyPr/>
          <a:lstStyle/>
          <a:p>
            <a:fld id="{46CF8CD8-F8C9-414F-90C0-787F2660F78E}" type="slidenum">
              <a:rPr lang="en-US" smtClean="0"/>
              <a:t>‹#›</a:t>
            </a:fld>
            <a:endParaRPr lang="en-US"/>
          </a:p>
        </p:txBody>
      </p:sp>
    </p:spTree>
    <p:extLst>
      <p:ext uri="{BB962C8B-B14F-4D97-AF65-F5344CB8AC3E}">
        <p14:creationId xmlns:p14="http://schemas.microsoft.com/office/powerpoint/2010/main" val="241161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6407-191F-40E1-A7D5-47BE34C901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618295-FCF1-452D-B3CC-3700C87CE4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371E2C-8F80-41BC-9739-C86BB412B0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A8B710-67B9-4E47-953C-9B07022E56D1}"/>
              </a:ext>
            </a:extLst>
          </p:cNvPr>
          <p:cNvSpPr>
            <a:spLocks noGrp="1"/>
          </p:cNvSpPr>
          <p:nvPr>
            <p:ph type="dt" sz="half" idx="10"/>
          </p:nvPr>
        </p:nvSpPr>
        <p:spPr/>
        <p:txBody>
          <a:bodyPr/>
          <a:lstStyle/>
          <a:p>
            <a:fld id="{C3638059-1CAB-4824-8BA5-70C0C97A1799}" type="datetimeFigureOut">
              <a:rPr lang="en-US" smtClean="0"/>
              <a:t>4/18/2021</a:t>
            </a:fld>
            <a:endParaRPr lang="en-US"/>
          </a:p>
        </p:txBody>
      </p:sp>
      <p:sp>
        <p:nvSpPr>
          <p:cNvPr id="6" name="Footer Placeholder 5">
            <a:extLst>
              <a:ext uri="{FF2B5EF4-FFF2-40B4-BE49-F238E27FC236}">
                <a16:creationId xmlns:a16="http://schemas.microsoft.com/office/drawing/2014/main" id="{D94C4757-E0AE-4CBC-A4DD-0299C144A6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FE683B-129A-406B-817D-33068103A9D8}"/>
              </a:ext>
            </a:extLst>
          </p:cNvPr>
          <p:cNvSpPr>
            <a:spLocks noGrp="1"/>
          </p:cNvSpPr>
          <p:nvPr>
            <p:ph type="sldNum" sz="quarter" idx="12"/>
          </p:nvPr>
        </p:nvSpPr>
        <p:spPr/>
        <p:txBody>
          <a:bodyPr/>
          <a:lstStyle/>
          <a:p>
            <a:fld id="{46CF8CD8-F8C9-414F-90C0-787F2660F78E}" type="slidenum">
              <a:rPr lang="en-US" smtClean="0"/>
              <a:t>‹#›</a:t>
            </a:fld>
            <a:endParaRPr lang="en-US"/>
          </a:p>
        </p:txBody>
      </p:sp>
    </p:spTree>
    <p:extLst>
      <p:ext uri="{BB962C8B-B14F-4D97-AF65-F5344CB8AC3E}">
        <p14:creationId xmlns:p14="http://schemas.microsoft.com/office/powerpoint/2010/main" val="242781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A8EAA-DFB1-47F2-8FA7-46A214BA97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55E96E-3034-43CC-A085-16091752D1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40C614-8CB7-489A-BDC0-B3F1845AA7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C34C4D-A95F-487C-A9F9-D43E920105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8F46D9-437D-44D8-9479-9B499DCFFB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13FBE9-3096-4A63-AE9E-54C62A8FD539}"/>
              </a:ext>
            </a:extLst>
          </p:cNvPr>
          <p:cNvSpPr>
            <a:spLocks noGrp="1"/>
          </p:cNvSpPr>
          <p:nvPr>
            <p:ph type="dt" sz="half" idx="10"/>
          </p:nvPr>
        </p:nvSpPr>
        <p:spPr/>
        <p:txBody>
          <a:bodyPr/>
          <a:lstStyle/>
          <a:p>
            <a:fld id="{C3638059-1CAB-4824-8BA5-70C0C97A1799}" type="datetimeFigureOut">
              <a:rPr lang="en-US" smtClean="0"/>
              <a:t>4/18/2021</a:t>
            </a:fld>
            <a:endParaRPr lang="en-US"/>
          </a:p>
        </p:txBody>
      </p:sp>
      <p:sp>
        <p:nvSpPr>
          <p:cNvPr id="8" name="Footer Placeholder 7">
            <a:extLst>
              <a:ext uri="{FF2B5EF4-FFF2-40B4-BE49-F238E27FC236}">
                <a16:creationId xmlns:a16="http://schemas.microsoft.com/office/drawing/2014/main" id="{F74466AD-DB47-472D-87BF-E61C0BC8F1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40A2A7-03E9-4768-9C26-1BE905CF9449}"/>
              </a:ext>
            </a:extLst>
          </p:cNvPr>
          <p:cNvSpPr>
            <a:spLocks noGrp="1"/>
          </p:cNvSpPr>
          <p:nvPr>
            <p:ph type="sldNum" sz="quarter" idx="12"/>
          </p:nvPr>
        </p:nvSpPr>
        <p:spPr/>
        <p:txBody>
          <a:bodyPr/>
          <a:lstStyle/>
          <a:p>
            <a:fld id="{46CF8CD8-F8C9-414F-90C0-787F2660F78E}" type="slidenum">
              <a:rPr lang="en-US" smtClean="0"/>
              <a:t>‹#›</a:t>
            </a:fld>
            <a:endParaRPr lang="en-US"/>
          </a:p>
        </p:txBody>
      </p:sp>
    </p:spTree>
    <p:extLst>
      <p:ext uri="{BB962C8B-B14F-4D97-AF65-F5344CB8AC3E}">
        <p14:creationId xmlns:p14="http://schemas.microsoft.com/office/powerpoint/2010/main" val="1711424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CDA8-21F5-4ADB-B479-C69324D11D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2C40DF-C4CE-4395-8970-311250FE2842}"/>
              </a:ext>
            </a:extLst>
          </p:cNvPr>
          <p:cNvSpPr>
            <a:spLocks noGrp="1"/>
          </p:cNvSpPr>
          <p:nvPr>
            <p:ph type="dt" sz="half" idx="10"/>
          </p:nvPr>
        </p:nvSpPr>
        <p:spPr/>
        <p:txBody>
          <a:bodyPr/>
          <a:lstStyle/>
          <a:p>
            <a:fld id="{C3638059-1CAB-4824-8BA5-70C0C97A1799}" type="datetimeFigureOut">
              <a:rPr lang="en-US" smtClean="0"/>
              <a:t>4/18/2021</a:t>
            </a:fld>
            <a:endParaRPr lang="en-US"/>
          </a:p>
        </p:txBody>
      </p:sp>
      <p:sp>
        <p:nvSpPr>
          <p:cNvPr id="4" name="Footer Placeholder 3">
            <a:extLst>
              <a:ext uri="{FF2B5EF4-FFF2-40B4-BE49-F238E27FC236}">
                <a16:creationId xmlns:a16="http://schemas.microsoft.com/office/drawing/2014/main" id="{B9458FF6-810C-4A12-8987-FFBAA65C7A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685332-E872-4E70-9DF4-CB5E38827661}"/>
              </a:ext>
            </a:extLst>
          </p:cNvPr>
          <p:cNvSpPr>
            <a:spLocks noGrp="1"/>
          </p:cNvSpPr>
          <p:nvPr>
            <p:ph type="sldNum" sz="quarter" idx="12"/>
          </p:nvPr>
        </p:nvSpPr>
        <p:spPr/>
        <p:txBody>
          <a:bodyPr/>
          <a:lstStyle/>
          <a:p>
            <a:fld id="{46CF8CD8-F8C9-414F-90C0-787F2660F78E}" type="slidenum">
              <a:rPr lang="en-US" smtClean="0"/>
              <a:t>‹#›</a:t>
            </a:fld>
            <a:endParaRPr lang="en-US"/>
          </a:p>
        </p:txBody>
      </p:sp>
    </p:spTree>
    <p:extLst>
      <p:ext uri="{BB962C8B-B14F-4D97-AF65-F5344CB8AC3E}">
        <p14:creationId xmlns:p14="http://schemas.microsoft.com/office/powerpoint/2010/main" val="3385382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C800DC-A6B6-42AA-9EF1-F1BC4D483BFE}"/>
              </a:ext>
            </a:extLst>
          </p:cNvPr>
          <p:cNvSpPr>
            <a:spLocks noGrp="1"/>
          </p:cNvSpPr>
          <p:nvPr>
            <p:ph type="dt" sz="half" idx="10"/>
          </p:nvPr>
        </p:nvSpPr>
        <p:spPr/>
        <p:txBody>
          <a:bodyPr/>
          <a:lstStyle/>
          <a:p>
            <a:fld id="{C3638059-1CAB-4824-8BA5-70C0C97A1799}" type="datetimeFigureOut">
              <a:rPr lang="en-US" smtClean="0"/>
              <a:t>4/18/2021</a:t>
            </a:fld>
            <a:endParaRPr lang="en-US"/>
          </a:p>
        </p:txBody>
      </p:sp>
      <p:sp>
        <p:nvSpPr>
          <p:cNvPr id="3" name="Footer Placeholder 2">
            <a:extLst>
              <a:ext uri="{FF2B5EF4-FFF2-40B4-BE49-F238E27FC236}">
                <a16:creationId xmlns:a16="http://schemas.microsoft.com/office/drawing/2014/main" id="{43B81946-C6FD-4CE6-950E-97C7081FA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637840-7282-488D-9BF7-E0B76CF608CD}"/>
              </a:ext>
            </a:extLst>
          </p:cNvPr>
          <p:cNvSpPr>
            <a:spLocks noGrp="1"/>
          </p:cNvSpPr>
          <p:nvPr>
            <p:ph type="sldNum" sz="quarter" idx="12"/>
          </p:nvPr>
        </p:nvSpPr>
        <p:spPr/>
        <p:txBody>
          <a:bodyPr/>
          <a:lstStyle/>
          <a:p>
            <a:fld id="{46CF8CD8-F8C9-414F-90C0-787F2660F78E}" type="slidenum">
              <a:rPr lang="en-US" smtClean="0"/>
              <a:t>‹#›</a:t>
            </a:fld>
            <a:endParaRPr lang="en-US"/>
          </a:p>
        </p:txBody>
      </p:sp>
    </p:spTree>
    <p:extLst>
      <p:ext uri="{BB962C8B-B14F-4D97-AF65-F5344CB8AC3E}">
        <p14:creationId xmlns:p14="http://schemas.microsoft.com/office/powerpoint/2010/main" val="356049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E790E-9E7C-41F4-9683-EA663ADBE3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5FC161-261E-4D9D-92F3-921F532E87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7C7FE7-EE38-4F7F-8D80-8D4F2A7CF0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C30F07-0696-4E4F-8F8E-DBCCA6A25438}"/>
              </a:ext>
            </a:extLst>
          </p:cNvPr>
          <p:cNvSpPr>
            <a:spLocks noGrp="1"/>
          </p:cNvSpPr>
          <p:nvPr>
            <p:ph type="dt" sz="half" idx="10"/>
          </p:nvPr>
        </p:nvSpPr>
        <p:spPr/>
        <p:txBody>
          <a:bodyPr/>
          <a:lstStyle/>
          <a:p>
            <a:fld id="{C3638059-1CAB-4824-8BA5-70C0C97A1799}" type="datetimeFigureOut">
              <a:rPr lang="en-US" smtClean="0"/>
              <a:t>4/18/2021</a:t>
            </a:fld>
            <a:endParaRPr lang="en-US"/>
          </a:p>
        </p:txBody>
      </p:sp>
      <p:sp>
        <p:nvSpPr>
          <p:cNvPr id="6" name="Footer Placeholder 5">
            <a:extLst>
              <a:ext uri="{FF2B5EF4-FFF2-40B4-BE49-F238E27FC236}">
                <a16:creationId xmlns:a16="http://schemas.microsoft.com/office/drawing/2014/main" id="{6D900A45-4D0B-4370-9C75-2E83C43E58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36FBD9-BB57-470D-9C8F-2EDCA8129615}"/>
              </a:ext>
            </a:extLst>
          </p:cNvPr>
          <p:cNvSpPr>
            <a:spLocks noGrp="1"/>
          </p:cNvSpPr>
          <p:nvPr>
            <p:ph type="sldNum" sz="quarter" idx="12"/>
          </p:nvPr>
        </p:nvSpPr>
        <p:spPr/>
        <p:txBody>
          <a:bodyPr/>
          <a:lstStyle/>
          <a:p>
            <a:fld id="{46CF8CD8-F8C9-414F-90C0-787F2660F78E}" type="slidenum">
              <a:rPr lang="en-US" smtClean="0"/>
              <a:t>‹#›</a:t>
            </a:fld>
            <a:endParaRPr lang="en-US"/>
          </a:p>
        </p:txBody>
      </p:sp>
    </p:spTree>
    <p:extLst>
      <p:ext uri="{BB962C8B-B14F-4D97-AF65-F5344CB8AC3E}">
        <p14:creationId xmlns:p14="http://schemas.microsoft.com/office/powerpoint/2010/main" val="1555122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E912D-0C94-43EC-A221-1A6120DB93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3CC5DF-CA0E-4BCA-AFA9-DFDB2DB2B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9DD264-7290-4417-B9F2-ADE59AB129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B761A3-CEBB-4421-AD8B-B090C1C25C03}"/>
              </a:ext>
            </a:extLst>
          </p:cNvPr>
          <p:cNvSpPr>
            <a:spLocks noGrp="1"/>
          </p:cNvSpPr>
          <p:nvPr>
            <p:ph type="dt" sz="half" idx="10"/>
          </p:nvPr>
        </p:nvSpPr>
        <p:spPr/>
        <p:txBody>
          <a:bodyPr/>
          <a:lstStyle/>
          <a:p>
            <a:fld id="{C3638059-1CAB-4824-8BA5-70C0C97A1799}" type="datetimeFigureOut">
              <a:rPr lang="en-US" smtClean="0"/>
              <a:t>4/18/2021</a:t>
            </a:fld>
            <a:endParaRPr lang="en-US"/>
          </a:p>
        </p:txBody>
      </p:sp>
      <p:sp>
        <p:nvSpPr>
          <p:cNvPr id="6" name="Footer Placeholder 5">
            <a:extLst>
              <a:ext uri="{FF2B5EF4-FFF2-40B4-BE49-F238E27FC236}">
                <a16:creationId xmlns:a16="http://schemas.microsoft.com/office/drawing/2014/main" id="{26ABDAFC-ABAD-4A22-BE07-E79AEE01BB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B5C797-96AD-494C-950E-5A8B281B8CCD}"/>
              </a:ext>
            </a:extLst>
          </p:cNvPr>
          <p:cNvSpPr>
            <a:spLocks noGrp="1"/>
          </p:cNvSpPr>
          <p:nvPr>
            <p:ph type="sldNum" sz="quarter" idx="12"/>
          </p:nvPr>
        </p:nvSpPr>
        <p:spPr/>
        <p:txBody>
          <a:bodyPr/>
          <a:lstStyle/>
          <a:p>
            <a:fld id="{46CF8CD8-F8C9-414F-90C0-787F2660F78E}" type="slidenum">
              <a:rPr lang="en-US" smtClean="0"/>
              <a:t>‹#›</a:t>
            </a:fld>
            <a:endParaRPr lang="en-US"/>
          </a:p>
        </p:txBody>
      </p:sp>
    </p:spTree>
    <p:extLst>
      <p:ext uri="{BB962C8B-B14F-4D97-AF65-F5344CB8AC3E}">
        <p14:creationId xmlns:p14="http://schemas.microsoft.com/office/powerpoint/2010/main" val="3810180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036749-42A3-4119-B60F-5FBF79FDFA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F64CD9-33BE-4F1B-A0B7-14E8E9D7AD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2F898-C7F6-49AB-A4E9-DA7647D3D3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638059-1CAB-4824-8BA5-70C0C97A1799}" type="datetimeFigureOut">
              <a:rPr lang="en-US" smtClean="0"/>
              <a:t>4/18/2021</a:t>
            </a:fld>
            <a:endParaRPr lang="en-US"/>
          </a:p>
        </p:txBody>
      </p:sp>
      <p:sp>
        <p:nvSpPr>
          <p:cNvPr id="5" name="Footer Placeholder 4">
            <a:extLst>
              <a:ext uri="{FF2B5EF4-FFF2-40B4-BE49-F238E27FC236}">
                <a16:creationId xmlns:a16="http://schemas.microsoft.com/office/drawing/2014/main" id="{D1185F91-9130-467B-B133-F1F47BD9CE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38F853-7BC9-4E3A-B1DF-103D16FCF3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F8CD8-F8C9-414F-90C0-787F2660F78E}" type="slidenum">
              <a:rPr lang="en-US" smtClean="0"/>
              <a:t>‹#›</a:t>
            </a:fld>
            <a:endParaRPr lang="en-US"/>
          </a:p>
        </p:txBody>
      </p:sp>
    </p:spTree>
    <p:extLst>
      <p:ext uri="{BB962C8B-B14F-4D97-AF65-F5344CB8AC3E}">
        <p14:creationId xmlns:p14="http://schemas.microsoft.com/office/powerpoint/2010/main" val="884334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elevant.software/blog/agile-software-development-lifecycle-phases-explained/" TargetMode="External"/><Relationship Id="rId2" Type="http://schemas.openxmlformats.org/officeDocument/2006/relationships/hyperlink" Target="https://www.atlassian.com/agile/scrum/sprin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baY3SaIhfl0?feature=oembed"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64B92641-F504-41FB-8618-87818B9118F6}"/>
              </a:ext>
            </a:extLst>
          </p:cNvPr>
          <p:cNvPicPr>
            <a:picLocks noChangeAspect="1"/>
          </p:cNvPicPr>
          <p:nvPr/>
        </p:nvPicPr>
        <p:blipFill>
          <a:blip r:embed="rId2">
            <a:alphaModFix/>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6" name="Rectangle 5">
            <a:extLst>
              <a:ext uri="{FF2B5EF4-FFF2-40B4-BE49-F238E27FC236}">
                <a16:creationId xmlns:a16="http://schemas.microsoft.com/office/drawing/2014/main" id="{B9302BF8-3ADF-4906-AD44-5BD31DF7DE0E}"/>
              </a:ext>
            </a:extLst>
          </p:cNvPr>
          <p:cNvSpPr/>
          <p:nvPr/>
        </p:nvSpPr>
        <p:spPr>
          <a:xfrm>
            <a:off x="947957" y="1140903"/>
            <a:ext cx="10301680" cy="5461233"/>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8861CF-76B6-4097-918D-4F4B0DCAD1F3}"/>
              </a:ext>
            </a:extLst>
          </p:cNvPr>
          <p:cNvSpPr>
            <a:spLocks noGrp="1"/>
          </p:cNvSpPr>
          <p:nvPr>
            <p:ph type="ctrTitle"/>
          </p:nvPr>
        </p:nvSpPr>
        <p:spPr>
          <a:xfrm>
            <a:off x="1524000" y="1041400"/>
            <a:ext cx="9144000" cy="2387600"/>
          </a:xfrm>
        </p:spPr>
        <p:txBody>
          <a:bodyPr/>
          <a:lstStyle/>
          <a:p>
            <a:r>
              <a:rPr lang="en-US" b="1" dirty="0">
                <a:solidFill>
                  <a:schemeClr val="bg1">
                    <a:lumMod val="95000"/>
                  </a:schemeClr>
                </a:solidFill>
              </a:rPr>
              <a:t>Scrum-agile And </a:t>
            </a:r>
            <a:r>
              <a:rPr lang="en-US" b="1" dirty="0" err="1">
                <a:solidFill>
                  <a:schemeClr val="bg1">
                    <a:lumMod val="95000"/>
                  </a:schemeClr>
                </a:solidFill>
              </a:rPr>
              <a:t>ChadaTech</a:t>
            </a:r>
            <a:endParaRPr lang="en-US" b="1" dirty="0">
              <a:solidFill>
                <a:schemeClr val="bg1">
                  <a:lumMod val="95000"/>
                </a:schemeClr>
              </a:solidFill>
            </a:endParaRPr>
          </a:p>
        </p:txBody>
      </p:sp>
      <p:sp>
        <p:nvSpPr>
          <p:cNvPr id="3" name="Subtitle 2">
            <a:extLst>
              <a:ext uri="{FF2B5EF4-FFF2-40B4-BE49-F238E27FC236}">
                <a16:creationId xmlns:a16="http://schemas.microsoft.com/office/drawing/2014/main" id="{6DFE96CC-201A-48BF-B735-1535AC3654C9}"/>
              </a:ext>
            </a:extLst>
          </p:cNvPr>
          <p:cNvSpPr>
            <a:spLocks noGrp="1"/>
          </p:cNvSpPr>
          <p:nvPr>
            <p:ph type="subTitle" idx="1"/>
          </p:nvPr>
        </p:nvSpPr>
        <p:spPr/>
        <p:txBody>
          <a:bodyPr/>
          <a:lstStyle/>
          <a:p>
            <a:r>
              <a:rPr lang="en-US" dirty="0">
                <a:solidFill>
                  <a:schemeClr val="bg1">
                    <a:lumMod val="95000"/>
                  </a:schemeClr>
                </a:solidFill>
              </a:rPr>
              <a:t>A new way forward for our company?</a:t>
            </a:r>
          </a:p>
        </p:txBody>
      </p:sp>
    </p:spTree>
    <p:extLst>
      <p:ext uri="{BB962C8B-B14F-4D97-AF65-F5344CB8AC3E}">
        <p14:creationId xmlns:p14="http://schemas.microsoft.com/office/powerpoint/2010/main" val="3900627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3CAA-4BA4-4741-B551-11E2DCAE5A9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49EB4F5-9EFD-4C08-9ECC-5829EACDC54C}"/>
              </a:ext>
            </a:extLst>
          </p:cNvPr>
          <p:cNvSpPr>
            <a:spLocks noGrp="1"/>
          </p:cNvSpPr>
          <p:nvPr>
            <p:ph idx="1"/>
          </p:nvPr>
        </p:nvSpPr>
        <p:spPr/>
        <p:txBody>
          <a:bodyPr/>
          <a:lstStyle/>
          <a:p>
            <a:pPr algn="l"/>
            <a:r>
              <a:rPr lang="en-US" sz="1400" dirty="0">
                <a:latin typeface="Times New Roman" panose="02020603050405020304" pitchFamily="18" charset="0"/>
                <a:cs typeface="Times New Roman" panose="02020603050405020304" pitchFamily="18" charset="0"/>
              </a:rPr>
              <a:t>Slide 5: Scrum Roles, </a:t>
            </a:r>
            <a:r>
              <a:rPr lang="en-US" sz="1400" i="0" dirty="0">
                <a:solidFill>
                  <a:srgbClr val="595959"/>
                </a:solidFill>
                <a:effectLst/>
                <a:latin typeface="Times New Roman" panose="02020603050405020304" pitchFamily="18" charset="0"/>
                <a:cs typeface="Times New Roman" panose="02020603050405020304" pitchFamily="18" charset="0"/>
              </a:rPr>
              <a:t>Charles G. Cobb. (2015). </a:t>
            </a:r>
            <a:r>
              <a:rPr lang="en-US" sz="1400" i="1" dirty="0">
                <a:solidFill>
                  <a:srgbClr val="595959"/>
                </a:solidFill>
                <a:effectLst/>
                <a:latin typeface="Times New Roman" panose="02020603050405020304" pitchFamily="18" charset="0"/>
                <a:cs typeface="Times New Roman" panose="02020603050405020304" pitchFamily="18" charset="0"/>
              </a:rPr>
              <a:t>The Project Manager’s Guide to Mastering Agile : Principles and Practices for an Adaptive Approach</a:t>
            </a:r>
            <a:r>
              <a:rPr lang="en-US" sz="1400" i="0" dirty="0">
                <a:solidFill>
                  <a:srgbClr val="595959"/>
                </a:solidFill>
                <a:effectLst/>
                <a:latin typeface="Times New Roman" panose="02020603050405020304" pitchFamily="18" charset="0"/>
                <a:cs typeface="Times New Roman" panose="02020603050405020304" pitchFamily="18" charset="0"/>
              </a:rPr>
              <a:t>. Wiley.</a:t>
            </a:r>
            <a:endParaRPr lang="en-US" sz="1400" dirty="0">
              <a:latin typeface="Times New Roman" panose="02020603050405020304" pitchFamily="18" charset="0"/>
              <a:cs typeface="Times New Roman" panose="02020603050405020304" pitchFamily="18" charset="0"/>
            </a:endParaRPr>
          </a:p>
          <a:p>
            <a:pPr algn="l"/>
            <a:r>
              <a:rPr lang="fr-FR" sz="1400" i="0" dirty="0">
                <a:solidFill>
                  <a:srgbClr val="000000"/>
                </a:solidFill>
                <a:effectLst/>
                <a:latin typeface="Times New Roman" panose="02020603050405020304" pitchFamily="18" charset="0"/>
                <a:cs typeface="Times New Roman" panose="02020603050405020304" pitchFamily="18" charset="0"/>
              </a:rPr>
              <a:t>‌Slide 6: Megan Cook, </a:t>
            </a:r>
            <a:r>
              <a:rPr lang="en-US" sz="1400" i="0" dirty="0">
                <a:solidFill>
                  <a:srgbClr val="000000"/>
                </a:solidFill>
                <a:effectLst/>
                <a:latin typeface="Times New Roman" panose="02020603050405020304" pitchFamily="18" charset="0"/>
                <a:cs typeface="Times New Roman" panose="02020603050405020304" pitchFamily="18" charset="0"/>
              </a:rPr>
              <a:t>Atlassian. (2021). </a:t>
            </a:r>
            <a:r>
              <a:rPr lang="en-US" sz="1400" i="1" dirty="0">
                <a:solidFill>
                  <a:srgbClr val="000000"/>
                </a:solidFill>
                <a:effectLst/>
                <a:latin typeface="Times New Roman" panose="02020603050405020304" pitchFamily="18" charset="0"/>
                <a:cs typeface="Times New Roman" panose="02020603050405020304" pitchFamily="18" charset="0"/>
              </a:rPr>
              <a:t>Sprints | Atlassian</a:t>
            </a:r>
            <a:r>
              <a:rPr lang="en-US" sz="1400" i="0" dirty="0">
                <a:solidFill>
                  <a:srgbClr val="000000"/>
                </a:solidFill>
                <a:effectLst/>
                <a:latin typeface="Times New Roman" panose="02020603050405020304" pitchFamily="18" charset="0"/>
                <a:cs typeface="Times New Roman" panose="02020603050405020304" pitchFamily="18" charset="0"/>
              </a:rPr>
              <a:t>. Atlassian. </a:t>
            </a:r>
            <a:r>
              <a:rPr lang="en-US" sz="1400" i="0" dirty="0">
                <a:solidFill>
                  <a:srgbClr val="000000"/>
                </a:solidFill>
                <a:effectLst/>
                <a:latin typeface="Times New Roman" panose="02020603050405020304" pitchFamily="18" charset="0"/>
                <a:cs typeface="Times New Roman" panose="02020603050405020304" pitchFamily="18" charset="0"/>
                <a:hlinkClick r:id="rId2"/>
              </a:rPr>
              <a:t>https://www.atlassian.com/agile/scrum/sprints</a:t>
            </a:r>
            <a:endParaRPr lang="fr-FR" sz="1400" i="0" dirty="0">
              <a:solidFill>
                <a:srgbClr val="000000"/>
              </a:solidFill>
              <a:effectLst/>
              <a:latin typeface="Times New Roman" panose="02020603050405020304" pitchFamily="18" charset="0"/>
              <a:cs typeface="Times New Roman" panose="02020603050405020304" pitchFamily="18" charset="0"/>
            </a:endParaRPr>
          </a:p>
          <a:p>
            <a:pPr algn="l"/>
            <a:r>
              <a:rPr lang="fr-FR" sz="1400" dirty="0">
                <a:solidFill>
                  <a:srgbClr val="000000"/>
                </a:solidFill>
                <a:latin typeface="Times New Roman" panose="02020603050405020304" pitchFamily="18" charset="0"/>
                <a:cs typeface="Times New Roman" panose="02020603050405020304" pitchFamily="18" charset="0"/>
              </a:rPr>
              <a:t>Slide 6: </a:t>
            </a:r>
            <a:r>
              <a:rPr lang="en-US" sz="1400" i="1" dirty="0" err="1">
                <a:solidFill>
                  <a:srgbClr val="000000"/>
                </a:solidFill>
                <a:effectLst/>
                <a:latin typeface="Times New Roman" panose="02020603050405020304" pitchFamily="18" charset="0"/>
                <a:cs typeface="Times New Roman" panose="02020603050405020304" pitchFamily="18" charset="0"/>
              </a:rPr>
              <a:t>Ihor</a:t>
            </a:r>
            <a:r>
              <a:rPr lang="en-US" sz="1400" i="1" dirty="0">
                <a:solidFill>
                  <a:srgbClr val="000000"/>
                </a:solidFill>
                <a:effectLst/>
                <a:latin typeface="Times New Roman" panose="02020603050405020304" pitchFamily="18" charset="0"/>
                <a:cs typeface="Times New Roman" panose="02020603050405020304" pitchFamily="18" charset="0"/>
              </a:rPr>
              <a:t> </a:t>
            </a:r>
            <a:r>
              <a:rPr lang="en-US" sz="1400" i="1" dirty="0" err="1">
                <a:solidFill>
                  <a:srgbClr val="000000"/>
                </a:solidFill>
                <a:effectLst/>
                <a:latin typeface="Times New Roman" panose="02020603050405020304" pitchFamily="18" charset="0"/>
                <a:cs typeface="Times New Roman" panose="02020603050405020304" pitchFamily="18" charset="0"/>
              </a:rPr>
              <a:t>Feoktistov</a:t>
            </a:r>
            <a:r>
              <a:rPr lang="en-US" sz="1400" i="1" dirty="0">
                <a:solidFill>
                  <a:srgbClr val="000000"/>
                </a:solidFill>
                <a:effectLst/>
                <a:latin typeface="Times New Roman" panose="02020603050405020304" pitchFamily="18" charset="0"/>
                <a:cs typeface="Times New Roman" panose="02020603050405020304" pitchFamily="18" charset="0"/>
              </a:rPr>
              <a:t>. (2020, November 9). Agile Software Development Lifecycle Phases Explained. Relevant Software; Relevant Software. </a:t>
            </a:r>
            <a:r>
              <a:rPr lang="en-US" sz="1400" i="1" dirty="0">
                <a:solidFill>
                  <a:srgbClr val="000000"/>
                </a:solidFill>
                <a:effectLst/>
                <a:latin typeface="Times New Roman" panose="02020603050405020304" pitchFamily="18" charset="0"/>
                <a:cs typeface="Times New Roman" panose="02020603050405020304" pitchFamily="18" charset="0"/>
                <a:hlinkClick r:id="rId3"/>
              </a:rPr>
              <a:t>https://relevant.software/blog/agile-software-development-lifecycle-phases-explained/</a:t>
            </a:r>
            <a:endParaRPr lang="en-US" sz="1400" i="1" dirty="0">
              <a:solidFill>
                <a:srgbClr val="000000"/>
              </a:solidFill>
              <a:effectLst/>
              <a:latin typeface="Times New Roman" panose="02020603050405020304" pitchFamily="18" charset="0"/>
              <a:cs typeface="Times New Roman" panose="02020603050405020304" pitchFamily="18" charset="0"/>
            </a:endParaRPr>
          </a:p>
          <a:p>
            <a:pPr algn="l"/>
            <a:r>
              <a:rPr lang="en-US" sz="1400" i="1" dirty="0">
                <a:solidFill>
                  <a:srgbClr val="000000"/>
                </a:solidFill>
                <a:latin typeface="Times New Roman" panose="02020603050405020304" pitchFamily="18" charset="0"/>
                <a:cs typeface="Times New Roman" panose="02020603050405020304" pitchFamily="18" charset="0"/>
              </a:rPr>
              <a:t>Slide 9: </a:t>
            </a:r>
            <a:r>
              <a:rPr lang="en-US" sz="1400" i="0" dirty="0">
                <a:solidFill>
                  <a:srgbClr val="000000"/>
                </a:solidFill>
                <a:effectLst/>
                <a:latin typeface="Times New Roman" panose="02020603050405020304" pitchFamily="18" charset="0"/>
                <a:cs typeface="Times New Roman" panose="02020603050405020304" pitchFamily="18" charset="0"/>
              </a:rPr>
              <a:t>Maria, J. (2020, August 12). </a:t>
            </a:r>
            <a:r>
              <a:rPr lang="en-US" sz="1400" i="1" dirty="0">
                <a:solidFill>
                  <a:srgbClr val="000000"/>
                </a:solidFill>
                <a:effectLst/>
                <a:latin typeface="Times New Roman" panose="02020603050405020304" pitchFamily="18" charset="0"/>
                <a:cs typeface="Times New Roman" panose="02020603050405020304" pitchFamily="18" charset="0"/>
              </a:rPr>
              <a:t>Agile vs. Waterfall | Software Development Methodologies</a:t>
            </a:r>
            <a:r>
              <a:rPr lang="en-US" sz="1400" i="0" dirty="0">
                <a:solidFill>
                  <a:srgbClr val="000000"/>
                </a:solidFill>
                <a:effectLst/>
                <a:latin typeface="Times New Roman" panose="02020603050405020304" pitchFamily="18" charset="0"/>
                <a:cs typeface="Times New Roman" panose="02020603050405020304" pitchFamily="18" charset="0"/>
              </a:rPr>
              <a:t>. Project-Management.com. https://project-management.com/agile-vs-waterfall/#:~:text=Agile%20is%20an%20incremental%20and,helps%20complete%20one%20single%20project.</a:t>
            </a:r>
            <a:endParaRPr lang="en-US" sz="1400" i="1"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en-US" b="0" i="0" dirty="0">
              <a:solidFill>
                <a:srgbClr val="000000"/>
              </a:solidFill>
              <a:effectLst/>
              <a:latin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057486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toy&#10;&#10;Description automatically generated">
            <a:extLst>
              <a:ext uri="{FF2B5EF4-FFF2-40B4-BE49-F238E27FC236}">
                <a16:creationId xmlns:a16="http://schemas.microsoft.com/office/drawing/2014/main" id="{1F75BF0A-5C67-49E1-AD15-F04E9487F6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H="1">
            <a:off x="-1" y="-1"/>
            <a:ext cx="12192001" cy="6858001"/>
          </a:xfrm>
        </p:spPr>
      </p:pic>
      <p:sp>
        <p:nvSpPr>
          <p:cNvPr id="11" name="TextBox 10">
            <a:extLst>
              <a:ext uri="{FF2B5EF4-FFF2-40B4-BE49-F238E27FC236}">
                <a16:creationId xmlns:a16="http://schemas.microsoft.com/office/drawing/2014/main" id="{6F310F88-3B8E-451B-849E-863CF48009DB}"/>
              </a:ext>
            </a:extLst>
          </p:cNvPr>
          <p:cNvSpPr txBox="1"/>
          <p:nvPr/>
        </p:nvSpPr>
        <p:spPr>
          <a:xfrm>
            <a:off x="411061" y="444617"/>
            <a:ext cx="4932726"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Product Owner</a:t>
            </a:r>
            <a:endParaRPr lang="en-US" sz="3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212F36F-204F-4137-905E-843A64D3BBD2}"/>
              </a:ext>
            </a:extLst>
          </p:cNvPr>
          <p:cNvSpPr txBox="1"/>
          <p:nvPr/>
        </p:nvSpPr>
        <p:spPr>
          <a:xfrm>
            <a:off x="360727" y="1887523"/>
            <a:ext cx="4035104" cy="518539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Highest level of ownership</a:t>
            </a:r>
          </a:p>
          <a:p>
            <a:pPr>
              <a:lnSpc>
                <a:spcPct val="150000"/>
              </a:lnSpc>
            </a:pPr>
            <a:endParaRPr lang="en-US" sz="800" dirty="0"/>
          </a:p>
          <a:p>
            <a:pPr marL="285750" indent="-285750">
              <a:lnSpc>
                <a:spcPct val="150000"/>
              </a:lnSpc>
              <a:buFont typeface="Arial" panose="020B0604020202020204" pitchFamily="34" charset="0"/>
              <a:buChar char="•"/>
            </a:pPr>
            <a:r>
              <a:rPr lang="en-US" sz="1600" dirty="0"/>
              <a:t>Creates and manages product backlog</a:t>
            </a:r>
          </a:p>
          <a:p>
            <a:pPr>
              <a:lnSpc>
                <a:spcPct val="150000"/>
              </a:lnSpc>
            </a:pPr>
            <a:endParaRPr lang="en-US" sz="800" dirty="0"/>
          </a:p>
          <a:p>
            <a:pPr marL="285750" indent="-285750">
              <a:lnSpc>
                <a:spcPct val="150000"/>
              </a:lnSpc>
              <a:buFont typeface="Arial" panose="020B0604020202020204" pitchFamily="34" charset="0"/>
              <a:buChar char="•"/>
            </a:pPr>
            <a:r>
              <a:rPr lang="en-US" sz="1600" dirty="0"/>
              <a:t>Liaison between end-user and development team</a:t>
            </a:r>
          </a:p>
          <a:p>
            <a:pPr>
              <a:lnSpc>
                <a:spcPct val="150000"/>
              </a:lnSpc>
            </a:pPr>
            <a:endParaRPr lang="en-US" sz="800" dirty="0"/>
          </a:p>
          <a:p>
            <a:pPr marL="285750" indent="-285750">
              <a:lnSpc>
                <a:spcPct val="150000"/>
              </a:lnSpc>
              <a:buFont typeface="Arial" panose="020B0604020202020204" pitchFamily="34" charset="0"/>
              <a:buChar char="•"/>
            </a:pPr>
            <a:r>
              <a:rPr lang="en-US" sz="1600" dirty="0"/>
              <a:t>Sets backlog priorities</a:t>
            </a:r>
          </a:p>
          <a:p>
            <a:pPr>
              <a:lnSpc>
                <a:spcPct val="150000"/>
              </a:lnSpc>
            </a:pPr>
            <a:endParaRPr lang="en-US" sz="800" dirty="0"/>
          </a:p>
          <a:p>
            <a:pPr marL="285750" indent="-285750">
              <a:lnSpc>
                <a:spcPct val="150000"/>
              </a:lnSpc>
              <a:buFont typeface="Arial" panose="020B0604020202020204" pitchFamily="34" charset="0"/>
              <a:buChar char="•"/>
            </a:pPr>
            <a:r>
              <a:rPr lang="en-US" sz="1600" dirty="0"/>
              <a:t>Develops user stories</a:t>
            </a:r>
          </a:p>
          <a:p>
            <a:pPr>
              <a:lnSpc>
                <a:spcPct val="150000"/>
              </a:lnSpc>
            </a:pPr>
            <a:endParaRPr lang="en-US" sz="800" dirty="0"/>
          </a:p>
          <a:p>
            <a:pPr marL="285750" indent="-285750">
              <a:lnSpc>
                <a:spcPct val="150000"/>
              </a:lnSpc>
              <a:buFont typeface="Arial" panose="020B0604020202020204" pitchFamily="34" charset="0"/>
              <a:buChar char="•"/>
            </a:pPr>
            <a:r>
              <a:rPr lang="en-US" sz="1600" dirty="0"/>
              <a:t>Bridges technical gap from idea to product.</a:t>
            </a:r>
          </a:p>
          <a:p>
            <a:pPr>
              <a:lnSpc>
                <a:spcPct val="150000"/>
              </a:lnSpc>
            </a:pPr>
            <a:endParaRPr lang="en-US" sz="800" dirty="0"/>
          </a:p>
          <a:p>
            <a:pPr marL="285750" indent="-285750">
              <a:lnSpc>
                <a:spcPct val="150000"/>
              </a:lnSpc>
              <a:buFont typeface="Arial" panose="020B0604020202020204" pitchFamily="34" charset="0"/>
              <a:buChar char="•"/>
            </a:pPr>
            <a:r>
              <a:rPr lang="en-US" sz="1600" dirty="0"/>
              <a:t>Pursues Business Value and steers team towards that end</a:t>
            </a:r>
          </a:p>
          <a:p>
            <a:pPr marL="285750" indent="-285750">
              <a:lnSpc>
                <a:spcPct val="200000"/>
              </a:lnSpc>
              <a:buFont typeface="Arial" panose="020B0604020202020204" pitchFamily="34" charset="0"/>
              <a:buChar char="•"/>
            </a:pPr>
            <a:endParaRPr lang="en-US" dirty="0"/>
          </a:p>
        </p:txBody>
      </p:sp>
      <p:sp>
        <p:nvSpPr>
          <p:cNvPr id="13" name="TextBox 12">
            <a:extLst>
              <a:ext uri="{FF2B5EF4-FFF2-40B4-BE49-F238E27FC236}">
                <a16:creationId xmlns:a16="http://schemas.microsoft.com/office/drawing/2014/main" id="{E3E377F9-D4B6-43BB-94A9-0561FDF42809}"/>
              </a:ext>
            </a:extLst>
          </p:cNvPr>
          <p:cNvSpPr txBox="1"/>
          <p:nvPr/>
        </p:nvSpPr>
        <p:spPr>
          <a:xfrm>
            <a:off x="6759162" y="444617"/>
            <a:ext cx="4932726"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Scrum Master</a:t>
            </a:r>
            <a:endParaRPr lang="en-US" sz="3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1A13A15-3131-4709-9DDF-91AB51470C2F}"/>
              </a:ext>
            </a:extLst>
          </p:cNvPr>
          <p:cNvSpPr txBox="1"/>
          <p:nvPr/>
        </p:nvSpPr>
        <p:spPr>
          <a:xfrm>
            <a:off x="7656783" y="1887522"/>
            <a:ext cx="4273145" cy="48246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Facilitates Scrum events such as stand-up</a:t>
            </a:r>
          </a:p>
          <a:p>
            <a:pPr marL="285750" indent="-285750">
              <a:lnSpc>
                <a:spcPct val="200000"/>
              </a:lnSpc>
              <a:buFont typeface="Arial" panose="020B0604020202020204" pitchFamily="34" charset="0"/>
              <a:buChar char="•"/>
            </a:pPr>
            <a:r>
              <a:rPr lang="en-US" sz="1600" dirty="0"/>
              <a:t>Mentors Development team</a:t>
            </a:r>
          </a:p>
          <a:p>
            <a:pPr marL="285750" indent="-285750">
              <a:lnSpc>
                <a:spcPct val="200000"/>
              </a:lnSpc>
              <a:buFont typeface="Arial" panose="020B0604020202020204" pitchFamily="34" charset="0"/>
              <a:buChar char="•"/>
            </a:pPr>
            <a:r>
              <a:rPr lang="en-US" sz="1600" dirty="0"/>
              <a:t>Designated Door Kicker</a:t>
            </a:r>
          </a:p>
          <a:p>
            <a:pPr marL="285750" indent="-285750">
              <a:lnSpc>
                <a:spcPct val="200000"/>
              </a:lnSpc>
              <a:buFont typeface="Arial" panose="020B0604020202020204" pitchFamily="34" charset="0"/>
              <a:buChar char="•"/>
            </a:pPr>
            <a:r>
              <a:rPr lang="en-US" sz="1600" dirty="0"/>
              <a:t>Removes Roadblocks, hurdles and 	bottlenecks</a:t>
            </a:r>
          </a:p>
          <a:p>
            <a:pPr marL="285750" indent="-285750">
              <a:lnSpc>
                <a:spcPct val="200000"/>
              </a:lnSpc>
              <a:buFont typeface="Arial" panose="020B0604020202020204" pitchFamily="34" charset="0"/>
              <a:buChar char="•"/>
            </a:pPr>
            <a:r>
              <a:rPr lang="en-US" sz="1600" dirty="0"/>
              <a:t>Conducts Sprint Planning with team</a:t>
            </a:r>
          </a:p>
          <a:p>
            <a:pPr marL="285750" indent="-285750">
              <a:lnSpc>
                <a:spcPct val="200000"/>
              </a:lnSpc>
              <a:buFont typeface="Arial" panose="020B0604020202020204" pitchFamily="34" charset="0"/>
              <a:buChar char="•"/>
            </a:pPr>
            <a:r>
              <a:rPr lang="en-US" sz="1600" dirty="0"/>
              <a:t>Conducts Sprint Reviews and Retrospectives</a:t>
            </a:r>
          </a:p>
          <a:p>
            <a:pPr marL="285750" indent="-285750">
              <a:lnSpc>
                <a:spcPct val="200000"/>
              </a:lnSpc>
              <a:buFont typeface="Arial" panose="020B0604020202020204" pitchFamily="34" charset="0"/>
              <a:buChar char="•"/>
            </a:pPr>
            <a:r>
              <a:rPr lang="en-US" sz="1600" dirty="0"/>
              <a:t>Promotes trust and collaboration</a:t>
            </a:r>
          </a:p>
          <a:p>
            <a:pPr marL="285750" indent="-285750">
              <a:lnSpc>
                <a:spcPct val="200000"/>
              </a:lnSpc>
              <a:buFont typeface="Arial" panose="020B0604020202020204" pitchFamily="34" charset="0"/>
              <a:buChar char="•"/>
            </a:pPr>
            <a:r>
              <a:rPr lang="en-US" sz="1600" dirty="0"/>
              <a:t>Fosters learning from failure rather than loosing from it</a:t>
            </a:r>
          </a:p>
        </p:txBody>
      </p:sp>
    </p:spTree>
    <p:extLst>
      <p:ext uri="{BB962C8B-B14F-4D97-AF65-F5344CB8AC3E}">
        <p14:creationId xmlns:p14="http://schemas.microsoft.com/office/powerpoint/2010/main" val="294585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B8A54-925A-4DA3-9F4F-48A6F559BF25}"/>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Online Media 5" title="Devs watching QA test the product">
            <a:hlinkClick r:id="" action="ppaction://media"/>
            <a:extLst>
              <a:ext uri="{FF2B5EF4-FFF2-40B4-BE49-F238E27FC236}">
                <a16:creationId xmlns:a16="http://schemas.microsoft.com/office/drawing/2014/main" id="{BED7C63D-FC81-4D6A-B9B3-B2131226AEB2}"/>
              </a:ext>
            </a:extLst>
          </p:cNvPr>
          <p:cNvPicPr>
            <a:picLocks noRot="1" noChangeAspect="1"/>
          </p:cNvPicPr>
          <p:nvPr>
            <a:videoFile r:link="rId1"/>
          </p:nvPr>
        </p:nvPicPr>
        <p:blipFill>
          <a:blip r:embed="rId3"/>
          <a:stretch>
            <a:fillRect/>
          </a:stretch>
        </p:blipFill>
        <p:spPr>
          <a:xfrm>
            <a:off x="1523999" y="0"/>
            <a:ext cx="9144001" cy="6858000"/>
          </a:xfrm>
          <a:prstGeom prst="rect">
            <a:avLst/>
          </a:prstGeom>
        </p:spPr>
      </p:pic>
    </p:spTree>
    <p:extLst>
      <p:ext uri="{BB962C8B-B14F-4D97-AF65-F5344CB8AC3E}">
        <p14:creationId xmlns:p14="http://schemas.microsoft.com/office/powerpoint/2010/main" val="3893168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with low confidence">
            <a:extLst>
              <a:ext uri="{FF2B5EF4-FFF2-40B4-BE49-F238E27FC236}">
                <a16:creationId xmlns:a16="http://schemas.microsoft.com/office/drawing/2014/main" id="{7CCDEBFD-991C-400E-8800-E28B17BA0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6">
            <a:extLst>
              <a:ext uri="{FF2B5EF4-FFF2-40B4-BE49-F238E27FC236}">
                <a16:creationId xmlns:a16="http://schemas.microsoft.com/office/drawing/2014/main" id="{874F016C-7F4E-4D41-99EA-7C5F06E2E256}"/>
              </a:ext>
            </a:extLst>
          </p:cNvPr>
          <p:cNvSpPr/>
          <p:nvPr/>
        </p:nvSpPr>
        <p:spPr>
          <a:xfrm>
            <a:off x="9728" y="0"/>
            <a:ext cx="12182272" cy="68580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37B0FF2-2E62-4549-A1FC-73A74CCC6D3E}"/>
              </a:ext>
            </a:extLst>
          </p:cNvPr>
          <p:cNvSpPr txBox="1"/>
          <p:nvPr/>
        </p:nvSpPr>
        <p:spPr>
          <a:xfrm>
            <a:off x="550607" y="1374750"/>
            <a:ext cx="5110891" cy="563231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dirty="0">
                <a:solidFill>
                  <a:schemeClr val="bg1"/>
                </a:solidFill>
              </a:rPr>
              <a:t>Develops programs from user stories</a:t>
            </a:r>
          </a:p>
          <a:p>
            <a:pPr marL="285750" indent="-285750">
              <a:lnSpc>
                <a:spcPct val="200000"/>
              </a:lnSpc>
              <a:buFont typeface="Arial" panose="020B0604020202020204" pitchFamily="34" charset="0"/>
              <a:buChar char="•"/>
            </a:pPr>
            <a:r>
              <a:rPr lang="en-US" sz="2400" dirty="0">
                <a:solidFill>
                  <a:schemeClr val="bg1"/>
                </a:solidFill>
              </a:rPr>
              <a:t>Builds UI/UX for end users</a:t>
            </a:r>
          </a:p>
          <a:p>
            <a:pPr marL="285750" indent="-285750">
              <a:lnSpc>
                <a:spcPct val="200000"/>
              </a:lnSpc>
              <a:buFont typeface="Arial" panose="020B0604020202020204" pitchFamily="34" charset="0"/>
              <a:buChar char="•"/>
            </a:pPr>
            <a:r>
              <a:rPr lang="en-US" sz="2400" dirty="0">
                <a:solidFill>
                  <a:schemeClr val="bg1"/>
                </a:solidFill>
              </a:rPr>
              <a:t>Creates algorithms to solve problems</a:t>
            </a:r>
          </a:p>
          <a:p>
            <a:pPr marL="285750" indent="-285750">
              <a:lnSpc>
                <a:spcPct val="200000"/>
              </a:lnSpc>
              <a:buFont typeface="Arial" panose="020B0604020202020204" pitchFamily="34" charset="0"/>
              <a:buChar char="•"/>
            </a:pPr>
            <a:r>
              <a:rPr lang="en-US" sz="2400" dirty="0">
                <a:solidFill>
                  <a:schemeClr val="bg1"/>
                </a:solidFill>
              </a:rPr>
              <a:t>Documents code with explanations</a:t>
            </a:r>
          </a:p>
          <a:p>
            <a:pPr marL="285750" indent="-285750">
              <a:lnSpc>
                <a:spcPct val="200000"/>
              </a:lnSpc>
              <a:buFont typeface="Arial" panose="020B0604020202020204" pitchFamily="34" charset="0"/>
              <a:buChar char="•"/>
            </a:pPr>
            <a:r>
              <a:rPr lang="en-US" sz="2400" dirty="0">
                <a:solidFill>
                  <a:schemeClr val="bg1"/>
                </a:solidFill>
              </a:rPr>
              <a:t>Turns a plan into action</a:t>
            </a:r>
          </a:p>
          <a:p>
            <a:pPr marL="285750" indent="-285750">
              <a:lnSpc>
                <a:spcPct val="200000"/>
              </a:lnSpc>
              <a:buFont typeface="Arial" panose="020B0604020202020204" pitchFamily="34" charset="0"/>
              <a:buChar char="•"/>
            </a:pPr>
            <a:r>
              <a:rPr lang="en-US" sz="2400" dirty="0">
                <a:solidFill>
                  <a:schemeClr val="bg1"/>
                </a:solidFill>
              </a:rPr>
              <a:t>Shares expertise with team members</a:t>
            </a:r>
          </a:p>
          <a:p>
            <a:pPr marL="285750" indent="-285750">
              <a:lnSpc>
                <a:spcPct val="200000"/>
              </a:lnSpc>
              <a:buFont typeface="Arial" panose="020B0604020202020204" pitchFamily="34" charset="0"/>
              <a:buChar char="•"/>
            </a:pPr>
            <a:r>
              <a:rPr lang="en-US" sz="2400" dirty="0">
                <a:solidFill>
                  <a:schemeClr val="bg1"/>
                </a:solidFill>
              </a:rPr>
              <a:t>Learns from other team members</a:t>
            </a:r>
          </a:p>
          <a:p>
            <a:pPr marL="285750" indent="-285750">
              <a:buFont typeface="Arial" panose="020B0604020202020204" pitchFamily="34" charset="0"/>
              <a:buChar char="•"/>
            </a:pPr>
            <a:endParaRPr lang="en-US" sz="2400" dirty="0">
              <a:solidFill>
                <a:schemeClr val="bg1"/>
              </a:solidFill>
            </a:endParaRPr>
          </a:p>
        </p:txBody>
      </p:sp>
      <p:sp>
        <p:nvSpPr>
          <p:cNvPr id="10" name="TextBox 9">
            <a:extLst>
              <a:ext uri="{FF2B5EF4-FFF2-40B4-BE49-F238E27FC236}">
                <a16:creationId xmlns:a16="http://schemas.microsoft.com/office/drawing/2014/main" id="{6465D1B5-FDF7-4109-90DD-4D852C22FBB9}"/>
              </a:ext>
            </a:extLst>
          </p:cNvPr>
          <p:cNvSpPr txBox="1"/>
          <p:nvPr/>
        </p:nvSpPr>
        <p:spPr>
          <a:xfrm>
            <a:off x="6530502" y="1374750"/>
            <a:ext cx="5110891" cy="515955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dirty="0">
                <a:solidFill>
                  <a:schemeClr val="bg1"/>
                </a:solidFill>
              </a:rPr>
              <a:t>Develops test cases from user stories</a:t>
            </a:r>
          </a:p>
          <a:p>
            <a:pPr marL="285750" indent="-285750">
              <a:lnSpc>
                <a:spcPct val="200000"/>
              </a:lnSpc>
              <a:buFont typeface="Arial" panose="020B0604020202020204" pitchFamily="34" charset="0"/>
              <a:buChar char="•"/>
            </a:pPr>
            <a:r>
              <a:rPr lang="en-US" sz="2400" dirty="0">
                <a:solidFill>
                  <a:schemeClr val="bg1"/>
                </a:solidFill>
              </a:rPr>
              <a:t>Builds Regression testing suites </a:t>
            </a:r>
          </a:p>
          <a:p>
            <a:pPr marL="285750" indent="-285750">
              <a:lnSpc>
                <a:spcPct val="200000"/>
              </a:lnSpc>
              <a:buFont typeface="Arial" panose="020B0604020202020204" pitchFamily="34" charset="0"/>
              <a:buChar char="•"/>
            </a:pPr>
            <a:r>
              <a:rPr lang="en-US" sz="2400" dirty="0">
                <a:solidFill>
                  <a:schemeClr val="bg1"/>
                </a:solidFill>
              </a:rPr>
              <a:t>Collaborates for bug fixes</a:t>
            </a:r>
          </a:p>
          <a:p>
            <a:pPr marL="285750" indent="-285750">
              <a:lnSpc>
                <a:spcPct val="200000"/>
              </a:lnSpc>
              <a:buFont typeface="Arial" panose="020B0604020202020204" pitchFamily="34" charset="0"/>
              <a:buChar char="•"/>
            </a:pPr>
            <a:r>
              <a:rPr lang="en-US" sz="2400" dirty="0">
                <a:solidFill>
                  <a:schemeClr val="bg1"/>
                </a:solidFill>
              </a:rPr>
              <a:t>Builds automated testing modules</a:t>
            </a:r>
          </a:p>
          <a:p>
            <a:pPr marL="285750" indent="-285750">
              <a:lnSpc>
                <a:spcPct val="200000"/>
              </a:lnSpc>
              <a:buFont typeface="Arial" panose="020B0604020202020204" pitchFamily="34" charset="0"/>
              <a:buChar char="•"/>
            </a:pPr>
            <a:r>
              <a:rPr lang="en-US" sz="2400" dirty="0">
                <a:solidFill>
                  <a:schemeClr val="bg1"/>
                </a:solidFill>
              </a:rPr>
              <a:t>Performs Quality Verification</a:t>
            </a:r>
          </a:p>
          <a:p>
            <a:pPr marL="285750" indent="-285750">
              <a:lnSpc>
                <a:spcPct val="200000"/>
              </a:lnSpc>
              <a:buFont typeface="Arial" panose="020B0604020202020204" pitchFamily="34" charset="0"/>
              <a:buChar char="•"/>
            </a:pPr>
            <a:r>
              <a:rPr lang="en-US" sz="2400" dirty="0">
                <a:solidFill>
                  <a:schemeClr val="bg1"/>
                </a:solidFill>
              </a:rPr>
              <a:t>Ensures definition of done reached</a:t>
            </a:r>
          </a:p>
          <a:p>
            <a:pPr marL="285750" indent="-285750">
              <a:lnSpc>
                <a:spcPct val="200000"/>
              </a:lnSpc>
              <a:buFont typeface="Arial" panose="020B0604020202020204" pitchFamily="34" charset="0"/>
              <a:buChar char="•"/>
            </a:pPr>
            <a:r>
              <a:rPr lang="en-US" sz="2400" dirty="0">
                <a:solidFill>
                  <a:schemeClr val="bg1"/>
                </a:solidFill>
              </a:rPr>
              <a:t>Seeks clarification of requirements</a:t>
            </a:r>
          </a:p>
        </p:txBody>
      </p:sp>
      <p:sp>
        <p:nvSpPr>
          <p:cNvPr id="11" name="TextBox 10">
            <a:extLst>
              <a:ext uri="{FF2B5EF4-FFF2-40B4-BE49-F238E27FC236}">
                <a16:creationId xmlns:a16="http://schemas.microsoft.com/office/drawing/2014/main" id="{9297E057-87B5-4E6E-B1B0-910B3FBFA865}"/>
              </a:ext>
            </a:extLst>
          </p:cNvPr>
          <p:cNvSpPr txBox="1"/>
          <p:nvPr/>
        </p:nvSpPr>
        <p:spPr>
          <a:xfrm>
            <a:off x="2823426" y="381226"/>
            <a:ext cx="6545148" cy="1015663"/>
          </a:xfrm>
          <a:prstGeom prst="rect">
            <a:avLst/>
          </a:prstGeom>
          <a:noFill/>
        </p:spPr>
        <p:txBody>
          <a:bodyPr wrap="square" rtlCol="0">
            <a:spAutoFit/>
          </a:bodyPr>
          <a:lstStyle/>
          <a:p>
            <a:r>
              <a:rPr lang="en-US" sz="6000" dirty="0">
                <a:solidFill>
                  <a:schemeClr val="bg1"/>
                </a:solidFill>
              </a:rPr>
              <a:t>Development Team</a:t>
            </a:r>
          </a:p>
        </p:txBody>
      </p:sp>
    </p:spTree>
    <p:extLst>
      <p:ext uri="{BB962C8B-B14F-4D97-AF65-F5344CB8AC3E}">
        <p14:creationId xmlns:p14="http://schemas.microsoft.com/office/powerpoint/2010/main" val="2617994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B13D8B-678C-4D10-B626-76548167E150}"/>
              </a:ext>
            </a:extLst>
          </p:cNvPr>
          <p:cNvPicPr>
            <a:picLocks noChangeAspect="1"/>
          </p:cNvPicPr>
          <p:nvPr/>
        </p:nvPicPr>
        <p:blipFill>
          <a:blip r:embed="rId2"/>
          <a:stretch>
            <a:fillRect/>
          </a:stretch>
        </p:blipFill>
        <p:spPr>
          <a:xfrm>
            <a:off x="0" y="0"/>
            <a:ext cx="12192000" cy="6857999"/>
          </a:xfrm>
          <a:prstGeom prst="rect">
            <a:avLst/>
          </a:prstGeom>
        </p:spPr>
      </p:pic>
      <p:pic>
        <p:nvPicPr>
          <p:cNvPr id="5" name="Picture 4">
            <a:extLst>
              <a:ext uri="{FF2B5EF4-FFF2-40B4-BE49-F238E27FC236}">
                <a16:creationId xmlns:a16="http://schemas.microsoft.com/office/drawing/2014/main" id="{DCACDB58-9673-4C4D-8EFB-E7A2B1B6743D}"/>
              </a:ext>
            </a:extLst>
          </p:cNvPr>
          <p:cNvPicPr>
            <a:picLocks noChangeAspect="1"/>
          </p:cNvPicPr>
          <p:nvPr/>
        </p:nvPicPr>
        <p:blipFill>
          <a:blip r:embed="rId3"/>
          <a:stretch>
            <a:fillRect/>
          </a:stretch>
        </p:blipFill>
        <p:spPr>
          <a:xfrm>
            <a:off x="0" y="0"/>
            <a:ext cx="12169302" cy="6857998"/>
          </a:xfrm>
          <a:prstGeom prst="rect">
            <a:avLst/>
          </a:prstGeom>
        </p:spPr>
      </p:pic>
      <p:sp>
        <p:nvSpPr>
          <p:cNvPr id="2" name="Title 1">
            <a:extLst>
              <a:ext uri="{FF2B5EF4-FFF2-40B4-BE49-F238E27FC236}">
                <a16:creationId xmlns:a16="http://schemas.microsoft.com/office/drawing/2014/main" id="{75E9A951-1094-4906-89B4-15ED454C5E59}"/>
              </a:ext>
            </a:extLst>
          </p:cNvPr>
          <p:cNvSpPr>
            <a:spLocks noGrp="1"/>
          </p:cNvSpPr>
          <p:nvPr>
            <p:ph type="title"/>
          </p:nvPr>
        </p:nvSpPr>
        <p:spPr/>
        <p:txBody>
          <a:bodyPr/>
          <a:lstStyle/>
          <a:p>
            <a:pPr algn="ctr"/>
            <a:r>
              <a:rPr lang="en-US" dirty="0">
                <a:solidFill>
                  <a:schemeClr val="bg1"/>
                </a:solidFill>
              </a:rPr>
              <a:t>Team Roles</a:t>
            </a:r>
          </a:p>
        </p:txBody>
      </p:sp>
      <p:sp>
        <p:nvSpPr>
          <p:cNvPr id="3" name="Content Placeholder 2">
            <a:extLst>
              <a:ext uri="{FF2B5EF4-FFF2-40B4-BE49-F238E27FC236}">
                <a16:creationId xmlns:a16="http://schemas.microsoft.com/office/drawing/2014/main" id="{7B1310C1-3C76-429D-84EE-1301C535F16A}"/>
              </a:ext>
            </a:extLst>
          </p:cNvPr>
          <p:cNvSpPr>
            <a:spLocks noGrp="1"/>
          </p:cNvSpPr>
          <p:nvPr>
            <p:ph idx="1"/>
          </p:nvPr>
        </p:nvSpPr>
        <p:spPr>
          <a:xfrm>
            <a:off x="838200" y="1825625"/>
            <a:ext cx="5257800" cy="2289175"/>
          </a:xfrm>
        </p:spPr>
        <p:txBody>
          <a:bodyPr/>
          <a:lstStyle/>
          <a:p>
            <a:pPr marL="0" indent="0">
              <a:buNone/>
            </a:pPr>
            <a:r>
              <a:rPr lang="en-US" dirty="0">
                <a:solidFill>
                  <a:schemeClr val="bg1"/>
                </a:solidFill>
              </a:rPr>
              <a:t>Product Owner</a:t>
            </a:r>
          </a:p>
          <a:p>
            <a:pPr marL="0" indent="0">
              <a:buNone/>
            </a:pPr>
            <a:r>
              <a:rPr lang="en-US" sz="1600" dirty="0">
                <a:solidFill>
                  <a:schemeClr val="bg1"/>
                </a:solidFill>
              </a:rPr>
              <a:t>The product Owner maximizes value of a product and manages the product backlog including creating user stories. Effectively the Product Owner is the accountable party for the project and is expected to “own” the product and the development team. The team’s success or failure directly falls on the Product Owners shoulders.</a:t>
            </a:r>
          </a:p>
        </p:txBody>
      </p:sp>
      <p:sp>
        <p:nvSpPr>
          <p:cNvPr id="6" name="Content Placeholder 2">
            <a:extLst>
              <a:ext uri="{FF2B5EF4-FFF2-40B4-BE49-F238E27FC236}">
                <a16:creationId xmlns:a16="http://schemas.microsoft.com/office/drawing/2014/main" id="{7484BD1A-F199-40A7-BA33-33A79AAC692C}"/>
              </a:ext>
            </a:extLst>
          </p:cNvPr>
          <p:cNvSpPr txBox="1">
            <a:spLocks/>
          </p:cNvSpPr>
          <p:nvPr/>
        </p:nvSpPr>
        <p:spPr>
          <a:xfrm>
            <a:off x="6096000" y="1825624"/>
            <a:ext cx="5257800" cy="2289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Scrum Master</a:t>
            </a:r>
          </a:p>
          <a:p>
            <a:pPr marL="0" indent="0">
              <a:buFont typeface="Arial" panose="020B0604020202020204" pitchFamily="34" charset="0"/>
              <a:buNone/>
            </a:pPr>
            <a:r>
              <a:rPr lang="en-US" sz="1600" dirty="0">
                <a:solidFill>
                  <a:schemeClr val="bg1"/>
                </a:solidFill>
              </a:rPr>
              <a:t>The Scrum Master ensures Scrum is understood and enacted. The Scrum Master assists the Product Owner with the product backlog, helps the team understand items on that backlog, organizes and facilitates Scrum events, and helps train, mentor and coach the development team. In a sense, the Scrum Masters’ job is to remove the need for a Scrum Master in most circumstances. </a:t>
            </a:r>
          </a:p>
        </p:txBody>
      </p:sp>
      <p:sp>
        <p:nvSpPr>
          <p:cNvPr id="7" name="Content Placeholder 2">
            <a:extLst>
              <a:ext uri="{FF2B5EF4-FFF2-40B4-BE49-F238E27FC236}">
                <a16:creationId xmlns:a16="http://schemas.microsoft.com/office/drawing/2014/main" id="{23F7FCDC-DB3A-4BDB-AE3C-98B840D4D07B}"/>
              </a:ext>
            </a:extLst>
          </p:cNvPr>
          <p:cNvSpPr txBox="1">
            <a:spLocks/>
          </p:cNvSpPr>
          <p:nvPr/>
        </p:nvSpPr>
        <p:spPr>
          <a:xfrm>
            <a:off x="838201" y="4153709"/>
            <a:ext cx="10515600" cy="2289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Development Team Members</a:t>
            </a:r>
          </a:p>
          <a:p>
            <a:pPr marL="0" indent="0" algn="ctr">
              <a:buNone/>
            </a:pPr>
            <a:r>
              <a:rPr lang="en-US" sz="1800" dirty="0">
                <a:solidFill>
                  <a:schemeClr val="bg1"/>
                </a:solidFill>
              </a:rPr>
              <a:t>The Development team is self organizing and focuses on how to turn the product backlog into product iterations. There are no sub-teams or defined roles in a development team. At the end of the day team members may have different skills and specialties but the entire development team is responsible and accountable for the project. Development teams are expected to be cross-functional and collaborate to achieve goals.</a:t>
            </a:r>
          </a:p>
        </p:txBody>
      </p:sp>
    </p:spTree>
    <p:extLst>
      <p:ext uri="{BB962C8B-B14F-4D97-AF65-F5344CB8AC3E}">
        <p14:creationId xmlns:p14="http://schemas.microsoft.com/office/powerpoint/2010/main" val="3202520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10;&#10;Description automatically generated">
            <a:extLst>
              <a:ext uri="{FF2B5EF4-FFF2-40B4-BE49-F238E27FC236}">
                <a16:creationId xmlns:a16="http://schemas.microsoft.com/office/drawing/2014/main" id="{9D3AB9E1-3D24-4F7B-B1C2-AA7817503A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8477" y="2385778"/>
            <a:ext cx="7413523" cy="4472223"/>
          </a:xfrm>
          <a:prstGeom prst="rect">
            <a:avLst/>
          </a:prstGeom>
        </p:spPr>
      </p:pic>
      <p:sp>
        <p:nvSpPr>
          <p:cNvPr id="16" name="Rectangle 15">
            <a:extLst>
              <a:ext uri="{FF2B5EF4-FFF2-40B4-BE49-F238E27FC236}">
                <a16:creationId xmlns:a16="http://schemas.microsoft.com/office/drawing/2014/main" id="{76C3B5B1-AA1C-4DAB-9310-0289BEFA878D}"/>
              </a:ext>
            </a:extLst>
          </p:cNvPr>
          <p:cNvSpPr/>
          <p:nvPr/>
        </p:nvSpPr>
        <p:spPr>
          <a:xfrm>
            <a:off x="0" y="0"/>
            <a:ext cx="12192000" cy="688085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21F90F5-0F7A-4E16-B33C-454930FEBD0E}"/>
              </a:ext>
            </a:extLst>
          </p:cNvPr>
          <p:cNvSpPr txBox="1"/>
          <p:nvPr/>
        </p:nvSpPr>
        <p:spPr>
          <a:xfrm>
            <a:off x="1401097" y="442451"/>
            <a:ext cx="9389806" cy="1015663"/>
          </a:xfrm>
          <a:prstGeom prst="rect">
            <a:avLst/>
          </a:prstGeom>
          <a:noFill/>
        </p:spPr>
        <p:txBody>
          <a:bodyPr wrap="square" rtlCol="0">
            <a:spAutoFit/>
          </a:bodyPr>
          <a:lstStyle/>
          <a:p>
            <a:r>
              <a:rPr lang="en-US" sz="6000" dirty="0"/>
              <a:t>Agile Development Lifecycle</a:t>
            </a:r>
          </a:p>
        </p:txBody>
      </p:sp>
      <p:sp>
        <p:nvSpPr>
          <p:cNvPr id="11" name="TextBox 10">
            <a:extLst>
              <a:ext uri="{FF2B5EF4-FFF2-40B4-BE49-F238E27FC236}">
                <a16:creationId xmlns:a16="http://schemas.microsoft.com/office/drawing/2014/main" id="{571631D4-AAFA-4914-95E2-195AC35D4058}"/>
              </a:ext>
            </a:extLst>
          </p:cNvPr>
          <p:cNvSpPr txBox="1"/>
          <p:nvPr/>
        </p:nvSpPr>
        <p:spPr>
          <a:xfrm>
            <a:off x="5329084" y="1641987"/>
            <a:ext cx="6420464" cy="1384995"/>
          </a:xfrm>
          <a:prstGeom prst="rect">
            <a:avLst/>
          </a:prstGeom>
          <a:noFill/>
        </p:spPr>
        <p:txBody>
          <a:bodyPr wrap="square" rtlCol="0">
            <a:spAutoFit/>
          </a:bodyPr>
          <a:lstStyle/>
          <a:p>
            <a:r>
              <a:rPr lang="en-US" dirty="0"/>
              <a:t>The Agile Software Development Lifecycle in a graphic</a:t>
            </a:r>
          </a:p>
          <a:p>
            <a:endParaRPr lang="en-US" dirty="0"/>
          </a:p>
          <a:p>
            <a:r>
              <a:rPr lang="en-US" sz="1600" b="0" i="0" dirty="0">
                <a:solidFill>
                  <a:srgbClr val="091E42"/>
                </a:solidFill>
                <a:effectLst/>
                <a:latin typeface="Charlie Text"/>
              </a:rPr>
              <a:t>“With Scrum, a product is built in a series of iterations called sprints that break down big, complex projects into bite-sized pieces,“-Megan Cook, Atlassian</a:t>
            </a:r>
            <a:endParaRPr lang="en-US" sz="1600" dirty="0"/>
          </a:p>
        </p:txBody>
      </p:sp>
      <p:sp>
        <p:nvSpPr>
          <p:cNvPr id="13" name="TextBox 12">
            <a:extLst>
              <a:ext uri="{FF2B5EF4-FFF2-40B4-BE49-F238E27FC236}">
                <a16:creationId xmlns:a16="http://schemas.microsoft.com/office/drawing/2014/main" id="{962E0298-A258-46B0-8242-61CBB557BDA7}"/>
              </a:ext>
            </a:extLst>
          </p:cNvPr>
          <p:cNvSpPr txBox="1"/>
          <p:nvPr/>
        </p:nvSpPr>
        <p:spPr>
          <a:xfrm>
            <a:off x="123530" y="1466543"/>
            <a:ext cx="4379644" cy="4616648"/>
          </a:xfrm>
          <a:prstGeom prst="rect">
            <a:avLst/>
          </a:prstGeom>
          <a:noFill/>
        </p:spPr>
        <p:txBody>
          <a:bodyPr wrap="square" rtlCol="0">
            <a:spAutoFit/>
          </a:bodyPr>
          <a:lstStyle/>
          <a:p>
            <a:r>
              <a:rPr lang="en-US" sz="1400" dirty="0"/>
              <a:t>Step 1: Determine the requirements:</a:t>
            </a:r>
          </a:p>
          <a:p>
            <a:pPr lvl="1"/>
            <a:r>
              <a:rPr lang="en-US" sz="1400" dirty="0"/>
              <a:t>First you determine a baseline set of requirements for a project or iteration, the minimum viable product/ “done”.</a:t>
            </a:r>
          </a:p>
          <a:p>
            <a:r>
              <a:rPr lang="en-US" sz="1400" dirty="0"/>
              <a:t>Step 2: Design the software:</a:t>
            </a:r>
          </a:p>
          <a:p>
            <a:pPr lvl="1"/>
            <a:r>
              <a:rPr lang="en-US" sz="1400" dirty="0"/>
              <a:t>Create a rough mockup of the UI/UX (if applicable) and team determines what technologies, frameworks, libraries and languages will be used for the project.</a:t>
            </a:r>
          </a:p>
          <a:p>
            <a:r>
              <a:rPr lang="en-US" sz="1400" dirty="0"/>
              <a:t>Step 3: Develop:</a:t>
            </a:r>
          </a:p>
          <a:p>
            <a:pPr lvl="1"/>
            <a:r>
              <a:rPr lang="en-US" sz="1400" dirty="0"/>
              <a:t>Develop the software, convert design documents and planning into working software, complete sprints and iterations of done. </a:t>
            </a:r>
          </a:p>
          <a:p>
            <a:r>
              <a:rPr lang="en-US" sz="1400" dirty="0"/>
              <a:t>Step 4: Integration and Testing:</a:t>
            </a:r>
          </a:p>
          <a:p>
            <a:pPr lvl="1"/>
            <a:r>
              <a:rPr lang="en-US" sz="1400" dirty="0"/>
              <a:t>Ensure the project is bug free using developed automated and regression testing along with manual checks, this is quality verification time.</a:t>
            </a:r>
          </a:p>
          <a:p>
            <a:r>
              <a:rPr lang="en-US" sz="1400" dirty="0"/>
              <a:t>Step 5: Deploy the product:</a:t>
            </a:r>
          </a:p>
          <a:p>
            <a:pPr lvl="1"/>
            <a:r>
              <a:rPr lang="en-US" sz="1400" dirty="0"/>
              <a:t>Whether its live or a demo, this is where the product goes to end users. Here the product receives feedback.</a:t>
            </a:r>
          </a:p>
        </p:txBody>
      </p:sp>
      <p:sp>
        <p:nvSpPr>
          <p:cNvPr id="15" name="TextBox 14">
            <a:extLst>
              <a:ext uri="{FF2B5EF4-FFF2-40B4-BE49-F238E27FC236}">
                <a16:creationId xmlns:a16="http://schemas.microsoft.com/office/drawing/2014/main" id="{32D07854-84BB-46C0-B519-B24A1827B9F3}"/>
              </a:ext>
            </a:extLst>
          </p:cNvPr>
          <p:cNvSpPr txBox="1"/>
          <p:nvPr/>
        </p:nvSpPr>
        <p:spPr>
          <a:xfrm>
            <a:off x="123530" y="5926752"/>
            <a:ext cx="5022402" cy="954107"/>
          </a:xfrm>
          <a:prstGeom prst="rect">
            <a:avLst/>
          </a:prstGeom>
          <a:noFill/>
        </p:spPr>
        <p:txBody>
          <a:bodyPr wrap="square" rtlCol="0">
            <a:spAutoFit/>
          </a:bodyPr>
          <a:lstStyle/>
          <a:p>
            <a:r>
              <a:rPr lang="en-US" sz="1400" dirty="0"/>
              <a:t>Step 6: Review:</a:t>
            </a:r>
          </a:p>
          <a:p>
            <a:pPr lvl="1"/>
            <a:r>
              <a:rPr lang="en-US" sz="1400" dirty="0"/>
              <a:t>Review the process and feedback, determine what went wrong and what went write and find ways to improve on the process. Start the cycle again.</a:t>
            </a:r>
          </a:p>
        </p:txBody>
      </p:sp>
    </p:spTree>
    <p:extLst>
      <p:ext uri="{BB962C8B-B14F-4D97-AF65-F5344CB8AC3E}">
        <p14:creationId xmlns:p14="http://schemas.microsoft.com/office/powerpoint/2010/main" val="3288743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0FAE09-AA4B-4026-BC27-F35150908FA5}"/>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Waterfall model refresher</a:t>
            </a:r>
          </a:p>
        </p:txBody>
      </p:sp>
      <p:pic>
        <p:nvPicPr>
          <p:cNvPr id="5" name="Content Placeholder 4" descr="Chart&#10;&#10;Description automatically generated with medium confidence">
            <a:extLst>
              <a:ext uri="{FF2B5EF4-FFF2-40B4-BE49-F238E27FC236}">
                <a16:creationId xmlns:a16="http://schemas.microsoft.com/office/drawing/2014/main" id="{F733D0A2-1100-4069-9F25-D8594DE875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933" y="655255"/>
            <a:ext cx="7347537" cy="5548465"/>
          </a:xfrm>
          <a:prstGeom prst="rect">
            <a:avLst/>
          </a:prstGeom>
        </p:spPr>
      </p:pic>
      <p:sp>
        <p:nvSpPr>
          <p:cNvPr id="6" name="TextBox 5">
            <a:extLst>
              <a:ext uri="{FF2B5EF4-FFF2-40B4-BE49-F238E27FC236}">
                <a16:creationId xmlns:a16="http://schemas.microsoft.com/office/drawing/2014/main" id="{4794BF95-8775-4F5E-A00F-A41A716513EC}"/>
              </a:ext>
            </a:extLst>
          </p:cNvPr>
          <p:cNvSpPr txBox="1"/>
          <p:nvPr/>
        </p:nvSpPr>
        <p:spPr>
          <a:xfrm>
            <a:off x="515565" y="3571588"/>
            <a:ext cx="9105089" cy="3139321"/>
          </a:xfrm>
          <a:prstGeom prst="rect">
            <a:avLst/>
          </a:prstGeom>
          <a:noFill/>
        </p:spPr>
        <p:txBody>
          <a:bodyPr wrap="square" rtlCol="0">
            <a:spAutoFit/>
          </a:bodyPr>
          <a:lstStyle/>
          <a:p>
            <a:r>
              <a:rPr lang="en-US" dirty="0"/>
              <a:t>Just as a refreshed this is the waterfall method. </a:t>
            </a:r>
          </a:p>
          <a:p>
            <a:endParaRPr lang="en-US" dirty="0"/>
          </a:p>
          <a:p>
            <a:r>
              <a:rPr lang="en-US" dirty="0"/>
              <a:t>Notice the linear design of the waterfall method. This is how a typical </a:t>
            </a:r>
          </a:p>
          <a:p>
            <a:r>
              <a:rPr lang="en-US" dirty="0"/>
              <a:t>waterfall method is handled, as a linear project. This means the requirements </a:t>
            </a:r>
          </a:p>
          <a:p>
            <a:r>
              <a:rPr lang="en-US" dirty="0"/>
              <a:t>must be flushed out completely in the beginning of the project, every feature and </a:t>
            </a:r>
          </a:p>
          <a:p>
            <a:r>
              <a:rPr lang="en-US" dirty="0"/>
              <a:t>design portion must be thought of. From there you build the team and determine </a:t>
            </a:r>
          </a:p>
          <a:p>
            <a:r>
              <a:rPr lang="en-US" dirty="0"/>
              <a:t>the technology stacks you will use. Then, you get to coding and implementation where </a:t>
            </a:r>
          </a:p>
          <a:p>
            <a:r>
              <a:rPr lang="en-US" dirty="0"/>
              <a:t>you build all features, making the entire project from start to finish. Finally, you test the </a:t>
            </a:r>
          </a:p>
          <a:p>
            <a:r>
              <a:rPr lang="en-US" dirty="0"/>
              <a:t>project to the best of your abilities, try to flush out every bug you and when you are confident you deploy it to the end user. Any changes in requirements could require you to restart the entire process.</a:t>
            </a:r>
          </a:p>
        </p:txBody>
      </p:sp>
    </p:spTree>
    <p:extLst>
      <p:ext uri="{BB962C8B-B14F-4D97-AF65-F5344CB8AC3E}">
        <p14:creationId xmlns:p14="http://schemas.microsoft.com/office/powerpoint/2010/main" val="156512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C593B04-6CEE-4A52-B9C6-FCA60E2E2E02}"/>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Waterfall in the SNHU Travel Project</a:t>
            </a:r>
          </a:p>
        </p:txBody>
      </p:sp>
      <p:sp>
        <p:nvSpPr>
          <p:cNvPr id="4" name="TextBox 3">
            <a:extLst>
              <a:ext uri="{FF2B5EF4-FFF2-40B4-BE49-F238E27FC236}">
                <a16:creationId xmlns:a16="http://schemas.microsoft.com/office/drawing/2014/main" id="{439961D2-C4D0-42B6-8C4F-1C5D81398210}"/>
              </a:ext>
            </a:extLst>
          </p:cNvPr>
          <p:cNvSpPr txBox="1"/>
          <p:nvPr/>
        </p:nvSpPr>
        <p:spPr>
          <a:xfrm>
            <a:off x="812935" y="2675381"/>
            <a:ext cx="10738879" cy="3970318"/>
          </a:xfrm>
          <a:prstGeom prst="rect">
            <a:avLst/>
          </a:prstGeom>
          <a:noFill/>
        </p:spPr>
        <p:txBody>
          <a:bodyPr wrap="square" rtlCol="0">
            <a:spAutoFit/>
          </a:bodyPr>
          <a:lstStyle/>
          <a:p>
            <a:endParaRPr lang="en-US" dirty="0"/>
          </a:p>
          <a:p>
            <a:endParaRPr lang="en-US" dirty="0"/>
          </a:p>
          <a:p>
            <a:pPr algn="just"/>
            <a:r>
              <a:rPr lang="en-US" dirty="0"/>
              <a:t>In the case of the SNHU Travel project, if we were using the waterfall method, we would have had to sufficiently flush out the details of the project before we started. In our case the requirements of the project changed several times, and we would have had to know exactly what the end goal was before we could begin development without major time losses. When the project changed from a single page to slide display style, we may have had to refactor some code but would not necessarily needed to restart the project. When the project then changed to focus on “Detox and Wellness” we likely would have had to spend weeks refactoring as each trip would need additional considerations and those considerations would have needed to been factored into the entire design. With the waterfall process we would likely need to go back and update the design document and consider the possible ramifications on the overall project. Any features we added during the process would need new testing considerations as well. Finally, we would have had to spend a significant portion of time testing at the end and doing bug fixes to ensure our product worked on deployment. I think it is likely we would have missed the deadline or would have deployed a substandard product</a:t>
            </a:r>
          </a:p>
        </p:txBody>
      </p:sp>
    </p:spTree>
    <p:extLst>
      <p:ext uri="{BB962C8B-B14F-4D97-AF65-F5344CB8AC3E}">
        <p14:creationId xmlns:p14="http://schemas.microsoft.com/office/powerpoint/2010/main" val="154651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4B8C22B7-4CF1-4722-8D4E-F47E2919B8F5}"/>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728655"/>
            <a:ext cx="12192000" cy="7568991"/>
          </a:xfrm>
          <a:prstGeom prst="rect">
            <a:avLst/>
          </a:prstGeom>
        </p:spPr>
      </p:pic>
      <p:sp>
        <p:nvSpPr>
          <p:cNvPr id="8" name="Rectangle 7">
            <a:extLst>
              <a:ext uri="{FF2B5EF4-FFF2-40B4-BE49-F238E27FC236}">
                <a16:creationId xmlns:a16="http://schemas.microsoft.com/office/drawing/2014/main" id="{A1C8695B-B9A3-4728-82EF-4E8851A795AD}"/>
              </a:ext>
            </a:extLst>
          </p:cNvPr>
          <p:cNvSpPr/>
          <p:nvPr/>
        </p:nvSpPr>
        <p:spPr>
          <a:xfrm>
            <a:off x="0" y="0"/>
            <a:ext cx="12192000" cy="68580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BC8A4C-EC44-4190-BC44-A2A831078967}"/>
              </a:ext>
            </a:extLst>
          </p:cNvPr>
          <p:cNvSpPr>
            <a:spLocks noGrp="1"/>
          </p:cNvSpPr>
          <p:nvPr>
            <p:ph type="title"/>
          </p:nvPr>
        </p:nvSpPr>
        <p:spPr>
          <a:xfrm>
            <a:off x="705175" y="254216"/>
            <a:ext cx="10515600" cy="1325563"/>
          </a:xfrm>
        </p:spPr>
        <p:txBody>
          <a:bodyPr>
            <a:normAutofit/>
          </a:bodyPr>
          <a:lstStyle/>
          <a:p>
            <a:pPr algn="ctr"/>
            <a:r>
              <a:rPr lang="en-US" sz="6000" b="1" dirty="0">
                <a:ln w="22225">
                  <a:solidFill>
                    <a:schemeClr val="bg1">
                      <a:lumMod val="95000"/>
                    </a:schemeClr>
                  </a:solidFill>
                  <a:prstDash val="solid"/>
                </a:ln>
                <a:solidFill>
                  <a:schemeClr val="tx1">
                    <a:lumMod val="50000"/>
                    <a:lumOff val="50000"/>
                  </a:schemeClr>
                </a:solidFill>
              </a:rPr>
              <a:t>VS</a:t>
            </a:r>
          </a:p>
        </p:txBody>
      </p:sp>
      <p:sp>
        <p:nvSpPr>
          <p:cNvPr id="7" name="TextBox 6">
            <a:extLst>
              <a:ext uri="{FF2B5EF4-FFF2-40B4-BE49-F238E27FC236}">
                <a16:creationId xmlns:a16="http://schemas.microsoft.com/office/drawing/2014/main" id="{A7371555-C244-4806-A8E2-EC8C7EF93D3A}"/>
              </a:ext>
            </a:extLst>
          </p:cNvPr>
          <p:cNvSpPr txBox="1"/>
          <p:nvPr/>
        </p:nvSpPr>
        <p:spPr>
          <a:xfrm>
            <a:off x="6283354" y="1360234"/>
            <a:ext cx="5586019" cy="2862322"/>
          </a:xfrm>
          <a:prstGeom prst="rect">
            <a:avLst/>
          </a:prstGeom>
          <a:noFill/>
        </p:spPr>
        <p:txBody>
          <a:bodyPr wrap="square" rtlCol="0">
            <a:spAutoFit/>
          </a:bodyPr>
          <a:lstStyle/>
          <a:p>
            <a:pPr algn="just"/>
            <a:r>
              <a:rPr lang="en-US" b="1" dirty="0">
                <a:ln w="6600">
                  <a:solidFill>
                    <a:schemeClr val="accent2"/>
                  </a:solidFill>
                  <a:prstDash val="solid"/>
                </a:ln>
                <a:solidFill>
                  <a:srgbClr val="FFFFFF"/>
                </a:solidFill>
                <a:effectLst>
                  <a:outerShdw dist="38100" dir="2700000" algn="tl" rotWithShape="0">
                    <a:schemeClr val="accent2"/>
                  </a:outerShdw>
                </a:effectLst>
              </a:rPr>
              <a:t>Waterfall is an older but still relevant method of software development in modern day projects. If your project needs to be done on arrival, has limited if any major changing requirements, or will depend on security and stability over rapid deployment then waterfall may be right for your project. A great example of a waterfall (ideal) project would be a mobile banking app or website, a securities database, cryptocurrency wallet, software on a classified network that can touch web facing networks. </a:t>
            </a:r>
          </a:p>
        </p:txBody>
      </p:sp>
      <p:sp>
        <p:nvSpPr>
          <p:cNvPr id="6" name="TextBox 5">
            <a:extLst>
              <a:ext uri="{FF2B5EF4-FFF2-40B4-BE49-F238E27FC236}">
                <a16:creationId xmlns:a16="http://schemas.microsoft.com/office/drawing/2014/main" id="{B6531E62-9D78-4E03-9C6D-1E5F1FB4F018}"/>
              </a:ext>
            </a:extLst>
          </p:cNvPr>
          <p:cNvSpPr txBox="1"/>
          <p:nvPr/>
        </p:nvSpPr>
        <p:spPr>
          <a:xfrm>
            <a:off x="322627" y="1360234"/>
            <a:ext cx="4966282" cy="255454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just"/>
            <a:r>
              <a:rPr lang="en-US" sz="2000" b="1" spc="50" dirty="0">
                <a:ln w="9525" cmpd="sng">
                  <a:solidFill>
                    <a:schemeClr val="accent5">
                      <a:lumMod val="60000"/>
                      <a:lumOff val="40000"/>
                    </a:schemeClr>
                  </a:solidFill>
                  <a:prstDash val="solid"/>
                </a:ln>
                <a:solidFill>
                  <a:srgbClr val="70AD47">
                    <a:tint val="1000"/>
                  </a:srgbClr>
                </a:solidFill>
                <a:effectLst>
                  <a:glow rad="38100">
                    <a:schemeClr val="accent1">
                      <a:alpha val="40000"/>
                    </a:schemeClr>
                  </a:glow>
                </a:effectLst>
              </a:rPr>
              <a:t>Agile is great for some common software development projects. Agile is the perfect method for rapidly changing or proof of concept projects. If you want your product to be deployed fast, receive immediate feedback, and can build upon your project until you find its state satisfactory then agile is the obvious choice.</a:t>
            </a:r>
          </a:p>
        </p:txBody>
      </p:sp>
      <p:sp>
        <p:nvSpPr>
          <p:cNvPr id="10" name="Rectangle 9">
            <a:extLst>
              <a:ext uri="{FF2B5EF4-FFF2-40B4-BE49-F238E27FC236}">
                <a16:creationId xmlns:a16="http://schemas.microsoft.com/office/drawing/2014/main" id="{D73B586B-B27F-458E-867B-C8C9D1014A0B}"/>
              </a:ext>
            </a:extLst>
          </p:cNvPr>
          <p:cNvSpPr/>
          <p:nvPr/>
        </p:nvSpPr>
        <p:spPr>
          <a:xfrm>
            <a:off x="0" y="4193262"/>
            <a:ext cx="12192000" cy="264707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0FFA601-C539-49F1-A846-2F0C68E3B139}"/>
              </a:ext>
            </a:extLst>
          </p:cNvPr>
          <p:cNvSpPr txBox="1"/>
          <p:nvPr/>
        </p:nvSpPr>
        <p:spPr>
          <a:xfrm>
            <a:off x="142614" y="4193262"/>
            <a:ext cx="11811698" cy="2585323"/>
          </a:xfrm>
          <a:prstGeom prst="rect">
            <a:avLst/>
          </a:prstGeom>
          <a:noFill/>
        </p:spPr>
        <p:txBody>
          <a:bodyPr wrap="square" rtlCol="0">
            <a:spAutoFit/>
          </a:bodyPr>
          <a:lstStyle/>
          <a:p>
            <a:pPr algn="just"/>
            <a:r>
              <a:rPr lang="en-US" b="1" spc="50" dirty="0">
                <a:ln w="9525" cmpd="sng">
                  <a:solidFill>
                    <a:schemeClr val="tx1"/>
                  </a:solidFill>
                  <a:prstDash val="solid"/>
                </a:ln>
                <a:solidFill>
                  <a:schemeClr val="bg1"/>
                </a:solidFill>
                <a:effectLst>
                  <a:glow rad="38100">
                    <a:schemeClr val="accent1">
                      <a:alpha val="40000"/>
                    </a:schemeClr>
                  </a:glow>
                </a:effectLst>
              </a:rPr>
              <a:t>At the end of the day, you need to use the best tool for the job, not choose a tool and use it for every job. The factors you need to consider when deciding whether to use an agile or waterfall approach are numerous, but I will list a few that came into play during the SNHU Travel project. First, how flushed out is your idea and how firm are you in that idea? If you know product requirements are not going to change and the product will be launched as conceptualized, waterfall may be your best option. Next, how important is speed, meeting changing demands, and feedback compared to stability and security. This is not to say agile development is insecure, but in an agile sprint cycle a product can not be tested for every possible flaw prior to deployment in many cases. Finally, the last factor I would consider is reputation and its important, its one thing to launch a buggy application as a start up, but that same buggy app may destroy the reputation of a company like JP Morgan Chase, or EA.</a:t>
            </a:r>
          </a:p>
        </p:txBody>
      </p:sp>
    </p:spTree>
    <p:extLst>
      <p:ext uri="{BB962C8B-B14F-4D97-AF65-F5344CB8AC3E}">
        <p14:creationId xmlns:p14="http://schemas.microsoft.com/office/powerpoint/2010/main" val="1062362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1488</Words>
  <Application>Microsoft Office PowerPoint</Application>
  <PresentationFormat>Widescreen</PresentationFormat>
  <Paragraphs>86</Paragraphs>
  <Slides>10</Slides>
  <Notes>0</Notes>
  <HiddenSlides>1</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Charlie Text</vt:lpstr>
      <vt:lpstr>Times New Roman</vt:lpstr>
      <vt:lpstr>Office Theme</vt:lpstr>
      <vt:lpstr>Scrum-agile And ChadaTech</vt:lpstr>
      <vt:lpstr>PowerPoint Presentation</vt:lpstr>
      <vt:lpstr>PowerPoint Presentation</vt:lpstr>
      <vt:lpstr>PowerPoint Presentation</vt:lpstr>
      <vt:lpstr>Team Roles</vt:lpstr>
      <vt:lpstr>PowerPoint Presentation</vt:lpstr>
      <vt:lpstr>Waterfall model refresher</vt:lpstr>
      <vt:lpstr>Waterfall in the SNHU Travel Project</vt:lpstr>
      <vt:lpstr>VS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slide</dc:title>
  <dc:creator>Josh Kovac</dc:creator>
  <cp:lastModifiedBy>Josh Kovac</cp:lastModifiedBy>
  <cp:revision>29</cp:revision>
  <dcterms:created xsi:type="dcterms:W3CDTF">2021-04-18T19:18:49Z</dcterms:created>
  <dcterms:modified xsi:type="dcterms:W3CDTF">2021-04-19T00:57:16Z</dcterms:modified>
</cp:coreProperties>
</file>