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6"/>
    <p:restoredTop sz="96327"/>
  </p:normalViewPr>
  <p:slideViewPr>
    <p:cSldViewPr snapToGrid="0">
      <p:cViewPr varScale="1">
        <p:scale>
          <a:sx n="130" d="100"/>
          <a:sy n="130"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10/15/23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86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43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12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97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01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057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447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239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51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554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645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01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88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290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486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643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10/15/23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59280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9993-FB36-FC33-88E2-48C8B819A39C}"/>
              </a:ext>
            </a:extLst>
          </p:cNvPr>
          <p:cNvSpPr>
            <a:spLocks noGrp="1"/>
          </p:cNvSpPr>
          <p:nvPr>
            <p:ph type="ctrTitle"/>
          </p:nvPr>
        </p:nvSpPr>
        <p:spPr>
          <a:xfrm>
            <a:off x="2692398" y="2008783"/>
            <a:ext cx="6815669" cy="1515533"/>
          </a:xfrm>
        </p:spPr>
        <p:txBody>
          <a:bodyPr>
            <a:normAutofit fontScale="90000"/>
          </a:bodyPr>
          <a:lstStyle/>
          <a:p>
            <a:r>
              <a:rPr lang="en-US" sz="4400" dirty="0"/>
              <a:t>Introduction to the Scrum-Agile Framework</a:t>
            </a:r>
            <a:br>
              <a:rPr lang="en-US" dirty="0"/>
            </a:br>
            <a:r>
              <a:rPr lang="en-US" sz="1700" dirty="0"/>
              <a:t>Joshua Kays</a:t>
            </a:r>
            <a:br>
              <a:rPr lang="en-US" sz="1700" dirty="0"/>
            </a:br>
            <a:r>
              <a:rPr lang="en-US" sz="1700" dirty="0"/>
              <a:t>CS250</a:t>
            </a:r>
            <a:br>
              <a:rPr lang="en-US" sz="1700" dirty="0"/>
            </a:br>
            <a:r>
              <a:rPr lang="en-US" sz="1700" dirty="0"/>
              <a:t>10/15/2023</a:t>
            </a:r>
          </a:p>
        </p:txBody>
      </p:sp>
      <p:sp>
        <p:nvSpPr>
          <p:cNvPr id="3" name="Subtitle 2">
            <a:extLst>
              <a:ext uri="{FF2B5EF4-FFF2-40B4-BE49-F238E27FC236}">
                <a16:creationId xmlns:a16="http://schemas.microsoft.com/office/drawing/2014/main" id="{F0FDFE8E-4105-C485-7201-6C1F5A45FB1E}"/>
              </a:ext>
            </a:extLst>
          </p:cNvPr>
          <p:cNvSpPr>
            <a:spLocks noGrp="1"/>
          </p:cNvSpPr>
          <p:nvPr>
            <p:ph type="subTitle" idx="1"/>
          </p:nvPr>
        </p:nvSpPr>
        <p:spPr>
          <a:xfrm>
            <a:off x="2692398" y="3657597"/>
            <a:ext cx="6815669" cy="1848468"/>
          </a:xfrm>
        </p:spPr>
        <p:txBody>
          <a:bodyPr>
            <a:normAutofit fontScale="92500" lnSpcReduction="10000"/>
          </a:bodyPr>
          <a:lstStyle/>
          <a:p>
            <a:pPr algn="l"/>
            <a:r>
              <a:rPr lang="en-US" b="0" i="0" dirty="0">
                <a:effectLst/>
                <a:latin typeface="Söhne"/>
              </a:rPr>
              <a:t>The Agile methodology is a modern approach to software development, emphasizing flexibility, customer collaboration, and iterative progress. Scrum is a popular Agile framework that divides the project into sprints, each resulting in a potentially shippable product increment. These practices enhance product quality and ensure customer satisfaction.</a:t>
            </a:r>
            <a:endParaRPr lang="en-US" dirty="0"/>
          </a:p>
          <a:p>
            <a:pPr algn="ctr"/>
            <a:endParaRPr lang="en-US" dirty="0"/>
          </a:p>
        </p:txBody>
      </p:sp>
    </p:spTree>
    <p:extLst>
      <p:ext uri="{BB962C8B-B14F-4D97-AF65-F5344CB8AC3E}">
        <p14:creationId xmlns:p14="http://schemas.microsoft.com/office/powerpoint/2010/main" val="261843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2279AB3-AC46-84D6-E697-99FDED94FEEA}"/>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Key Roles in Scrum-Agile</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FDAF52-DCA7-BBDE-850F-997E7D79B324}"/>
              </a:ext>
            </a:extLst>
          </p:cNvPr>
          <p:cNvSpPr>
            <a:spLocks noGrp="1"/>
          </p:cNvSpPr>
          <p:nvPr>
            <p:ph idx="1"/>
          </p:nvPr>
        </p:nvSpPr>
        <p:spPr>
          <a:xfrm>
            <a:off x="5140934" y="469900"/>
            <a:ext cx="5953630" cy="5405968"/>
          </a:xfrm>
        </p:spPr>
        <p:txBody>
          <a:bodyPr anchor="ctr">
            <a:normAutofit fontScale="92500"/>
          </a:bodyPr>
          <a:lstStyle/>
          <a:p>
            <a:pPr marL="0" indent="0" algn="l">
              <a:buNone/>
            </a:pPr>
            <a:r>
              <a:rPr lang="en-US" b="0" i="0" dirty="0">
                <a:solidFill>
                  <a:schemeClr val="tx1"/>
                </a:solidFill>
                <a:effectLst/>
                <a:latin typeface="Söhne"/>
              </a:rPr>
              <a:t>Roles within a Scrum-Agile Team In a Scrum-Agile team, there are several key roles. The </a:t>
            </a:r>
            <a:r>
              <a:rPr lang="en-US" b="1" i="0" dirty="0">
                <a:solidFill>
                  <a:schemeClr val="tx1"/>
                </a:solidFill>
                <a:effectLst/>
                <a:latin typeface="Söhne"/>
              </a:rPr>
              <a:t>Product Owner</a:t>
            </a:r>
            <a:r>
              <a:rPr lang="en-US" b="0" i="0" dirty="0">
                <a:solidFill>
                  <a:schemeClr val="tx1"/>
                </a:solidFill>
                <a:effectLst/>
                <a:latin typeface="Söhne"/>
              </a:rPr>
              <a:t> is responsible for defining and prioritizing features, ensuring the development team works on the most valuable tasks, and representing the customer. The </a:t>
            </a:r>
            <a:r>
              <a:rPr lang="en-US" b="1" i="0" dirty="0">
                <a:solidFill>
                  <a:schemeClr val="tx1"/>
                </a:solidFill>
                <a:effectLst/>
                <a:latin typeface="Söhne"/>
              </a:rPr>
              <a:t>Scrum Master</a:t>
            </a:r>
            <a:r>
              <a:rPr lang="en-US" b="0" i="0" dirty="0">
                <a:solidFill>
                  <a:schemeClr val="tx1"/>
                </a:solidFill>
                <a:effectLst/>
                <a:latin typeface="Söhne"/>
              </a:rPr>
              <a:t> serves as a facilitator, helping the team understand and implement Scrum principles, and removes impediments to progress. The </a:t>
            </a:r>
            <a:r>
              <a:rPr lang="en-US" b="1" i="0" dirty="0">
                <a:solidFill>
                  <a:schemeClr val="tx1"/>
                </a:solidFill>
                <a:effectLst/>
                <a:latin typeface="Söhne"/>
              </a:rPr>
              <a:t>Development Team</a:t>
            </a:r>
            <a:r>
              <a:rPr lang="en-US" b="0" i="0" dirty="0">
                <a:solidFill>
                  <a:schemeClr val="tx1"/>
                </a:solidFill>
                <a:effectLst/>
                <a:latin typeface="Söhne"/>
              </a:rPr>
              <a:t> includes individuals who work together to create the product increment. They are cross-functional and collectively accountable for delivering a high-quality product.</a:t>
            </a:r>
          </a:p>
          <a:p>
            <a:pPr marL="0" indent="0" algn="l">
              <a:buNone/>
            </a:pPr>
            <a:r>
              <a:rPr lang="en-US" b="0" i="1" dirty="0">
                <a:solidFill>
                  <a:schemeClr val="tx1"/>
                </a:solidFill>
                <a:effectLst/>
                <a:latin typeface="Söhne"/>
              </a:rPr>
              <a:t>(</a:t>
            </a:r>
            <a:r>
              <a:rPr lang="en-US" b="0" i="1" dirty="0" err="1">
                <a:solidFill>
                  <a:schemeClr val="tx1"/>
                </a:solidFill>
                <a:effectLst/>
                <a:latin typeface="Söhne"/>
              </a:rPr>
              <a:t>Schwaber</a:t>
            </a:r>
            <a:r>
              <a:rPr lang="en-US" b="0" i="1" dirty="0">
                <a:solidFill>
                  <a:schemeClr val="tx1"/>
                </a:solidFill>
                <a:effectLst/>
                <a:latin typeface="Söhne"/>
              </a:rPr>
              <a:t>, K., &amp; Sutherland, J. (2020). The Scrum Guide. </a:t>
            </a:r>
            <a:r>
              <a:rPr lang="en-US" b="0" i="1" dirty="0" err="1">
                <a:solidFill>
                  <a:schemeClr val="tx1"/>
                </a:solidFill>
                <a:effectLst/>
                <a:latin typeface="Söhne"/>
              </a:rPr>
              <a:t>Scrum.Org</a:t>
            </a:r>
            <a:r>
              <a:rPr lang="en-US" b="0" i="1" dirty="0">
                <a:solidFill>
                  <a:schemeClr val="tx1"/>
                </a:solidFill>
                <a:effectLst/>
                <a:latin typeface="Söhne"/>
              </a:rPr>
              <a:t>.)</a:t>
            </a:r>
            <a:endParaRPr lang="en-US" b="0" i="0" dirty="0">
              <a:solidFill>
                <a:schemeClr val="tx1"/>
              </a:solidFill>
              <a:effectLst/>
              <a:latin typeface="Söhne"/>
            </a:endParaRPr>
          </a:p>
        </p:txBody>
      </p:sp>
    </p:spTree>
    <p:extLst>
      <p:ext uri="{BB962C8B-B14F-4D97-AF65-F5344CB8AC3E}">
        <p14:creationId xmlns:p14="http://schemas.microsoft.com/office/powerpoint/2010/main" val="392425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83901-5B01-ACB9-64A3-1C1A7785B856}"/>
              </a:ext>
            </a:extLst>
          </p:cNvPr>
          <p:cNvSpPr>
            <a:spLocks noGrp="1"/>
          </p:cNvSpPr>
          <p:nvPr>
            <p:ph type="title"/>
          </p:nvPr>
        </p:nvSpPr>
        <p:spPr>
          <a:xfrm>
            <a:off x="640080" y="635508"/>
            <a:ext cx="3566160" cy="5586984"/>
          </a:xfrm>
        </p:spPr>
        <p:txBody>
          <a:bodyPr>
            <a:normAutofit/>
          </a:bodyPr>
          <a:lstStyle/>
          <a:p>
            <a:r>
              <a:rPr lang="en-US" sz="4800" b="0" i="0" dirty="0">
                <a:solidFill>
                  <a:schemeClr val="tx1"/>
                </a:solidFill>
                <a:effectLst/>
                <a:latin typeface="Söhne"/>
              </a:rPr>
              <a:t>Agile Software Development Life Cycle (SDLC) Phases</a:t>
            </a:r>
            <a:endParaRPr lang="en-US" sz="4800" dirty="0">
              <a:solidFill>
                <a:schemeClr val="tx1"/>
              </a:solidFill>
            </a:endParaRP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31261-0AB4-EA15-71C3-D0710040ECC7}"/>
              </a:ext>
            </a:extLst>
          </p:cNvPr>
          <p:cNvSpPr>
            <a:spLocks noGrp="1"/>
          </p:cNvSpPr>
          <p:nvPr>
            <p:ph idx="1"/>
          </p:nvPr>
        </p:nvSpPr>
        <p:spPr>
          <a:xfrm>
            <a:off x="5617804" y="954756"/>
            <a:ext cx="5613283" cy="5433344"/>
          </a:xfrm>
        </p:spPr>
        <p:txBody>
          <a:bodyPr anchor="ctr">
            <a:normAutofit fontScale="70000" lnSpcReduction="20000"/>
          </a:bodyPr>
          <a:lstStyle/>
          <a:p>
            <a:pPr marL="0" indent="0" algn="l">
              <a:buNone/>
            </a:pPr>
            <a:r>
              <a:rPr lang="en-US" sz="3200" b="0" i="0" dirty="0">
                <a:solidFill>
                  <a:schemeClr val="bg1"/>
                </a:solidFill>
                <a:effectLst/>
                <a:latin typeface="Söhne"/>
              </a:rPr>
              <a:t>The Agile Software Development Life Cycle consists of multiple phases. </a:t>
            </a:r>
            <a:r>
              <a:rPr lang="en-US" sz="3200" b="1" i="0" dirty="0">
                <a:solidFill>
                  <a:schemeClr val="bg1"/>
                </a:solidFill>
                <a:effectLst/>
                <a:latin typeface="Söhne"/>
              </a:rPr>
              <a:t>Planning</a:t>
            </a:r>
            <a:r>
              <a:rPr lang="en-US" sz="3200" b="0" i="0" dirty="0">
                <a:solidFill>
                  <a:schemeClr val="bg1"/>
                </a:solidFill>
                <a:effectLst/>
                <a:latin typeface="Söhne"/>
              </a:rPr>
              <a:t> involves defining the project vision and setting goals. The </a:t>
            </a:r>
            <a:r>
              <a:rPr lang="en-US" sz="3200" b="1" i="0" dirty="0">
                <a:solidFill>
                  <a:schemeClr val="bg1"/>
                </a:solidFill>
                <a:effectLst/>
                <a:latin typeface="Söhne"/>
              </a:rPr>
              <a:t>Requirements</a:t>
            </a:r>
            <a:r>
              <a:rPr lang="en-US" sz="3200" b="0" i="0" dirty="0">
                <a:solidFill>
                  <a:schemeClr val="bg1"/>
                </a:solidFill>
                <a:effectLst/>
                <a:latin typeface="Söhne"/>
              </a:rPr>
              <a:t> phase includes gathering and prioritizing user stories, ensuring the team understands what to build. </a:t>
            </a:r>
            <a:r>
              <a:rPr lang="en-US" sz="3200" b="1" i="0" dirty="0">
                <a:solidFill>
                  <a:schemeClr val="bg1"/>
                </a:solidFill>
                <a:effectLst/>
                <a:latin typeface="Söhne"/>
              </a:rPr>
              <a:t>Implementation</a:t>
            </a:r>
            <a:r>
              <a:rPr lang="en-US" sz="3200" b="0" i="0" dirty="0">
                <a:solidFill>
                  <a:schemeClr val="bg1"/>
                </a:solidFill>
                <a:effectLst/>
                <a:latin typeface="Söhne"/>
              </a:rPr>
              <a:t> is the actual development, while </a:t>
            </a:r>
            <a:r>
              <a:rPr lang="en-US" sz="3200" b="1" i="0" dirty="0">
                <a:solidFill>
                  <a:schemeClr val="bg1"/>
                </a:solidFill>
                <a:effectLst/>
                <a:latin typeface="Söhne"/>
              </a:rPr>
              <a:t>Testing</a:t>
            </a:r>
            <a:r>
              <a:rPr lang="en-US" sz="3200" b="0" i="0" dirty="0">
                <a:solidFill>
                  <a:schemeClr val="bg1"/>
                </a:solidFill>
                <a:effectLst/>
                <a:latin typeface="Söhne"/>
              </a:rPr>
              <a:t> ensures the product meets quality standards. The </a:t>
            </a:r>
            <a:r>
              <a:rPr lang="en-US" sz="3200" b="1" i="0" dirty="0">
                <a:solidFill>
                  <a:schemeClr val="bg1"/>
                </a:solidFill>
                <a:effectLst/>
                <a:latin typeface="Söhne"/>
              </a:rPr>
              <a:t>Deployment</a:t>
            </a:r>
            <a:r>
              <a:rPr lang="en-US" sz="3200" b="0" i="0" dirty="0">
                <a:solidFill>
                  <a:schemeClr val="bg1"/>
                </a:solidFill>
                <a:effectLst/>
                <a:latin typeface="Söhne"/>
              </a:rPr>
              <a:t> phase brings the product to end-users, followed by </a:t>
            </a:r>
            <a:r>
              <a:rPr lang="en-US" sz="3200" b="1" i="0" dirty="0">
                <a:solidFill>
                  <a:schemeClr val="bg1"/>
                </a:solidFill>
                <a:effectLst/>
                <a:latin typeface="Söhne"/>
              </a:rPr>
              <a:t>Monitoring</a:t>
            </a:r>
            <a:r>
              <a:rPr lang="en-US" sz="3200" b="0" i="0" dirty="0">
                <a:solidFill>
                  <a:schemeClr val="bg1"/>
                </a:solidFill>
                <a:effectLst/>
                <a:latin typeface="Söhne"/>
              </a:rPr>
              <a:t>, which involves post-release performance evaluation and continuous improvements.</a:t>
            </a:r>
          </a:p>
          <a:p>
            <a:pPr marL="0" indent="0" algn="l">
              <a:buNone/>
            </a:pPr>
            <a:r>
              <a:rPr lang="en-US" sz="3200" b="0" i="1" dirty="0">
                <a:solidFill>
                  <a:schemeClr val="bg1"/>
                </a:solidFill>
                <a:effectLst/>
                <a:latin typeface="Söhne"/>
              </a:rPr>
              <a:t>(Pressman, R. S., &amp; Maxim, B. R. (2014). Software engineering: a practitioner's approach. Palgrave Macmillan.)</a:t>
            </a:r>
            <a:endParaRPr lang="en-US" sz="3200" b="0" i="0" dirty="0">
              <a:solidFill>
                <a:schemeClr val="bg1"/>
              </a:solidFill>
              <a:effectLst/>
              <a:latin typeface="Söhne"/>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7048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DC0B4B-D3D9-8484-FCE7-EA27ACF0C307}"/>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Agile vs. Waterfall </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D9B34B-F37C-46E6-24B4-01D3A269C8D9}"/>
              </a:ext>
            </a:extLst>
          </p:cNvPr>
          <p:cNvSpPr>
            <a:spLocks noGrp="1"/>
          </p:cNvSpPr>
          <p:nvPr>
            <p:ph idx="1"/>
          </p:nvPr>
        </p:nvSpPr>
        <p:spPr>
          <a:xfrm>
            <a:off x="5150360" y="469899"/>
            <a:ext cx="5953630" cy="6186539"/>
          </a:xfrm>
        </p:spPr>
        <p:txBody>
          <a:bodyPr anchor="ctr">
            <a:normAutofit fontScale="92500" lnSpcReduction="10000"/>
          </a:bodyPr>
          <a:lstStyle/>
          <a:p>
            <a:pPr marL="0" indent="0" algn="l">
              <a:buNone/>
            </a:pPr>
            <a:r>
              <a:rPr lang="en-US" b="0" i="0" dirty="0">
                <a:solidFill>
                  <a:schemeClr val="bg1"/>
                </a:solidFill>
                <a:effectLst/>
                <a:latin typeface="Söhne"/>
              </a:rPr>
              <a:t>Agile vs. Waterfall: Key Differences Agile and Waterfall are two distinct development approaches. Agile follows an </a:t>
            </a:r>
            <a:r>
              <a:rPr lang="en-US" b="1" i="0" dirty="0">
                <a:solidFill>
                  <a:schemeClr val="bg1"/>
                </a:solidFill>
                <a:effectLst/>
                <a:latin typeface="Söhne"/>
              </a:rPr>
              <a:t>iterative</a:t>
            </a:r>
            <a:r>
              <a:rPr lang="en-US" b="0" i="0" dirty="0">
                <a:solidFill>
                  <a:schemeClr val="bg1"/>
                </a:solidFill>
                <a:effectLst/>
                <a:latin typeface="Söhne"/>
              </a:rPr>
              <a:t> approach where work is divided into small increments, allowing for flexibility, client collaboration, and early testing. In contrast, Waterfall follows a </a:t>
            </a:r>
            <a:r>
              <a:rPr lang="en-US" b="1" i="0" dirty="0">
                <a:solidFill>
                  <a:schemeClr val="bg1"/>
                </a:solidFill>
                <a:effectLst/>
                <a:latin typeface="Söhne"/>
              </a:rPr>
              <a:t>sequential</a:t>
            </a:r>
            <a:r>
              <a:rPr lang="en-US" b="0" i="0" dirty="0">
                <a:solidFill>
                  <a:schemeClr val="bg1"/>
                </a:solidFill>
                <a:effectLst/>
                <a:latin typeface="Söhne"/>
              </a:rPr>
              <a:t> approach with predetermined phases and fixed requirements, which restricts changes after project initiation. In Agile, client involvement is frequent, ensuring that the product aligns with their expectations, while in Waterfall, the client's role is often limited to the beginning and end of the project. Testing occurs early in Agile, reducing post-release issues, whereas in Waterfall, testing is mainly conducted at the project's end.</a:t>
            </a:r>
          </a:p>
          <a:p>
            <a:pPr marL="0" indent="0" algn="l">
              <a:buNone/>
            </a:pPr>
            <a:r>
              <a:rPr lang="en-US" b="0" i="1" dirty="0">
                <a:solidFill>
                  <a:schemeClr val="bg1"/>
                </a:solidFill>
                <a:effectLst/>
                <a:latin typeface="Söhne"/>
              </a:rPr>
              <a:t>(</a:t>
            </a:r>
            <a:r>
              <a:rPr lang="en-US" b="0" i="1" dirty="0" err="1">
                <a:solidFill>
                  <a:schemeClr val="bg1"/>
                </a:solidFill>
                <a:effectLst/>
                <a:latin typeface="Söhne"/>
              </a:rPr>
              <a:t>Larman</a:t>
            </a:r>
            <a:r>
              <a:rPr lang="en-US" b="0" i="1" dirty="0">
                <a:solidFill>
                  <a:schemeClr val="bg1"/>
                </a:solidFill>
                <a:effectLst/>
                <a:latin typeface="Söhne"/>
              </a:rPr>
              <a:t>, C., &amp; </a:t>
            </a:r>
            <a:r>
              <a:rPr lang="en-US" b="0" i="1" dirty="0" err="1">
                <a:solidFill>
                  <a:schemeClr val="bg1"/>
                </a:solidFill>
                <a:effectLst/>
                <a:latin typeface="Söhne"/>
              </a:rPr>
              <a:t>Vodde</a:t>
            </a:r>
            <a:r>
              <a:rPr lang="en-US" b="0" i="1" dirty="0">
                <a:solidFill>
                  <a:schemeClr val="bg1"/>
                </a:solidFill>
                <a:effectLst/>
                <a:latin typeface="Söhne"/>
              </a:rPr>
              <a:t>, B. (2010). Practices for scaling lean &amp; agile development: Large, multisite, and offshore product development with large-scale scrum. Pearson Education.)</a:t>
            </a:r>
            <a:endParaRPr lang="en-US" b="0" i="0" dirty="0">
              <a:solidFill>
                <a:schemeClr val="bg1"/>
              </a:solidFill>
              <a:effectLst/>
              <a:latin typeface="Söhne"/>
            </a:endParaRPr>
          </a:p>
        </p:txBody>
      </p:sp>
    </p:spTree>
    <p:extLst>
      <p:ext uri="{BB962C8B-B14F-4D97-AF65-F5344CB8AC3E}">
        <p14:creationId xmlns:p14="http://schemas.microsoft.com/office/powerpoint/2010/main" val="102084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3BFC3-6537-D2D3-B9F3-0FA310BE01BC}"/>
              </a:ext>
            </a:extLst>
          </p:cNvPr>
          <p:cNvSpPr>
            <a:spLocks noGrp="1"/>
          </p:cNvSpPr>
          <p:nvPr>
            <p:ph type="title"/>
          </p:nvPr>
        </p:nvSpPr>
        <p:spPr>
          <a:xfrm>
            <a:off x="804421" y="796374"/>
            <a:ext cx="10583158" cy="880027"/>
          </a:xfrm>
        </p:spPr>
        <p:txBody>
          <a:bodyPr>
            <a:normAutofit/>
          </a:bodyPr>
          <a:lstStyle/>
          <a:p>
            <a:r>
              <a:rPr lang="en-US" b="1" i="0" dirty="0">
                <a:solidFill>
                  <a:schemeClr val="bg1"/>
                </a:solidFill>
                <a:effectLst/>
                <a:latin typeface="Söhne"/>
              </a:rPr>
              <a:t>Choosing the Right Approach</a:t>
            </a:r>
            <a:endParaRPr lang="en-US" dirty="0">
              <a:solidFill>
                <a:schemeClr val="bg1"/>
              </a:solidFill>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4E076B-C964-44FB-C9CF-B2D082ED3F67}"/>
              </a:ext>
            </a:extLst>
          </p:cNvPr>
          <p:cNvSpPr>
            <a:spLocks noGrp="1"/>
          </p:cNvSpPr>
          <p:nvPr>
            <p:ph idx="1"/>
          </p:nvPr>
        </p:nvSpPr>
        <p:spPr>
          <a:xfrm>
            <a:off x="1295401" y="2612256"/>
            <a:ext cx="9601196" cy="3263612"/>
          </a:xfrm>
        </p:spPr>
        <p:txBody>
          <a:bodyPr>
            <a:noAutofit/>
          </a:bodyPr>
          <a:lstStyle/>
          <a:p>
            <a:pPr marL="0" indent="0" algn="l">
              <a:buNone/>
            </a:pPr>
            <a:r>
              <a:rPr lang="en-US" sz="2000" b="0" i="0" dirty="0">
                <a:solidFill>
                  <a:schemeClr val="tx1"/>
                </a:solidFill>
                <a:effectLst/>
                <a:latin typeface="Söhne"/>
              </a:rPr>
              <a:t>Factors for Choosing Agile or Waterfall When deciding between Agile and Waterfall, several factors come into play. The </a:t>
            </a:r>
            <a:r>
              <a:rPr lang="en-US" sz="2000" b="1" i="0" dirty="0">
                <a:solidFill>
                  <a:schemeClr val="tx1"/>
                </a:solidFill>
                <a:effectLst/>
                <a:latin typeface="Söhne"/>
              </a:rPr>
              <a:t>project's complexity</a:t>
            </a:r>
            <a:r>
              <a:rPr lang="en-US" sz="2000" b="0" i="0" dirty="0">
                <a:solidFill>
                  <a:schemeClr val="tx1"/>
                </a:solidFill>
                <a:effectLst/>
                <a:latin typeface="Söhne"/>
              </a:rPr>
              <a:t> is a significant consideration; Agile is ideal for dynamic and complex projects, whereas Waterfall suits well-defined, less intricate endeavors. </a:t>
            </a:r>
            <a:r>
              <a:rPr lang="en-US" sz="2000" b="1" i="0" dirty="0">
                <a:solidFill>
                  <a:schemeClr val="tx1"/>
                </a:solidFill>
                <a:effectLst/>
                <a:latin typeface="Söhne"/>
              </a:rPr>
              <a:t>Client involvement</a:t>
            </a:r>
            <a:r>
              <a:rPr lang="en-US" sz="2000" b="0" i="0" dirty="0">
                <a:solidFill>
                  <a:schemeClr val="tx1"/>
                </a:solidFill>
                <a:effectLst/>
                <a:latin typeface="Söhne"/>
              </a:rPr>
              <a:t> in the development process is a key factor. If a client wants ongoing engagement and flexibility, Agile is preferred. </a:t>
            </a:r>
            <a:r>
              <a:rPr lang="en-US" sz="2000" b="1" i="0" dirty="0">
                <a:solidFill>
                  <a:schemeClr val="tx1"/>
                </a:solidFill>
                <a:effectLst/>
                <a:latin typeface="Söhne"/>
              </a:rPr>
              <a:t>Change management</a:t>
            </a:r>
            <a:r>
              <a:rPr lang="en-US" sz="2000" b="0" i="0" dirty="0">
                <a:solidFill>
                  <a:schemeClr val="tx1"/>
                </a:solidFill>
                <a:effectLst/>
                <a:latin typeface="Söhne"/>
              </a:rPr>
              <a:t> capabilities are essential for Agile, which embraces changes, while Waterfall requires stringent change control. Project </a:t>
            </a:r>
            <a:r>
              <a:rPr lang="en-US" sz="2000" b="1" i="0" dirty="0">
                <a:solidFill>
                  <a:schemeClr val="tx1"/>
                </a:solidFill>
                <a:effectLst/>
                <a:latin typeface="Söhne"/>
              </a:rPr>
              <a:t>control</a:t>
            </a:r>
            <a:r>
              <a:rPr lang="en-US" sz="2000" b="0" i="0" dirty="0">
                <a:solidFill>
                  <a:schemeClr val="tx1"/>
                </a:solidFill>
                <a:effectLst/>
                <a:latin typeface="Söhne"/>
              </a:rPr>
              <a:t> is more robust in Waterfall due to its detailed planning, while Agile provides more flexibility. Additionally, </a:t>
            </a:r>
            <a:r>
              <a:rPr lang="en-US" sz="2000" b="1" i="0" dirty="0">
                <a:solidFill>
                  <a:schemeClr val="tx1"/>
                </a:solidFill>
                <a:effectLst/>
                <a:latin typeface="Söhne"/>
              </a:rPr>
              <a:t>risk tolerance</a:t>
            </a:r>
            <a:r>
              <a:rPr lang="en-US" sz="2000" b="0" i="0" dirty="0">
                <a:solidFill>
                  <a:schemeClr val="tx1"/>
                </a:solidFill>
                <a:effectLst/>
                <a:latin typeface="Söhne"/>
              </a:rPr>
              <a:t> is a significant factor; Agile can adapt to risks more effectively, while Waterfall requires extensive planning to mitigate risks upfront.</a:t>
            </a:r>
          </a:p>
          <a:p>
            <a:pPr marL="0" indent="0" algn="l">
              <a:buNone/>
            </a:pPr>
            <a:r>
              <a:rPr lang="en-US" sz="2000" b="0" i="1" dirty="0">
                <a:solidFill>
                  <a:schemeClr val="tx1"/>
                </a:solidFill>
                <a:effectLst/>
                <a:latin typeface="Söhne"/>
              </a:rPr>
              <a:t>(</a:t>
            </a:r>
            <a:r>
              <a:rPr lang="en-US" sz="2000" b="0" i="1" dirty="0" err="1">
                <a:solidFill>
                  <a:schemeClr val="tx1"/>
                </a:solidFill>
                <a:effectLst/>
                <a:latin typeface="Söhne"/>
              </a:rPr>
              <a:t>Schwaber</a:t>
            </a:r>
            <a:r>
              <a:rPr lang="en-US" sz="2000" b="0" i="1" dirty="0">
                <a:solidFill>
                  <a:schemeClr val="tx1"/>
                </a:solidFill>
                <a:effectLst/>
                <a:latin typeface="Söhne"/>
              </a:rPr>
              <a:t>, K., &amp; Sutherland, J. (2020). The Scrum Guide. </a:t>
            </a:r>
            <a:r>
              <a:rPr lang="en-US" sz="2000" b="0" i="1" dirty="0" err="1">
                <a:solidFill>
                  <a:schemeClr val="tx1"/>
                </a:solidFill>
                <a:effectLst/>
                <a:latin typeface="Söhne"/>
              </a:rPr>
              <a:t>Scrum.Org</a:t>
            </a:r>
            <a:r>
              <a:rPr lang="en-US" sz="2000" b="0" i="1" dirty="0">
                <a:solidFill>
                  <a:schemeClr val="tx1"/>
                </a:solidFill>
                <a:effectLst/>
                <a:latin typeface="Söhne"/>
              </a:rPr>
              <a:t>; Boehm, B. (1988). A Spiral Model of Software Development and Enhancement. ACM SIGSOFT Software Engineering Notes, 11(4), 14-24.)</a:t>
            </a:r>
            <a:endParaRPr lang="en-US" sz="2000" b="0" i="0" dirty="0">
              <a:solidFill>
                <a:schemeClr val="tx1"/>
              </a:solidFill>
              <a:effectLst/>
              <a:latin typeface="Söhne"/>
            </a:endParaRPr>
          </a:p>
          <a:p>
            <a:pPr marL="0" indent="0">
              <a:buNone/>
            </a:pPr>
            <a:br>
              <a:rPr lang="en-US" sz="20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79032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5D43-10E8-C4F0-AEA8-1EF48A4055D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5740A16-E32B-01AA-C880-5EEE2B7213C0}"/>
              </a:ext>
            </a:extLst>
          </p:cNvPr>
          <p:cNvSpPr>
            <a:spLocks noGrp="1"/>
          </p:cNvSpPr>
          <p:nvPr>
            <p:ph idx="1"/>
          </p:nvPr>
        </p:nvSpPr>
        <p:spPr>
          <a:xfrm>
            <a:off x="1295400" y="2438400"/>
            <a:ext cx="10247671" cy="3814916"/>
          </a:xfrm>
        </p:spPr>
        <p:txBody>
          <a:bodyPr>
            <a:normAutofit lnSpcReduction="10000"/>
          </a:bodyPr>
          <a:lstStyle/>
          <a:p>
            <a:pPr marL="457200" indent="-457200">
              <a:buFont typeface="+mj-lt"/>
              <a:buAutoNum type="arabicPeriod"/>
            </a:pPr>
            <a:r>
              <a:rPr lang="en-US" sz="2400" b="0" i="0" dirty="0">
                <a:solidFill>
                  <a:schemeClr val="tx1"/>
                </a:solidFill>
                <a:effectLst/>
                <a:latin typeface="Söhne"/>
              </a:rPr>
              <a:t>List of </a:t>
            </a:r>
            <a:r>
              <a:rPr lang="en-US" sz="2400" b="0" i="0" dirty="0" err="1">
                <a:solidFill>
                  <a:schemeClr val="tx1"/>
                </a:solidFill>
                <a:effectLst/>
                <a:latin typeface="Söhne"/>
              </a:rPr>
              <a:t>ReferencesSchwaber</a:t>
            </a:r>
            <a:r>
              <a:rPr lang="en-US" sz="2400" b="0" i="0" dirty="0">
                <a:solidFill>
                  <a:schemeClr val="tx1"/>
                </a:solidFill>
                <a:effectLst/>
                <a:latin typeface="Söhne"/>
              </a:rPr>
              <a:t>, K., &amp; Sutherland, J. (2020). The Scrum Guide. </a:t>
            </a:r>
            <a:r>
              <a:rPr lang="en-US" sz="2400" b="0" i="0" dirty="0" err="1">
                <a:solidFill>
                  <a:schemeClr val="tx1"/>
                </a:solidFill>
                <a:effectLst/>
                <a:latin typeface="Söhne"/>
              </a:rPr>
              <a:t>Scrum.Org</a:t>
            </a:r>
            <a:r>
              <a:rPr lang="en-US" sz="2400" b="0" i="0" dirty="0">
                <a:solidFill>
                  <a:schemeClr val="tx1"/>
                </a:solidFill>
                <a:effectLst/>
                <a:latin typeface="Söhne"/>
              </a:rPr>
              <a:t>.</a:t>
            </a:r>
          </a:p>
          <a:p>
            <a:pPr marL="457200" indent="-457200">
              <a:buFont typeface="+mj-lt"/>
              <a:buAutoNum type="arabicPeriod"/>
            </a:pPr>
            <a:r>
              <a:rPr lang="en-US" sz="2400" b="0" i="0" dirty="0">
                <a:solidFill>
                  <a:schemeClr val="tx1"/>
                </a:solidFill>
                <a:effectLst/>
                <a:latin typeface="Söhne"/>
              </a:rPr>
              <a:t>Pressman, R. S., &amp; Maxim, B. R. (2014). Software engineering: a practitioner's approach. Palgrave Macmillan.</a:t>
            </a:r>
          </a:p>
          <a:p>
            <a:pPr marL="457200" indent="-457200">
              <a:buFont typeface="+mj-lt"/>
              <a:buAutoNum type="arabicPeriod"/>
            </a:pPr>
            <a:r>
              <a:rPr lang="en-US" sz="2400" b="0" i="0" dirty="0" err="1">
                <a:solidFill>
                  <a:schemeClr val="tx1"/>
                </a:solidFill>
                <a:effectLst/>
                <a:latin typeface="Söhne"/>
              </a:rPr>
              <a:t>Larman</a:t>
            </a:r>
            <a:r>
              <a:rPr lang="en-US" sz="2400" b="0" i="0" dirty="0">
                <a:solidFill>
                  <a:schemeClr val="tx1"/>
                </a:solidFill>
                <a:effectLst/>
                <a:latin typeface="Söhne"/>
              </a:rPr>
              <a:t>, C., &amp; </a:t>
            </a:r>
            <a:r>
              <a:rPr lang="en-US" sz="2400" b="0" i="0" dirty="0" err="1">
                <a:solidFill>
                  <a:schemeClr val="tx1"/>
                </a:solidFill>
                <a:effectLst/>
                <a:latin typeface="Söhne"/>
              </a:rPr>
              <a:t>Vodde</a:t>
            </a:r>
            <a:r>
              <a:rPr lang="en-US" sz="2400" b="0" i="0" dirty="0">
                <a:solidFill>
                  <a:schemeClr val="tx1"/>
                </a:solidFill>
                <a:effectLst/>
                <a:latin typeface="Söhne"/>
              </a:rPr>
              <a:t>, B. (2010). Practices for scaling lean &amp; agile development: Large, multisite, and offshore product development with large-scale scrum. Pearson Education.</a:t>
            </a:r>
          </a:p>
          <a:p>
            <a:pPr marL="457200" indent="-457200">
              <a:buFont typeface="+mj-lt"/>
              <a:buAutoNum type="arabicPeriod"/>
            </a:pPr>
            <a:r>
              <a:rPr lang="en-US" sz="2400" b="0" i="0" dirty="0">
                <a:solidFill>
                  <a:schemeClr val="tx1"/>
                </a:solidFill>
                <a:effectLst/>
                <a:latin typeface="Söhne"/>
              </a:rPr>
              <a:t>Boehm, B. (1988). A Spiral Model of Software Development and Enhancement. ACM SIGSOFT Software Engineering Notes, 11(4), 14-24.</a:t>
            </a:r>
          </a:p>
        </p:txBody>
      </p:sp>
    </p:spTree>
    <p:extLst>
      <p:ext uri="{BB962C8B-B14F-4D97-AF65-F5344CB8AC3E}">
        <p14:creationId xmlns:p14="http://schemas.microsoft.com/office/powerpoint/2010/main" val="35402189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{5A3D251D-AFD1-D24F-8698-CAAED1CBE9D3}tf10001064</Template>
  <TotalTime>38</TotalTime>
  <Words>751</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Söhne</vt:lpstr>
      <vt:lpstr>Organic</vt:lpstr>
      <vt:lpstr>Introduction to the Scrum-Agile Framework Joshua Kays CS250 10/15/2023</vt:lpstr>
      <vt:lpstr>Key Roles in Scrum-Agile</vt:lpstr>
      <vt:lpstr>Agile Software Development Life Cycle (SDLC) Phases</vt:lpstr>
      <vt:lpstr>Agile vs. Waterfall </vt:lpstr>
      <vt:lpstr>Choosing the Right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Scrum-Agile Framework</dc:title>
  <dc:creator>Josh Kays</dc:creator>
  <cp:lastModifiedBy>Josh Kays</cp:lastModifiedBy>
  <cp:revision>2</cp:revision>
  <dcterms:created xsi:type="dcterms:W3CDTF">2023-10-15T23:20:15Z</dcterms:created>
  <dcterms:modified xsi:type="dcterms:W3CDTF">2023-10-15T23:59:15Z</dcterms:modified>
</cp:coreProperties>
</file>