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30275213" cy="21383625"/>
  <p:notesSz cx="6858000" cy="9144000"/>
  <p:defaultTextStyle>
    <a:defPPr>
      <a:defRPr lang="en-US"/>
    </a:defPPr>
    <a:lvl1pPr marL="0" algn="l" defTabSz="323149" rtl="0" eaLnBrk="1" latinLnBrk="0" hangingPunct="1">
      <a:defRPr sz="1272" kern="1200">
        <a:solidFill>
          <a:schemeClr val="tx1"/>
        </a:solidFill>
        <a:latin typeface="+mn-lt"/>
        <a:ea typeface="+mn-ea"/>
        <a:cs typeface="+mn-cs"/>
      </a:defRPr>
    </a:lvl1pPr>
    <a:lvl2pPr marL="323149" algn="l" defTabSz="323149" rtl="0" eaLnBrk="1" latinLnBrk="0" hangingPunct="1">
      <a:defRPr sz="1272" kern="1200">
        <a:solidFill>
          <a:schemeClr val="tx1"/>
        </a:solidFill>
        <a:latin typeface="+mn-lt"/>
        <a:ea typeface="+mn-ea"/>
        <a:cs typeface="+mn-cs"/>
      </a:defRPr>
    </a:lvl2pPr>
    <a:lvl3pPr marL="646298" algn="l" defTabSz="323149" rtl="0" eaLnBrk="1" latinLnBrk="0" hangingPunct="1">
      <a:defRPr sz="1272" kern="1200">
        <a:solidFill>
          <a:schemeClr val="tx1"/>
        </a:solidFill>
        <a:latin typeface="+mn-lt"/>
        <a:ea typeface="+mn-ea"/>
        <a:cs typeface="+mn-cs"/>
      </a:defRPr>
    </a:lvl3pPr>
    <a:lvl4pPr marL="969447" algn="l" defTabSz="323149" rtl="0" eaLnBrk="1" latinLnBrk="0" hangingPunct="1">
      <a:defRPr sz="1272" kern="1200">
        <a:solidFill>
          <a:schemeClr val="tx1"/>
        </a:solidFill>
        <a:latin typeface="+mn-lt"/>
        <a:ea typeface="+mn-ea"/>
        <a:cs typeface="+mn-cs"/>
      </a:defRPr>
    </a:lvl4pPr>
    <a:lvl5pPr marL="1292596" algn="l" defTabSz="323149" rtl="0" eaLnBrk="1" latinLnBrk="0" hangingPunct="1">
      <a:defRPr sz="1272" kern="1200">
        <a:solidFill>
          <a:schemeClr val="tx1"/>
        </a:solidFill>
        <a:latin typeface="+mn-lt"/>
        <a:ea typeface="+mn-ea"/>
        <a:cs typeface="+mn-cs"/>
      </a:defRPr>
    </a:lvl5pPr>
    <a:lvl6pPr marL="1615745" algn="l" defTabSz="323149" rtl="0" eaLnBrk="1" latinLnBrk="0" hangingPunct="1">
      <a:defRPr sz="1272" kern="1200">
        <a:solidFill>
          <a:schemeClr val="tx1"/>
        </a:solidFill>
        <a:latin typeface="+mn-lt"/>
        <a:ea typeface="+mn-ea"/>
        <a:cs typeface="+mn-cs"/>
      </a:defRPr>
    </a:lvl6pPr>
    <a:lvl7pPr marL="1938894" algn="l" defTabSz="323149" rtl="0" eaLnBrk="1" latinLnBrk="0" hangingPunct="1">
      <a:defRPr sz="1272" kern="1200">
        <a:solidFill>
          <a:schemeClr val="tx1"/>
        </a:solidFill>
        <a:latin typeface="+mn-lt"/>
        <a:ea typeface="+mn-ea"/>
        <a:cs typeface="+mn-cs"/>
      </a:defRPr>
    </a:lvl7pPr>
    <a:lvl8pPr marL="2262043" algn="l" defTabSz="323149" rtl="0" eaLnBrk="1" latinLnBrk="0" hangingPunct="1">
      <a:defRPr sz="1272" kern="1200">
        <a:solidFill>
          <a:schemeClr val="tx1"/>
        </a:solidFill>
        <a:latin typeface="+mn-lt"/>
        <a:ea typeface="+mn-ea"/>
        <a:cs typeface="+mn-cs"/>
      </a:defRPr>
    </a:lvl8pPr>
    <a:lvl9pPr marL="2585192" algn="l" defTabSz="323149" rtl="0" eaLnBrk="1" latinLnBrk="0" hangingPunct="1">
      <a:defRPr sz="12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85" autoAdjust="0"/>
    <p:restoredTop sz="94660"/>
  </p:normalViewPr>
  <p:slideViewPr>
    <p:cSldViewPr snapToGrid="0" showGuides="1">
      <p:cViewPr>
        <p:scale>
          <a:sx n="41" d="100"/>
          <a:sy n="41" d="100"/>
        </p:scale>
        <p:origin x="-160" y="192"/>
      </p:cViewPr>
      <p:guideLst>
        <p:guide orient="horz" pos="6735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DF9BA-26FD-479C-B026-AFE9DF8C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165EB-82E2-4954-B97A-D4AF328F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30BD-888B-4299-A805-2BFBAB3CFA3E}" type="datetimeFigureOut">
              <a:rPr lang="en-GB" smtClean="0"/>
              <a:pPr/>
              <a:t>25/08/2021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A12C2-E8C1-441E-AFB0-FEA1E9C4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E75B2-4E38-477D-BC60-D7396D7F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9691-CD4B-4531-8BC0-F86F57D7317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4A869C-8EFD-4C48-82CC-EDE63734C2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69936" y="5275548"/>
            <a:ext cx="6550665" cy="9307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51E74EA-CA57-4A63-B646-44F4554AD9E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white">
          <a:xfrm>
            <a:off x="8330186" y="3112982"/>
            <a:ext cx="20672657" cy="655983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2D53E03-99CE-4CB1-8C6C-84FDD787CBC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330372" y="5275548"/>
            <a:ext cx="6550665" cy="14316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A1445F14-A87F-4C00-BEF3-A64AA6509AF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2454613" y="5275549"/>
            <a:ext cx="6550665" cy="125362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FB8C6BE7-DB26-4FA7-A12C-5FA61960475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391930" y="5275547"/>
            <a:ext cx="6551603" cy="498879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8B7047C-E289-4D61-8A08-7A1CF066815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5391930" y="10554163"/>
            <a:ext cx="6551789" cy="747737"/>
          </a:xfrm>
        </p:spPr>
        <p:txBody>
          <a:bodyPr/>
          <a:lstStyle>
            <a:lvl1pPr>
              <a:spcAft>
                <a:spcPts val="0"/>
              </a:spcAft>
              <a:defRPr sz="1271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C748A827-70C6-4F56-8779-0A251D21A5F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5390807" y="11785455"/>
            <a:ext cx="6551603" cy="498879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61B560A8-462D-47FE-B413-F4ADDBF3895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390621" y="17064072"/>
            <a:ext cx="6551789" cy="747737"/>
          </a:xfrm>
        </p:spPr>
        <p:txBody>
          <a:bodyPr/>
          <a:lstStyle>
            <a:lvl1pPr>
              <a:spcAft>
                <a:spcPts val="0"/>
              </a:spcAft>
              <a:defRPr sz="1271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18BE30EE-F80B-41DE-AC84-577060945416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2454612" y="17947001"/>
            <a:ext cx="3165038" cy="164513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 dirty="0"/>
              <a:t>Click icon to add a supporter or partner logo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542B409E-86EB-4F38-BDD5-738D1D6B10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5837994" y="17946712"/>
            <a:ext cx="3165038" cy="164513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 dirty="0"/>
              <a:t>Click icon to add a supporter or partner logo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0735B4B8-881C-4F65-A21B-DCD0CE40E1C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269935" y="14836706"/>
            <a:ext cx="6551603" cy="475486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62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DF9BA-26FD-479C-B026-AFE9DF8C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165EB-82E2-4954-B97A-D4AF328F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30BD-888B-4299-A805-2BFBAB3CFA3E}" type="datetimeFigureOut">
              <a:rPr lang="en-GB" smtClean="0"/>
              <a:pPr/>
              <a:t>25/08/2021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A12C2-E8C1-441E-AFB0-FEA1E9C4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E75B2-4E38-477D-BC60-D7396D7F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9691-CD4B-4531-8BC0-F86F57D7317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4A869C-8EFD-4C48-82CC-EDE63734C2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69936" y="5275548"/>
            <a:ext cx="6550665" cy="143162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51E74EA-CA57-4A63-B646-44F4554AD9E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white">
          <a:xfrm>
            <a:off x="8330375" y="3112982"/>
            <a:ext cx="20672657" cy="655983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2D53E03-99CE-4CB1-8C6C-84FDD787CBC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330372" y="5275548"/>
            <a:ext cx="6550665" cy="85252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A1445F14-A87F-4C00-BEF3-A64AA6509AF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2454613" y="5275549"/>
            <a:ext cx="6550665" cy="125362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FB8C6BE7-DB26-4FA7-A12C-5FA61960475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391930" y="5275547"/>
            <a:ext cx="6551603" cy="697210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8B7047C-E289-4D61-8A08-7A1CF066815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5391930" y="12535554"/>
            <a:ext cx="6551789" cy="1265198"/>
          </a:xfrm>
        </p:spPr>
        <p:txBody>
          <a:bodyPr/>
          <a:lstStyle>
            <a:lvl1pPr>
              <a:spcAft>
                <a:spcPts val="0"/>
              </a:spcAft>
              <a:defRPr sz="1271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C748A827-70C6-4F56-8779-0A251D21A5F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26815" y="13946758"/>
            <a:ext cx="13615594" cy="481843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61B560A8-462D-47FE-B413-F4ADDBF3895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26815" y="19070316"/>
            <a:ext cx="13615594" cy="521529"/>
          </a:xfrm>
        </p:spPr>
        <p:txBody>
          <a:bodyPr/>
          <a:lstStyle>
            <a:lvl1pPr>
              <a:spcAft>
                <a:spcPts val="0"/>
              </a:spcAft>
              <a:defRPr sz="1271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18BE30EE-F80B-41DE-AC84-577060945416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2454612" y="17947001"/>
            <a:ext cx="3165038" cy="164513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 dirty="0"/>
              <a:t>Click icon to add a supporter or partner logo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542B409E-86EB-4F38-BDD5-738D1D6B10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5837994" y="17946712"/>
            <a:ext cx="3165038" cy="164513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 dirty="0"/>
              <a:t>Click icon to add a supporter or partner logo</a:t>
            </a:r>
          </a:p>
        </p:txBody>
      </p:sp>
    </p:spTree>
    <p:extLst>
      <p:ext uri="{BB962C8B-B14F-4D97-AF65-F5344CB8AC3E}">
        <p14:creationId xmlns:p14="http://schemas.microsoft.com/office/powerpoint/2010/main" val="353343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9B5386F-C287-4200-98AF-191DCC08B3DB}"/>
              </a:ext>
            </a:extLst>
          </p:cNvPr>
          <p:cNvSpPr/>
          <p:nvPr userDrawn="1"/>
        </p:nvSpPr>
        <p:spPr>
          <a:xfrm>
            <a:off x="1" y="-1"/>
            <a:ext cx="30275213" cy="448788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30375" y="1271355"/>
            <a:ext cx="20672657" cy="18416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9936" y="5275548"/>
            <a:ext cx="27733096" cy="143162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181419" y="20554326"/>
            <a:ext cx="6811923" cy="4600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fld id="{182230BD-888B-4299-A805-2BFBAB3CFA3E}" type="datetimeFigureOut">
              <a:rPr lang="en-GB" smtClean="0"/>
              <a:pPr/>
              <a:t>25/08/2021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69936" y="20554326"/>
            <a:ext cx="17550037" cy="46003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93342" y="20554326"/>
            <a:ext cx="1009690" cy="46003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fld id="{1BDE9691-CD4B-4531-8BC0-F86F57D7317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24C527-D516-4CBB-92B1-B9794E647B65}"/>
              </a:ext>
            </a:extLst>
          </p:cNvPr>
          <p:cNvCxnSpPr/>
          <p:nvPr userDrawn="1"/>
        </p:nvCxnSpPr>
        <p:spPr>
          <a:xfrm>
            <a:off x="7820601" y="1271355"/>
            <a:ext cx="0" cy="2403855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EEE7D37-FFCA-4CFA-8A9A-2CD589E3F002}"/>
              </a:ext>
            </a:extLst>
          </p:cNvPr>
          <p:cNvSpPr/>
          <p:nvPr userDrawn="1"/>
        </p:nvSpPr>
        <p:spPr>
          <a:xfrm>
            <a:off x="1" y="20259704"/>
            <a:ext cx="30275213" cy="179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1" tIns="45656" rIns="91311" bIns="456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798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DC92B0-56CF-4DC3-AD57-37D31C4DC418}"/>
              </a:ext>
            </a:extLst>
          </p:cNvPr>
          <p:cNvCxnSpPr/>
          <p:nvPr userDrawn="1"/>
        </p:nvCxnSpPr>
        <p:spPr>
          <a:xfrm>
            <a:off x="1" y="20439550"/>
            <a:ext cx="30275213" cy="0"/>
          </a:xfrm>
          <a:prstGeom prst="line">
            <a:avLst/>
          </a:prstGeom>
          <a:ln w="920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46D0EC5-4F8B-4369-A9E1-08D30C0297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45" y="1271355"/>
            <a:ext cx="5094304" cy="133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1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</p:sldLayoutIdLst>
  <p:txStyles>
    <p:titleStyle>
      <a:lvl1pPr algn="l" defTabSz="3023148" rtl="0" eaLnBrk="1" latinLnBrk="0" hangingPunct="1">
        <a:lnSpc>
          <a:spcPct val="83000"/>
        </a:lnSpc>
        <a:spcBef>
          <a:spcPct val="0"/>
        </a:spcBef>
        <a:buNone/>
        <a:defRPr sz="7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3023148" rtl="0" eaLnBrk="1" latinLnBrk="0" hangingPunct="1">
        <a:lnSpc>
          <a:spcPct val="90000"/>
        </a:lnSpc>
        <a:spcBef>
          <a:spcPts val="0"/>
        </a:spcBef>
        <a:spcAft>
          <a:spcPts val="1836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3023148" rtl="0" eaLnBrk="1" latinLnBrk="0" hangingPunct="1">
        <a:lnSpc>
          <a:spcPct val="83000"/>
        </a:lnSpc>
        <a:spcBef>
          <a:spcPts val="0"/>
        </a:spcBef>
        <a:spcAft>
          <a:spcPts val="4520"/>
        </a:spcAft>
        <a:buFont typeface="Arial" panose="020B0604020202020204" pitchFamily="34" charset="0"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3023148" rtl="0" eaLnBrk="1" latinLnBrk="0" hangingPunct="1">
        <a:lnSpc>
          <a:spcPct val="90000"/>
        </a:lnSpc>
        <a:spcBef>
          <a:spcPts val="0"/>
        </a:spcBef>
        <a:spcAft>
          <a:spcPts val="3320"/>
        </a:spcAft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3023148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2800" b="1" kern="1200">
          <a:solidFill>
            <a:schemeClr val="accent3"/>
          </a:solidFill>
          <a:latin typeface="+mn-lt"/>
          <a:ea typeface="+mn-ea"/>
          <a:cs typeface="+mn-cs"/>
        </a:defRPr>
      </a:lvl4pPr>
      <a:lvl5pPr marL="0" indent="0" algn="l" defTabSz="3023148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3023148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3023148" rtl="0" eaLnBrk="1" latinLnBrk="0" hangingPunct="1">
        <a:lnSpc>
          <a:spcPct val="90000"/>
        </a:lnSpc>
        <a:spcBef>
          <a:spcPts val="0"/>
        </a:spcBef>
        <a:spcAft>
          <a:spcPts val="1836"/>
        </a:spcAft>
        <a:buFont typeface="Arial" panose="020B0604020202020204" pitchFamily="34" charset="0"/>
        <a:buNone/>
        <a:defRPr sz="1200" kern="1200" cap="all" baseline="0">
          <a:solidFill>
            <a:schemeClr val="tx1"/>
          </a:solidFill>
          <a:latin typeface="+mn-lt"/>
          <a:ea typeface="+mn-ea"/>
          <a:cs typeface="+mn-cs"/>
        </a:defRPr>
      </a:lvl7pPr>
      <a:lvl8pPr marL="251639" indent="-251639" algn="l" defTabSz="3023148" rtl="0" eaLnBrk="1" latinLnBrk="0" hangingPunct="1">
        <a:lnSpc>
          <a:spcPct val="90000"/>
        </a:lnSpc>
        <a:spcBef>
          <a:spcPts val="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03278" indent="-503278" algn="l" defTabSz="3023148" rtl="0" eaLnBrk="1" latinLnBrk="0" hangingPunct="1">
        <a:lnSpc>
          <a:spcPct val="90000"/>
        </a:lnSpc>
        <a:spcBef>
          <a:spcPts val="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3148" rtl="0" eaLnBrk="1" latinLnBrk="0" hangingPunct="1">
        <a:defRPr sz="5951" kern="1200">
          <a:solidFill>
            <a:schemeClr val="tx1"/>
          </a:solidFill>
          <a:latin typeface="+mn-lt"/>
          <a:ea typeface="+mn-ea"/>
          <a:cs typeface="+mn-cs"/>
        </a:defRPr>
      </a:lvl1pPr>
      <a:lvl2pPr marL="1511574" algn="l" defTabSz="3023148" rtl="0" eaLnBrk="1" latinLnBrk="0" hangingPunct="1">
        <a:defRPr sz="5951" kern="1200">
          <a:solidFill>
            <a:schemeClr val="tx1"/>
          </a:solidFill>
          <a:latin typeface="+mn-lt"/>
          <a:ea typeface="+mn-ea"/>
          <a:cs typeface="+mn-cs"/>
        </a:defRPr>
      </a:lvl2pPr>
      <a:lvl3pPr marL="3023148" algn="l" defTabSz="3023148" rtl="0" eaLnBrk="1" latinLnBrk="0" hangingPunct="1">
        <a:defRPr sz="5951" kern="1200">
          <a:solidFill>
            <a:schemeClr val="tx1"/>
          </a:solidFill>
          <a:latin typeface="+mn-lt"/>
          <a:ea typeface="+mn-ea"/>
          <a:cs typeface="+mn-cs"/>
        </a:defRPr>
      </a:lvl3pPr>
      <a:lvl4pPr marL="4534722" algn="l" defTabSz="3023148" rtl="0" eaLnBrk="1" latinLnBrk="0" hangingPunct="1">
        <a:defRPr sz="5951" kern="1200">
          <a:solidFill>
            <a:schemeClr val="tx1"/>
          </a:solidFill>
          <a:latin typeface="+mn-lt"/>
          <a:ea typeface="+mn-ea"/>
          <a:cs typeface="+mn-cs"/>
        </a:defRPr>
      </a:lvl4pPr>
      <a:lvl5pPr marL="6046297" algn="l" defTabSz="3023148" rtl="0" eaLnBrk="1" latinLnBrk="0" hangingPunct="1">
        <a:defRPr sz="5951" kern="1200">
          <a:solidFill>
            <a:schemeClr val="tx1"/>
          </a:solidFill>
          <a:latin typeface="+mn-lt"/>
          <a:ea typeface="+mn-ea"/>
          <a:cs typeface="+mn-cs"/>
        </a:defRPr>
      </a:lvl5pPr>
      <a:lvl6pPr marL="7557871" algn="l" defTabSz="3023148" rtl="0" eaLnBrk="1" latinLnBrk="0" hangingPunct="1">
        <a:defRPr sz="5951" kern="1200">
          <a:solidFill>
            <a:schemeClr val="tx1"/>
          </a:solidFill>
          <a:latin typeface="+mn-lt"/>
          <a:ea typeface="+mn-ea"/>
          <a:cs typeface="+mn-cs"/>
        </a:defRPr>
      </a:lvl6pPr>
      <a:lvl7pPr marL="9069445" algn="l" defTabSz="3023148" rtl="0" eaLnBrk="1" latinLnBrk="0" hangingPunct="1">
        <a:defRPr sz="5951" kern="1200">
          <a:solidFill>
            <a:schemeClr val="tx1"/>
          </a:solidFill>
          <a:latin typeface="+mn-lt"/>
          <a:ea typeface="+mn-ea"/>
          <a:cs typeface="+mn-cs"/>
        </a:defRPr>
      </a:lvl7pPr>
      <a:lvl8pPr marL="10581019" algn="l" defTabSz="3023148" rtl="0" eaLnBrk="1" latinLnBrk="0" hangingPunct="1">
        <a:defRPr sz="5951" kern="1200">
          <a:solidFill>
            <a:schemeClr val="tx1"/>
          </a:solidFill>
          <a:latin typeface="+mn-lt"/>
          <a:ea typeface="+mn-ea"/>
          <a:cs typeface="+mn-cs"/>
        </a:defRPr>
      </a:lvl8pPr>
      <a:lvl9pPr marL="12092593" algn="l" defTabSz="3023148" rtl="0" eaLnBrk="1" latinLnBrk="0" hangingPunct="1">
        <a:defRPr sz="59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735" userDrawn="1">
          <p15:clr>
            <a:srgbClr val="F26B43"/>
          </p15:clr>
        </p15:guide>
        <p15:guide id="2" pos="9535" userDrawn="1">
          <p15:clr>
            <a:srgbClr val="F26B43"/>
          </p15:clr>
        </p15:guide>
        <p15:guide id="3" pos="800" userDrawn="1">
          <p15:clr>
            <a:srgbClr val="F26B43"/>
          </p15:clr>
        </p15:guide>
        <p15:guide id="4" pos="18270" userDrawn="1">
          <p15:clr>
            <a:srgbClr val="F26B43"/>
          </p15:clr>
        </p15:guide>
        <p15:guide id="5" pos="4926" userDrawn="1">
          <p15:clr>
            <a:srgbClr val="F26B43"/>
          </p15:clr>
        </p15:guide>
        <p15:guide id="6" pos="5247" userDrawn="1">
          <p15:clr>
            <a:srgbClr val="F26B43"/>
          </p15:clr>
        </p15:guide>
        <p15:guide id="7" pos="13823" userDrawn="1">
          <p15:clr>
            <a:srgbClr val="F26B43"/>
          </p15:clr>
        </p15:guide>
        <p15:guide id="8" pos="14145" userDrawn="1">
          <p15:clr>
            <a:srgbClr val="F26B43"/>
          </p15:clr>
        </p15:guide>
        <p15:guide id="9" orient="horz" pos="12341" userDrawn="1">
          <p15:clr>
            <a:srgbClr val="F26B43"/>
          </p15:clr>
        </p15:guide>
        <p15:guide id="10" orient="horz" pos="3323" userDrawn="1">
          <p15:clr>
            <a:srgbClr val="F26B43"/>
          </p15:clr>
        </p15:guide>
        <p15:guide id="11" orient="horz" pos="800" userDrawn="1">
          <p15:clr>
            <a:srgbClr val="F26B43"/>
          </p15:clr>
        </p15:guide>
        <p15:guide id="12" pos="9375" userDrawn="1">
          <p15:clr>
            <a:srgbClr val="F26B43"/>
          </p15:clr>
        </p15:guide>
        <p15:guide id="13" pos="9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E614D48-33E5-DF46-B3BF-419132A20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371" y="10640319"/>
            <a:ext cx="3120983" cy="22310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A96531-E9C2-4DB3-9234-BC07B8FA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Graceful Degradation on FPGAs: A High-Radix Online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4136-507B-4BC2-971B-9C49EA8ACC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69936" y="5258776"/>
            <a:ext cx="6550665" cy="633992"/>
          </a:xfrm>
        </p:spPr>
        <p:txBody>
          <a:bodyPr/>
          <a:lstStyle/>
          <a:p>
            <a:pPr lvl="1"/>
            <a:r>
              <a:rPr lang="en-GB" dirty="0"/>
              <a:t>Motivation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9E626-7C80-4061-8998-E338297C568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/>
              <a:t>Joshua Laney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3E1C79-644E-4910-9DC6-53C605DFE7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289625" y="7823608"/>
            <a:ext cx="6990373" cy="852576"/>
          </a:xfrm>
        </p:spPr>
        <p:txBody>
          <a:bodyPr/>
          <a:lstStyle/>
          <a:p>
            <a:pPr lvl="2"/>
            <a:r>
              <a:rPr lang="en-GB" dirty="0"/>
              <a:t>The key to online arithmetic is </a:t>
            </a:r>
            <a:r>
              <a:rPr lang="en-GB" dirty="0">
                <a:solidFill>
                  <a:schemeClr val="accent3"/>
                </a:solidFill>
              </a:rPr>
              <a:t>redundancy, </a:t>
            </a:r>
            <a:r>
              <a:rPr lang="en-GB" dirty="0"/>
              <a:t>allowing MSDs to be guessed and LSDs to correct for error</a:t>
            </a:r>
            <a:endParaRPr lang="en-GB" dirty="0">
              <a:solidFill>
                <a:schemeClr val="accent3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D530D-F64C-44FF-A14C-6154A04567F4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2454611" y="5258776"/>
            <a:ext cx="6550665" cy="655981"/>
          </a:xfrm>
        </p:spPr>
        <p:txBody>
          <a:bodyPr/>
          <a:lstStyle/>
          <a:p>
            <a:pPr lvl="1"/>
            <a:r>
              <a:rPr lang="en-GB" dirty="0"/>
              <a:t>Degradation Data</a:t>
            </a:r>
          </a:p>
          <a:p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49845E-590E-4D25-B346-57EA6E49B308}"/>
              </a:ext>
            </a:extLst>
          </p:cNvPr>
          <p:cNvCxnSpPr>
            <a:cxnSpLocks/>
          </p:cNvCxnSpPr>
          <p:nvPr/>
        </p:nvCxnSpPr>
        <p:spPr>
          <a:xfrm>
            <a:off x="1269935" y="5840776"/>
            <a:ext cx="6541454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4AECC9-5D05-4CCC-AF52-5024B2ABB0EF}"/>
              </a:ext>
            </a:extLst>
          </p:cNvPr>
          <p:cNvCxnSpPr>
            <a:cxnSpLocks/>
          </p:cNvCxnSpPr>
          <p:nvPr/>
        </p:nvCxnSpPr>
        <p:spPr>
          <a:xfrm>
            <a:off x="22454611" y="5840776"/>
            <a:ext cx="6541454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7218B5-C280-604B-8B3E-EF40B18E777A}"/>
              </a:ext>
            </a:extLst>
          </p:cNvPr>
          <p:cNvCxnSpPr>
            <a:cxnSpLocks/>
          </p:cNvCxnSpPr>
          <p:nvPr/>
        </p:nvCxnSpPr>
        <p:spPr>
          <a:xfrm>
            <a:off x="1261752" y="17487961"/>
            <a:ext cx="6537960" cy="1409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60C52B6-00A4-2341-863F-C5386A5E1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34" y="13594063"/>
            <a:ext cx="4978450" cy="2516806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38911F0-436A-EE45-9B87-0E1174488682}"/>
              </a:ext>
            </a:extLst>
          </p:cNvPr>
          <p:cNvSpPr txBox="1">
            <a:spLocks/>
          </p:cNvSpPr>
          <p:nvPr/>
        </p:nvSpPr>
        <p:spPr>
          <a:xfrm>
            <a:off x="1289206" y="9477276"/>
            <a:ext cx="6550665" cy="9729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36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3023148" rtl="0" eaLnBrk="1" latinLnBrk="0" hangingPunct="1">
              <a:lnSpc>
                <a:spcPct val="83000"/>
              </a:lnSpc>
              <a:spcBef>
                <a:spcPts val="0"/>
              </a:spcBef>
              <a:spcAft>
                <a:spcPts val="4520"/>
              </a:spcAft>
              <a:buFont typeface="Arial" panose="020B0604020202020204" pitchFamily="34" charset="0"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32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36"/>
              </a:spcAft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639" indent="-251639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3278" indent="-503278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GB" dirty="0"/>
              <a:t>FPGAs are configurable but have an </a:t>
            </a:r>
            <a:r>
              <a:rPr lang="en-GB" dirty="0">
                <a:solidFill>
                  <a:schemeClr val="accent3"/>
                </a:solidFill>
              </a:rPr>
              <a:t>unchangeable microarchitecture </a:t>
            </a:r>
            <a:r>
              <a:rPr lang="en-GB" dirty="0"/>
              <a:t>targeting LSD-first operation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15D6562-2213-5D49-93D1-8065C1A237C9}"/>
              </a:ext>
            </a:extLst>
          </p:cNvPr>
          <p:cNvSpPr txBox="1">
            <a:spLocks/>
          </p:cNvSpPr>
          <p:nvPr/>
        </p:nvSpPr>
        <p:spPr>
          <a:xfrm>
            <a:off x="1273919" y="12693291"/>
            <a:ext cx="6550665" cy="9729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36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3023148" rtl="0" eaLnBrk="1" latinLnBrk="0" hangingPunct="1">
              <a:lnSpc>
                <a:spcPct val="83000"/>
              </a:lnSpc>
              <a:spcBef>
                <a:spcPts val="0"/>
              </a:spcBef>
              <a:spcAft>
                <a:spcPts val="4520"/>
              </a:spcAft>
              <a:buFont typeface="Arial" panose="020B0604020202020204" pitchFamily="34" charset="0"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32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36"/>
              </a:spcAft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639" indent="-251639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3278" indent="-503278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GB" dirty="0"/>
              <a:t>In some applications </a:t>
            </a:r>
            <a:r>
              <a:rPr lang="en-GB" dirty="0">
                <a:solidFill>
                  <a:schemeClr val="accent3"/>
                </a:solidFill>
              </a:rPr>
              <a:t>accuracy is forfeited</a:t>
            </a:r>
            <a:r>
              <a:rPr lang="en-GB" dirty="0"/>
              <a:t> in the pursuit of speed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617566E3-EBA8-9648-886D-EE5CED37B22C}"/>
              </a:ext>
            </a:extLst>
          </p:cNvPr>
          <p:cNvSpPr txBox="1">
            <a:spLocks/>
          </p:cNvSpPr>
          <p:nvPr/>
        </p:nvSpPr>
        <p:spPr>
          <a:xfrm>
            <a:off x="1260724" y="16091901"/>
            <a:ext cx="6550665" cy="9729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36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3023148" rtl="0" eaLnBrk="1" latinLnBrk="0" hangingPunct="1">
              <a:lnSpc>
                <a:spcPct val="83000"/>
              </a:lnSpc>
              <a:spcBef>
                <a:spcPts val="0"/>
              </a:spcBef>
              <a:spcAft>
                <a:spcPts val="4520"/>
              </a:spcAft>
              <a:buFont typeface="Arial" panose="020B0604020202020204" pitchFamily="34" charset="0"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32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36"/>
              </a:spcAft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639" indent="-251639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3278" indent="-503278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GB" dirty="0"/>
              <a:t>Online arithmetic leads to </a:t>
            </a:r>
            <a:r>
              <a:rPr lang="en-GB" dirty="0">
                <a:solidFill>
                  <a:schemeClr val="accent3"/>
                </a:solidFill>
              </a:rPr>
              <a:t>graceful degradation</a:t>
            </a:r>
            <a:r>
              <a:rPr lang="en-GB" dirty="0"/>
              <a:t> due to MSD-first carry chains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DCD3846-290E-7542-B4CB-9B8DD59CD9BD}"/>
              </a:ext>
            </a:extLst>
          </p:cNvPr>
          <p:cNvSpPr txBox="1">
            <a:spLocks/>
          </p:cNvSpPr>
          <p:nvPr/>
        </p:nvSpPr>
        <p:spPr>
          <a:xfrm>
            <a:off x="1269935" y="17706492"/>
            <a:ext cx="6443266" cy="9447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36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3023148" rtl="0" eaLnBrk="1" latinLnBrk="0" hangingPunct="1">
              <a:lnSpc>
                <a:spcPct val="83000"/>
              </a:lnSpc>
              <a:spcBef>
                <a:spcPts val="0"/>
              </a:spcBef>
              <a:spcAft>
                <a:spcPts val="4520"/>
              </a:spcAft>
              <a:buFont typeface="Arial" panose="020B0604020202020204" pitchFamily="34" charset="0"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32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36"/>
              </a:spcAft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639" indent="-251639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3278" indent="-503278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Does high-radix online arithmetic perform better than radix-2 on FPGAs?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68ADF7E-FC78-9E43-9B8C-F82D345BE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6047" y="5957020"/>
            <a:ext cx="5663712" cy="186306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00CF810-EAC3-D242-9EA5-69E6CAE8DD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155" y="9231097"/>
            <a:ext cx="6162367" cy="304142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B228926-4FFD-5C42-B0DA-DE2499AF4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013" y="15137200"/>
            <a:ext cx="4676279" cy="448434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CD4BFC4-907C-6345-8001-FE293DD24E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699" y="15213956"/>
            <a:ext cx="2056384" cy="4595571"/>
          </a:xfrm>
          <a:prstGeom prst="rect">
            <a:avLst/>
          </a:prstGeom>
        </p:spPr>
      </p:pic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559A445-7F39-A84D-AD12-DB269C91C462}"/>
              </a:ext>
            </a:extLst>
          </p:cNvPr>
          <p:cNvSpPr txBox="1">
            <a:spLocks/>
          </p:cNvSpPr>
          <p:nvPr/>
        </p:nvSpPr>
        <p:spPr>
          <a:xfrm>
            <a:off x="8585817" y="12340949"/>
            <a:ext cx="6551789" cy="3197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7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3023148" rtl="0" eaLnBrk="1" latinLnBrk="0" hangingPunct="1">
              <a:lnSpc>
                <a:spcPct val="83000"/>
              </a:lnSpc>
              <a:spcBef>
                <a:spcPts val="0"/>
              </a:spcBef>
              <a:spcAft>
                <a:spcPts val="4520"/>
              </a:spcAft>
              <a:buFont typeface="Arial" panose="020B0604020202020204" pitchFamily="34" charset="0"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32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36"/>
              </a:spcAft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639" indent="-251639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3278" indent="-503278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Image adapted from Digital Arithmetic textbook by  Milos </a:t>
            </a:r>
            <a:r>
              <a:rPr lang="en-GB" dirty="0" err="1"/>
              <a:t>Ercegovac</a:t>
            </a:r>
            <a:endParaRPr lang="en-GB" dirty="0"/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A19D0FCA-8B0A-F745-9DE9-C479D28F6B91}"/>
              </a:ext>
            </a:extLst>
          </p:cNvPr>
          <p:cNvSpPr txBox="1">
            <a:spLocks/>
          </p:cNvSpPr>
          <p:nvPr/>
        </p:nvSpPr>
        <p:spPr>
          <a:xfrm>
            <a:off x="8519155" y="19570044"/>
            <a:ext cx="6551789" cy="3197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7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3023148" rtl="0" eaLnBrk="1" latinLnBrk="0" hangingPunct="1">
              <a:lnSpc>
                <a:spcPct val="83000"/>
              </a:lnSpc>
              <a:spcBef>
                <a:spcPts val="0"/>
              </a:spcBef>
              <a:spcAft>
                <a:spcPts val="4520"/>
              </a:spcAft>
              <a:buFont typeface="Arial" panose="020B0604020202020204" pitchFamily="34" charset="0"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32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36"/>
              </a:spcAft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639" indent="-251639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3278" indent="-503278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Image adapted from Kan Shi’s PhD Thesis</a:t>
            </a:r>
          </a:p>
        </p:txBody>
      </p:sp>
      <p:sp>
        <p:nvSpPr>
          <p:cNvPr id="48" name="Content Placeholder 4">
            <a:extLst>
              <a:ext uri="{FF2B5EF4-FFF2-40B4-BE49-F238E27FC236}">
                <a16:creationId xmlns:a16="http://schemas.microsoft.com/office/drawing/2014/main" id="{E9A668CE-1BF0-2944-8B0A-31E70275E13D}"/>
              </a:ext>
            </a:extLst>
          </p:cNvPr>
          <p:cNvSpPr txBox="1">
            <a:spLocks/>
          </p:cNvSpPr>
          <p:nvPr/>
        </p:nvSpPr>
        <p:spPr>
          <a:xfrm>
            <a:off x="8326658" y="5258776"/>
            <a:ext cx="6550665" cy="8525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36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3023148" rtl="0" eaLnBrk="1" latinLnBrk="0" hangingPunct="1">
              <a:lnSpc>
                <a:spcPct val="83000"/>
              </a:lnSpc>
              <a:spcBef>
                <a:spcPts val="0"/>
              </a:spcBef>
              <a:spcAft>
                <a:spcPts val="4520"/>
              </a:spcAft>
              <a:buFont typeface="Arial" panose="020B0604020202020204" pitchFamily="34" charset="0"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32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36"/>
              </a:spcAft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639" indent="-251639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3278" indent="-503278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Implementation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79EB976-5CC5-4F49-8C07-1C71A8DFCA0D}"/>
              </a:ext>
            </a:extLst>
          </p:cNvPr>
          <p:cNvCxnSpPr>
            <a:cxnSpLocks/>
          </p:cNvCxnSpPr>
          <p:nvPr/>
        </p:nvCxnSpPr>
        <p:spPr>
          <a:xfrm>
            <a:off x="8325899" y="5840776"/>
            <a:ext cx="6541454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4">
            <a:extLst>
              <a:ext uri="{FF2B5EF4-FFF2-40B4-BE49-F238E27FC236}">
                <a16:creationId xmlns:a16="http://schemas.microsoft.com/office/drawing/2014/main" id="{C93EC6AB-1936-7F49-BE98-D5F8D500EA0D}"/>
              </a:ext>
            </a:extLst>
          </p:cNvPr>
          <p:cNvSpPr txBox="1">
            <a:spLocks/>
          </p:cNvSpPr>
          <p:nvPr/>
        </p:nvSpPr>
        <p:spPr>
          <a:xfrm>
            <a:off x="15371095" y="5258776"/>
            <a:ext cx="6990373" cy="8525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36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3023148" rtl="0" eaLnBrk="1" latinLnBrk="0" hangingPunct="1">
              <a:lnSpc>
                <a:spcPct val="83000"/>
              </a:lnSpc>
              <a:spcBef>
                <a:spcPts val="0"/>
              </a:spcBef>
              <a:spcAft>
                <a:spcPts val="4520"/>
              </a:spcAft>
              <a:buFont typeface="Arial" panose="020B0604020202020204" pitchFamily="34" charset="0"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32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36"/>
              </a:spcAft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639" indent="-251639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3278" indent="-503278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Testing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4E1EE5-02A9-C749-AFC1-84CFEB3D0AF3}"/>
              </a:ext>
            </a:extLst>
          </p:cNvPr>
          <p:cNvCxnSpPr>
            <a:cxnSpLocks/>
          </p:cNvCxnSpPr>
          <p:nvPr/>
        </p:nvCxnSpPr>
        <p:spPr>
          <a:xfrm>
            <a:off x="15370336" y="5840776"/>
            <a:ext cx="6541454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4">
            <a:extLst>
              <a:ext uri="{FF2B5EF4-FFF2-40B4-BE49-F238E27FC236}">
                <a16:creationId xmlns:a16="http://schemas.microsoft.com/office/drawing/2014/main" id="{193591AA-0443-7D46-9B2C-FF80E44383E5}"/>
              </a:ext>
            </a:extLst>
          </p:cNvPr>
          <p:cNvSpPr txBox="1">
            <a:spLocks/>
          </p:cNvSpPr>
          <p:nvPr/>
        </p:nvSpPr>
        <p:spPr>
          <a:xfrm>
            <a:off x="8289625" y="12683273"/>
            <a:ext cx="6990373" cy="8525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36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3023148" rtl="0" eaLnBrk="1" latinLnBrk="0" hangingPunct="1">
              <a:lnSpc>
                <a:spcPct val="83000"/>
              </a:lnSpc>
              <a:spcBef>
                <a:spcPts val="0"/>
              </a:spcBef>
              <a:spcAft>
                <a:spcPts val="4520"/>
              </a:spcAft>
              <a:buFont typeface="Arial" panose="020B0604020202020204" pitchFamily="34" charset="0"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32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36"/>
              </a:spcAft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639" indent="-251639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3278" indent="-503278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GB" dirty="0"/>
              <a:t>Addition is done </a:t>
            </a:r>
            <a:r>
              <a:rPr lang="en-GB" dirty="0">
                <a:solidFill>
                  <a:schemeClr val="accent3"/>
                </a:solidFill>
              </a:rPr>
              <a:t>fully in parallel </a:t>
            </a:r>
            <a:r>
              <a:rPr lang="en-GB" dirty="0"/>
              <a:t>with a constant carry chain</a:t>
            </a:r>
            <a:endParaRPr lang="en-GB" dirty="0">
              <a:solidFill>
                <a:schemeClr val="accent3"/>
              </a:solidFill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A40EDC7-7991-5145-885A-7922DD9FEB8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80"/>
          <a:stretch/>
        </p:blipFill>
        <p:spPr>
          <a:xfrm>
            <a:off x="15470675" y="6159988"/>
            <a:ext cx="6340775" cy="4594633"/>
          </a:xfrm>
          <a:prstGeom prst="rect">
            <a:avLst/>
          </a:prstGeom>
        </p:spPr>
      </p:pic>
      <p:sp>
        <p:nvSpPr>
          <p:cNvPr id="57" name="Content Placeholder 4">
            <a:extLst>
              <a:ext uri="{FF2B5EF4-FFF2-40B4-BE49-F238E27FC236}">
                <a16:creationId xmlns:a16="http://schemas.microsoft.com/office/drawing/2014/main" id="{76C19A14-66AC-5640-BCE1-CEB4EC8E0569}"/>
              </a:ext>
            </a:extLst>
          </p:cNvPr>
          <p:cNvSpPr txBox="1">
            <a:spLocks/>
          </p:cNvSpPr>
          <p:nvPr/>
        </p:nvSpPr>
        <p:spPr>
          <a:xfrm>
            <a:off x="15390621" y="10871738"/>
            <a:ext cx="6990373" cy="8525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36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3023148" rtl="0" eaLnBrk="1" latinLnBrk="0" hangingPunct="1">
              <a:lnSpc>
                <a:spcPct val="83000"/>
              </a:lnSpc>
              <a:spcBef>
                <a:spcPts val="0"/>
              </a:spcBef>
              <a:spcAft>
                <a:spcPts val="4520"/>
              </a:spcAft>
              <a:buFont typeface="Arial" panose="020B0604020202020204" pitchFamily="34" charset="0"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32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36"/>
              </a:spcAft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639" indent="-251639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3278" indent="-503278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GB" dirty="0"/>
              <a:t>The test bench must </a:t>
            </a:r>
            <a:r>
              <a:rPr lang="en-GB" dirty="0">
                <a:solidFill>
                  <a:schemeClr val="accent3"/>
                </a:solidFill>
              </a:rPr>
              <a:t>withstand higher frequencies </a:t>
            </a:r>
            <a:r>
              <a:rPr lang="en-GB" dirty="0"/>
              <a:t>than the DUT</a:t>
            </a:r>
            <a:endParaRPr lang="en-GB" dirty="0">
              <a:solidFill>
                <a:schemeClr val="accent3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61" name="Content Placeholder 4">
            <a:extLst>
              <a:ext uri="{FF2B5EF4-FFF2-40B4-BE49-F238E27FC236}">
                <a16:creationId xmlns:a16="http://schemas.microsoft.com/office/drawing/2014/main" id="{656FE0A0-28AE-7141-87C2-46D818F037A7}"/>
              </a:ext>
            </a:extLst>
          </p:cNvPr>
          <p:cNvSpPr txBox="1">
            <a:spLocks/>
          </p:cNvSpPr>
          <p:nvPr/>
        </p:nvSpPr>
        <p:spPr>
          <a:xfrm>
            <a:off x="15372910" y="12105176"/>
            <a:ext cx="6990373" cy="8525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36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3023148" rtl="0" eaLnBrk="1" latinLnBrk="0" hangingPunct="1">
              <a:lnSpc>
                <a:spcPct val="83000"/>
              </a:lnSpc>
              <a:spcBef>
                <a:spcPts val="0"/>
              </a:spcBef>
              <a:spcAft>
                <a:spcPts val="4520"/>
              </a:spcAft>
              <a:buFont typeface="Arial" panose="020B0604020202020204" pitchFamily="34" charset="0"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32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36"/>
              </a:spcAft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639" indent="-251639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3278" indent="-503278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Speed Data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02602C4-1BEF-2944-ABD6-C013737FB526}"/>
              </a:ext>
            </a:extLst>
          </p:cNvPr>
          <p:cNvCxnSpPr>
            <a:cxnSpLocks/>
          </p:cNvCxnSpPr>
          <p:nvPr/>
        </p:nvCxnSpPr>
        <p:spPr>
          <a:xfrm>
            <a:off x="15372151" y="12690263"/>
            <a:ext cx="6541454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ontent Placeholder 4">
            <a:extLst>
              <a:ext uri="{FF2B5EF4-FFF2-40B4-BE49-F238E27FC236}">
                <a16:creationId xmlns:a16="http://schemas.microsoft.com/office/drawing/2014/main" id="{47504A02-8C1B-1148-BBE1-2F3CEB0935B8}"/>
              </a:ext>
            </a:extLst>
          </p:cNvPr>
          <p:cNvSpPr txBox="1">
            <a:spLocks/>
          </p:cNvSpPr>
          <p:nvPr/>
        </p:nvSpPr>
        <p:spPr>
          <a:xfrm>
            <a:off x="15371094" y="18872121"/>
            <a:ext cx="6990373" cy="8525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36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3023148" rtl="0" eaLnBrk="1" latinLnBrk="0" hangingPunct="1">
              <a:lnSpc>
                <a:spcPct val="83000"/>
              </a:lnSpc>
              <a:spcBef>
                <a:spcPts val="0"/>
              </a:spcBef>
              <a:spcAft>
                <a:spcPts val="4520"/>
              </a:spcAft>
              <a:buFont typeface="Arial" panose="020B0604020202020204" pitchFamily="34" charset="0"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32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36"/>
              </a:spcAft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639" indent="-251639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3278" indent="-503278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GB" dirty="0"/>
              <a:t>Radix-2 is </a:t>
            </a:r>
            <a:r>
              <a:rPr lang="en-GB" dirty="0">
                <a:solidFill>
                  <a:schemeClr val="accent3"/>
                </a:solidFill>
              </a:rPr>
              <a:t>generally faster </a:t>
            </a:r>
            <a:r>
              <a:rPr lang="en-GB" dirty="0"/>
              <a:t>than higher radices, especially in the multiplier</a:t>
            </a:r>
            <a:endParaRPr lang="en-GB" dirty="0">
              <a:solidFill>
                <a:schemeClr val="accent3"/>
              </a:solidFill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A97F78F-53E3-534E-BF2D-98438B4923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564" y="8012361"/>
            <a:ext cx="5799525" cy="448741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B42346C-F65A-B74B-B562-9A86CA8522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564" y="12490753"/>
            <a:ext cx="5889546" cy="4701304"/>
          </a:xfrm>
          <a:prstGeom prst="rect">
            <a:avLst/>
          </a:prstGeom>
        </p:spPr>
      </p:pic>
      <p:sp>
        <p:nvSpPr>
          <p:cNvPr id="78" name="Content Placeholder 4">
            <a:extLst>
              <a:ext uri="{FF2B5EF4-FFF2-40B4-BE49-F238E27FC236}">
                <a16:creationId xmlns:a16="http://schemas.microsoft.com/office/drawing/2014/main" id="{09B9473E-A369-214A-B355-1845521F009E}"/>
              </a:ext>
            </a:extLst>
          </p:cNvPr>
          <p:cNvSpPr txBox="1">
            <a:spLocks/>
          </p:cNvSpPr>
          <p:nvPr/>
        </p:nvSpPr>
        <p:spPr>
          <a:xfrm>
            <a:off x="22454611" y="6107736"/>
            <a:ext cx="6990373" cy="8525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36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3023148" rtl="0" eaLnBrk="1" latinLnBrk="0" hangingPunct="1">
              <a:lnSpc>
                <a:spcPct val="83000"/>
              </a:lnSpc>
              <a:spcBef>
                <a:spcPts val="0"/>
              </a:spcBef>
              <a:spcAft>
                <a:spcPts val="4520"/>
              </a:spcAft>
              <a:buFont typeface="Arial" panose="020B0604020202020204" pitchFamily="34" charset="0"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32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36"/>
              </a:spcAft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639" indent="-251639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3278" indent="-503278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GB" dirty="0">
                <a:solidFill>
                  <a:schemeClr val="accent3"/>
                </a:solidFill>
              </a:rPr>
              <a:t>Radix-4 adders </a:t>
            </a:r>
            <a:r>
              <a:rPr lang="en-GB" dirty="0"/>
              <a:t>degrade more advantageously than radix-2</a:t>
            </a:r>
            <a:endParaRPr lang="en-GB" dirty="0">
              <a:solidFill>
                <a:schemeClr val="accent3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79" name="Content Placeholder 4">
            <a:extLst>
              <a:ext uri="{FF2B5EF4-FFF2-40B4-BE49-F238E27FC236}">
                <a16:creationId xmlns:a16="http://schemas.microsoft.com/office/drawing/2014/main" id="{DFB06B92-CB34-AE43-AAF1-2C96839FCC85}"/>
              </a:ext>
            </a:extLst>
          </p:cNvPr>
          <p:cNvSpPr txBox="1">
            <a:spLocks/>
          </p:cNvSpPr>
          <p:nvPr/>
        </p:nvSpPr>
        <p:spPr>
          <a:xfrm>
            <a:off x="22361467" y="7154747"/>
            <a:ext cx="6990373" cy="8525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36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3023148" rtl="0" eaLnBrk="1" latinLnBrk="0" hangingPunct="1">
              <a:lnSpc>
                <a:spcPct val="83000"/>
              </a:lnSpc>
              <a:spcBef>
                <a:spcPts val="0"/>
              </a:spcBef>
              <a:spcAft>
                <a:spcPts val="4520"/>
              </a:spcAft>
              <a:buFont typeface="Arial" panose="020B0604020202020204" pitchFamily="34" charset="0"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32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36"/>
              </a:spcAft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639" indent="-251639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3278" indent="-503278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GB" dirty="0"/>
              <a:t>This is not the case for </a:t>
            </a:r>
            <a:r>
              <a:rPr lang="en-GB" dirty="0">
                <a:solidFill>
                  <a:schemeClr val="accent3"/>
                </a:solidFill>
              </a:rPr>
              <a:t>multipliers </a:t>
            </a:r>
            <a:r>
              <a:rPr lang="en-GB" dirty="0"/>
              <a:t>or higher radices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8793473-5CFC-BB45-A32F-77B89273443C}"/>
              </a:ext>
            </a:extLst>
          </p:cNvPr>
          <p:cNvCxnSpPr>
            <a:cxnSpLocks/>
          </p:cNvCxnSpPr>
          <p:nvPr/>
        </p:nvCxnSpPr>
        <p:spPr>
          <a:xfrm>
            <a:off x="22454611" y="17411483"/>
            <a:ext cx="6541454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ontent Placeholder 4">
            <a:extLst>
              <a:ext uri="{FF2B5EF4-FFF2-40B4-BE49-F238E27FC236}">
                <a16:creationId xmlns:a16="http://schemas.microsoft.com/office/drawing/2014/main" id="{11513ECE-AD64-4F49-9757-C93F49AD50BA}"/>
              </a:ext>
            </a:extLst>
          </p:cNvPr>
          <p:cNvSpPr txBox="1">
            <a:spLocks/>
          </p:cNvSpPr>
          <p:nvPr/>
        </p:nvSpPr>
        <p:spPr>
          <a:xfrm>
            <a:off x="22361468" y="17660838"/>
            <a:ext cx="6990373" cy="8525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36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3023148" rtl="0" eaLnBrk="1" latinLnBrk="0" hangingPunct="1">
              <a:lnSpc>
                <a:spcPct val="83000"/>
              </a:lnSpc>
              <a:spcBef>
                <a:spcPts val="0"/>
              </a:spcBef>
              <a:spcAft>
                <a:spcPts val="4520"/>
              </a:spcAft>
              <a:buFont typeface="Arial" panose="020B0604020202020204" pitchFamily="34" charset="0"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32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36"/>
              </a:spcAft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639" indent="-251639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3278" indent="-503278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Only radix-4 addition benefits from the FPGA microarchitecture over radix-2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82" name="Content Placeholder 4">
            <a:extLst>
              <a:ext uri="{FF2B5EF4-FFF2-40B4-BE49-F238E27FC236}">
                <a16:creationId xmlns:a16="http://schemas.microsoft.com/office/drawing/2014/main" id="{4FF11D5E-7CB3-C743-B0D7-CA3499A8143D}"/>
              </a:ext>
            </a:extLst>
          </p:cNvPr>
          <p:cNvSpPr txBox="1">
            <a:spLocks/>
          </p:cNvSpPr>
          <p:nvPr/>
        </p:nvSpPr>
        <p:spPr>
          <a:xfrm>
            <a:off x="8289625" y="13876194"/>
            <a:ext cx="6990373" cy="8525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36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3023148" rtl="0" eaLnBrk="1" latinLnBrk="0" hangingPunct="1">
              <a:lnSpc>
                <a:spcPct val="83000"/>
              </a:lnSpc>
              <a:spcBef>
                <a:spcPts val="0"/>
              </a:spcBef>
              <a:spcAft>
                <a:spcPts val="4520"/>
              </a:spcAft>
              <a:buFont typeface="Arial" panose="020B0604020202020204" pitchFamily="34" charset="0"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32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36"/>
              </a:spcAft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639" indent="-251639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3278" indent="-503278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GB" dirty="0"/>
              <a:t>Multiplication works through an </a:t>
            </a:r>
            <a:r>
              <a:rPr lang="en-GB" dirty="0">
                <a:solidFill>
                  <a:schemeClr val="accent3"/>
                </a:solidFill>
              </a:rPr>
              <a:t>iterative</a:t>
            </a:r>
            <a:r>
              <a:rPr lang="en-GB" dirty="0"/>
              <a:t> </a:t>
            </a:r>
            <a:r>
              <a:rPr lang="en-GB" dirty="0">
                <a:solidFill>
                  <a:schemeClr val="accent3"/>
                </a:solidFill>
              </a:rPr>
              <a:t>residual approach</a:t>
            </a:r>
            <a:r>
              <a:rPr lang="en-GB" dirty="0"/>
              <a:t>, and is pipelined</a:t>
            </a:r>
            <a:endParaRPr lang="en-GB" dirty="0">
              <a:solidFill>
                <a:schemeClr val="accent3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C133047-09FA-5940-BE2C-F59C73BA8D3C}"/>
              </a:ext>
            </a:extLst>
          </p:cNvPr>
          <p:cNvCxnSpPr>
            <a:cxnSpLocks/>
          </p:cNvCxnSpPr>
          <p:nvPr/>
        </p:nvCxnSpPr>
        <p:spPr>
          <a:xfrm>
            <a:off x="8304131" y="20013968"/>
            <a:ext cx="6541454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AAA1D2-D06B-C04D-B353-1EB782611B2C}"/>
              </a:ext>
            </a:extLst>
          </p:cNvPr>
          <p:cNvCxnSpPr>
            <a:cxnSpLocks/>
          </p:cNvCxnSpPr>
          <p:nvPr/>
        </p:nvCxnSpPr>
        <p:spPr>
          <a:xfrm>
            <a:off x="15370336" y="20013968"/>
            <a:ext cx="6541454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yclone V Device Overview">
            <a:extLst>
              <a:ext uri="{FF2B5EF4-FFF2-40B4-BE49-F238E27FC236}">
                <a16:creationId xmlns:a16="http://schemas.microsoft.com/office/drawing/2014/main" id="{3838FDAA-D4BD-164D-8F55-72B65E5D3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914" y="5945420"/>
            <a:ext cx="4295852" cy="340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78A7FF20-288B-5E46-995C-A7CAD72B12C7}"/>
              </a:ext>
            </a:extLst>
          </p:cNvPr>
          <p:cNvSpPr txBox="1">
            <a:spLocks/>
          </p:cNvSpPr>
          <p:nvPr/>
        </p:nvSpPr>
        <p:spPr>
          <a:xfrm>
            <a:off x="1622579" y="9201288"/>
            <a:ext cx="6551789" cy="3197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7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3023148" rtl="0" eaLnBrk="1" latinLnBrk="0" hangingPunct="1">
              <a:lnSpc>
                <a:spcPct val="83000"/>
              </a:lnSpc>
              <a:spcBef>
                <a:spcPts val="0"/>
              </a:spcBef>
              <a:spcAft>
                <a:spcPts val="4520"/>
              </a:spcAft>
              <a:buFont typeface="Arial" panose="020B0604020202020204" pitchFamily="34" charset="0"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32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302314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36"/>
              </a:spcAft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639" indent="-251639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3278" indent="-503278" algn="l" defTabSz="3023148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Image taken from Intel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1CC222-818A-9843-B232-39C29A9FB983}"/>
              </a:ext>
            </a:extLst>
          </p:cNvPr>
          <p:cNvSpPr/>
          <p:nvPr/>
        </p:nvSpPr>
        <p:spPr>
          <a:xfrm>
            <a:off x="3491647" y="6448788"/>
            <a:ext cx="1247224" cy="24660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B057D6-07D5-3A47-A4CB-E0DD30461E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451" y="12839840"/>
            <a:ext cx="6325716" cy="60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69316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Landscape A0 theme">
  <a:themeElements>
    <a:clrScheme name="ICL colour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41B30"/>
      </a:accent1>
      <a:accent2>
        <a:srgbClr val="183C6A"/>
      </a:accent2>
      <a:accent3>
        <a:srgbClr val="004F9F"/>
      </a:accent3>
      <a:accent4>
        <a:srgbClr val="0092D5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CL font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90000"/>
          </a:lnSpc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A1-landscape-poster-option-1" id="{5E171563-D611-B444-9C73-87A8FB00A568}" vid="{CF353A13-E7C3-4F46-8A86-A16A8DA344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Imperial Landscape A0 theme</Template>
  <TotalTime>450</TotalTime>
  <Words>172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Imperial Landscape A0 theme</vt:lpstr>
      <vt:lpstr>Graceful Degradation on FPGAs: A High-Radix Online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Graceful Degradation on FPGAs: A High-Radix Online Approach</dc:title>
  <dc:creator>Joshua Laney</dc:creator>
  <cp:lastModifiedBy>Joshua Laney</cp:lastModifiedBy>
  <cp:revision>7</cp:revision>
  <cp:lastPrinted>2021-08-25T14:45:06Z</cp:lastPrinted>
  <dcterms:created xsi:type="dcterms:W3CDTF">2021-08-24T13:51:16Z</dcterms:created>
  <dcterms:modified xsi:type="dcterms:W3CDTF">2021-08-25T15:55:03Z</dcterms:modified>
</cp:coreProperties>
</file>