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layfair Display"/>
      <p:regular r:id="rId26"/>
      <p:bold r:id="rId27"/>
      <p:italic r:id="rId28"/>
      <p:boldItalic r:id="rId29"/>
    </p:embeddedFont>
    <p:embeddedFont>
      <p:font typeface="Montserrat"/>
      <p:regular r:id="rId30"/>
      <p:bold r:id="rId31"/>
      <p:italic r:id="rId32"/>
      <p:boldItalic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Lauren Alley"/>
  <p:cmAuthor clrIdx="1" id="1" initials="" lastIdx="3" name="Josh Linnebur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slide" Target="slides/slide19.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5.xml"/><Relationship Id="rId33" Type="http://schemas.openxmlformats.org/officeDocument/2006/relationships/font" Target="fonts/Montserrat-boldItalic.fntdata"/><Relationship Id="rId10" Type="http://schemas.openxmlformats.org/officeDocument/2006/relationships/slide" Target="slides/slide4.xml"/><Relationship Id="rId32" Type="http://schemas.openxmlformats.org/officeDocument/2006/relationships/font" Target="fonts/Montserrat-italic.fntdata"/><Relationship Id="rId13" Type="http://schemas.openxmlformats.org/officeDocument/2006/relationships/slide" Target="slides/slide7.xml"/><Relationship Id="rId35" Type="http://schemas.openxmlformats.org/officeDocument/2006/relationships/font" Target="fonts/Oswald-bold.fntdata"/><Relationship Id="rId12" Type="http://schemas.openxmlformats.org/officeDocument/2006/relationships/slide" Target="slides/slide6.xml"/><Relationship Id="rId34" Type="http://schemas.openxmlformats.org/officeDocument/2006/relationships/font" Target="fonts/Oswal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1-29T04:33:56.116">
    <p:pos x="196" y="280"/>
    <p:text>SOS did not explain what exactly do did to make it work</p:text>
  </p:cm>
  <p:cm authorId="1" idx="1" dt="2018-11-29T04:33:56.116">
    <p:pos x="196" y="280"/>
    <p:text>Wrote a brief explanation of what the RegularOffset Model Property does and how it works in the EnteredLine Add-On Process. Wordsmith as you'd please.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2" dt="2018-11-30T15:31:18.328">
    <p:pos x="6000" y="0"/>
    <p:text>Not sure if we want to go into this much detail. If it's not clear enough, then it's just information that'll go in one ear and out another. So if you don't think people will "get" it based on this explanation, let me know, or change it yourself.</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3" dt="2018-11-30T05:02:48.566">
    <p:pos x="6000" y="0"/>
    <p:text>WIP slide, just wanted to post the screenshot here. The Simio file in the Drive folder has the Experiments and their results already.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85fd555c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85fd555c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88ba337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88ba337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t>●Have the following response variables</a:t>
            </a:r>
            <a:endParaRPr/>
          </a:p>
          <a:p>
            <a:pPr indent="0" lvl="0" marL="0" rtl="0" algn="l">
              <a:lnSpc>
                <a:spcPct val="115000"/>
              </a:lnSpc>
              <a:spcBef>
                <a:spcPts val="0"/>
              </a:spcBef>
              <a:spcAft>
                <a:spcPts val="0"/>
              </a:spcAft>
              <a:buClr>
                <a:schemeClr val="dk2"/>
              </a:buClr>
              <a:buSzPts val="1100"/>
              <a:buFont typeface="Arial"/>
              <a:buNone/>
            </a:pPr>
            <a:r>
              <a:rPr lang="en"/>
              <a:t>1.Satisfaction Rates</a:t>
            </a:r>
            <a:endParaRPr/>
          </a:p>
          <a:p>
            <a:pPr indent="0" lvl="0" marL="0" rtl="0" algn="l">
              <a:lnSpc>
                <a:spcPct val="115000"/>
              </a:lnSpc>
              <a:spcBef>
                <a:spcPts val="0"/>
              </a:spcBef>
              <a:spcAft>
                <a:spcPts val="0"/>
              </a:spcAft>
              <a:buClr>
                <a:schemeClr val="dk2"/>
              </a:buClr>
              <a:buSzPts val="1100"/>
              <a:buFont typeface="Arial"/>
              <a:buNone/>
            </a:pPr>
            <a:r>
              <a:rPr lang="en"/>
              <a:t>2.Avg Fast pass and Regular customer in the park</a:t>
            </a:r>
            <a:endParaRPr/>
          </a:p>
          <a:p>
            <a:pPr indent="0" lvl="0" marL="0" rtl="0" algn="l">
              <a:lnSpc>
                <a:spcPct val="115000"/>
              </a:lnSpc>
              <a:spcBef>
                <a:spcPts val="0"/>
              </a:spcBef>
              <a:spcAft>
                <a:spcPts val="0"/>
              </a:spcAft>
              <a:buClr>
                <a:schemeClr val="dk2"/>
              </a:buClr>
              <a:buSzPts val="1100"/>
              <a:buFont typeface="Arial"/>
              <a:buNone/>
            </a:pPr>
            <a:r>
              <a:rPr lang="en"/>
              <a:t>3.Avg wait time overall, the Avg wait time for coaster and Ferris wheel separately</a:t>
            </a:r>
            <a:endParaRPr/>
          </a:p>
          <a:p>
            <a:pPr indent="0" lvl="0" marL="0" rtl="0" algn="l">
              <a:lnSpc>
                <a:spcPct val="115000"/>
              </a:lnSpc>
              <a:spcBef>
                <a:spcPts val="0"/>
              </a:spcBef>
              <a:spcAft>
                <a:spcPts val="0"/>
              </a:spcAft>
              <a:buClr>
                <a:schemeClr val="dk2"/>
              </a:buClr>
              <a:buSzPts val="1100"/>
              <a:buFont typeface="Arial"/>
              <a:buNone/>
            </a:pPr>
            <a:r>
              <a:rPr lang="en"/>
              <a:t>4.Max wait time for coaster and ferriss wheel</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339da384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9da384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S</a:t>
            </a:r>
            <a:endParaRPr/>
          </a:p>
          <a:p>
            <a:pPr indent="0" lvl="0" marL="0" rtl="0" algn="l">
              <a:lnSpc>
                <a:spcPct val="115000"/>
              </a:lnSpc>
              <a:spcBef>
                <a:spcPts val="0"/>
              </a:spcBef>
              <a:spcAft>
                <a:spcPts val="0"/>
              </a:spcAft>
              <a:buClr>
                <a:schemeClr val="dk2"/>
              </a:buClr>
              <a:buSzPts val="1100"/>
              <a:buFont typeface="Arial"/>
              <a:buNone/>
            </a:pPr>
            <a:r>
              <a:rPr lang="en"/>
              <a:t>●Benchmark Customer satisfaction for both Regular and Fast past be Greater than or equal to 90%</a:t>
            </a:r>
            <a:endParaRPr/>
          </a:p>
          <a:p>
            <a:pPr indent="0" lvl="0" marL="0" rtl="0" algn="l">
              <a:lnSpc>
                <a:spcPct val="115000"/>
              </a:lnSpc>
              <a:spcBef>
                <a:spcPts val="0"/>
              </a:spcBef>
              <a:spcAft>
                <a:spcPts val="0"/>
              </a:spcAft>
              <a:buClr>
                <a:schemeClr val="dk2"/>
              </a:buClr>
              <a:buSzPts val="1100"/>
              <a:buFont typeface="Arial"/>
              <a:buNone/>
            </a:pPr>
            <a:r>
              <a:rPr lang="en"/>
              <a:t>●Tested different fast pass proportions with the ranges of 10%-25%</a:t>
            </a:r>
            <a:endParaRPr/>
          </a:p>
          <a:p>
            <a:pPr indent="-298450" lvl="0" marL="457200" rtl="0" algn="l">
              <a:lnSpc>
                <a:spcPct val="115000"/>
              </a:lnSpc>
              <a:spcBef>
                <a:spcPts val="0"/>
              </a:spcBef>
              <a:spcAft>
                <a:spcPts val="0"/>
              </a:spcAft>
              <a:buSzPts val="1100"/>
              <a:buChar char="●"/>
            </a:pPr>
            <a:r>
              <a:rPr lang="en"/>
              <a:t>25% yields a satisfaction rate in the mid 70% range</a:t>
            </a:r>
            <a:endParaRPr/>
          </a:p>
          <a:p>
            <a:pPr indent="-298450" lvl="0" marL="457200" rtl="0" algn="l">
              <a:lnSpc>
                <a:spcPct val="115000"/>
              </a:lnSpc>
              <a:spcBef>
                <a:spcPts val="0"/>
              </a:spcBef>
              <a:spcAft>
                <a:spcPts val="0"/>
              </a:spcAft>
              <a:buSzPts val="1100"/>
              <a:buChar char="●"/>
            </a:pPr>
            <a:r>
              <a:rPr lang="en"/>
              <a:t>Lower than 11% Fast pass results in Satisfaction in the 99% range</a:t>
            </a:r>
            <a:endParaRPr/>
          </a:p>
          <a:p>
            <a:pPr indent="0" lvl="0" marL="0" rtl="0" algn="l">
              <a:lnSpc>
                <a:spcPct val="115000"/>
              </a:lnSpc>
              <a:spcBef>
                <a:spcPts val="0"/>
              </a:spcBef>
              <a:spcAft>
                <a:spcPts val="0"/>
              </a:spcAft>
              <a:buClr>
                <a:schemeClr val="dk2"/>
              </a:buClr>
              <a:buSzPts val="1100"/>
              <a:buFont typeface="Arial"/>
              <a:buNone/>
            </a:pPr>
            <a:r>
              <a:rPr lang="en"/>
              <a:t>●In order to meet the benchmark of satisfaction being &gt;= 90% we’d suggest the percentage of fast pass customer be 17.5% and 82.5%</a:t>
            </a:r>
            <a:endParaRPr/>
          </a:p>
          <a:p>
            <a:pPr indent="0" lvl="0" marL="0" rtl="0" algn="l">
              <a:lnSpc>
                <a:spcPct val="115000"/>
              </a:lnSpc>
              <a:spcBef>
                <a:spcPts val="0"/>
              </a:spcBef>
              <a:spcAft>
                <a:spcPts val="0"/>
              </a:spcAft>
              <a:buClr>
                <a:schemeClr val="dk2"/>
              </a:buClr>
              <a:buSzPts val="1100"/>
              <a:buFont typeface="Arial"/>
              <a:buNone/>
            </a:pPr>
            <a:r>
              <a:rPr lang="en"/>
              <a:t>●If the manager is comfortable with less satisfaction then the manager can explore higher proportions</a:t>
            </a:r>
            <a:endParaRPr/>
          </a:p>
          <a:p>
            <a:pPr indent="-298450" lvl="0" marL="457200" rtl="0" algn="l">
              <a:lnSpc>
                <a:spcPct val="115000"/>
              </a:lnSpc>
              <a:spcBef>
                <a:spcPts val="0"/>
              </a:spcBef>
              <a:spcAft>
                <a:spcPts val="0"/>
              </a:spcAft>
              <a:buSzPts val="1100"/>
              <a:buChar char="●"/>
            </a:pPr>
            <a:r>
              <a:rPr lang="en"/>
              <a:t>20 % gives an 85% satifsfaction</a:t>
            </a:r>
            <a:endParaRPr/>
          </a:p>
          <a:p>
            <a:pPr indent="-298450" lvl="0" marL="457200" rtl="0" algn="l">
              <a:lnSpc>
                <a:spcPct val="115000"/>
              </a:lnSpc>
              <a:spcBef>
                <a:spcPts val="0"/>
              </a:spcBef>
              <a:spcAft>
                <a:spcPts val="0"/>
              </a:spcAft>
              <a:buSzPts val="1100"/>
              <a:buChar char="●"/>
            </a:pPr>
            <a:r>
              <a:rPr lang="en"/>
              <a:t>23% comes back with around 83% satisfaction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339da3840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9da384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S</a:t>
            </a:r>
            <a:endParaRPr/>
          </a:p>
          <a:p>
            <a:pPr indent="-298450" lvl="0" marL="457200" rtl="0" algn="l">
              <a:spcBef>
                <a:spcPts val="0"/>
              </a:spcBef>
              <a:spcAft>
                <a:spcPts val="0"/>
              </a:spcAft>
              <a:buSzPts val="1100"/>
              <a:buChar char="●"/>
            </a:pPr>
            <a:r>
              <a:rPr lang="en"/>
              <a:t>Average Regular 197 people and average fast pass 39.5</a:t>
            </a:r>
            <a:endParaRPr/>
          </a:p>
          <a:p>
            <a:pPr indent="0" lvl="0" marL="0" rtl="0" algn="l">
              <a:lnSpc>
                <a:spcPct val="115000"/>
              </a:lnSpc>
              <a:spcBef>
                <a:spcPts val="0"/>
              </a:spcBef>
              <a:spcAft>
                <a:spcPts val="0"/>
              </a:spcAft>
              <a:buClr>
                <a:schemeClr val="dk2"/>
              </a:buClr>
              <a:buSzPts val="1100"/>
              <a:buFont typeface="Arial"/>
              <a:buNone/>
            </a:pPr>
            <a:r>
              <a:rPr lang="en"/>
              <a:t>●With the 17.5% Fast pass customer’s we were able to keep the regular customers avg waiting time below 60 minutes and the Fast pass customers wait for the rides combined between the 5-10 minutes benchmark</a:t>
            </a:r>
            <a:endParaRPr/>
          </a:p>
          <a:p>
            <a:pPr indent="-298450" lvl="0" marL="457200" rtl="0" algn="l">
              <a:lnSpc>
                <a:spcPct val="115000"/>
              </a:lnSpc>
              <a:spcBef>
                <a:spcPts val="0"/>
              </a:spcBef>
              <a:spcAft>
                <a:spcPts val="0"/>
              </a:spcAft>
              <a:buSzPts val="1100"/>
              <a:buChar char="●"/>
            </a:pPr>
            <a:r>
              <a:rPr lang="en"/>
              <a:t>Avg bathroom wait time, down from 9 minutes to 4.6 minutes and 5.5 customers waiting on average </a:t>
            </a:r>
            <a:endParaRPr/>
          </a:p>
          <a:p>
            <a:pPr indent="0" lvl="0" marL="0" rtl="0" algn="l">
              <a:lnSpc>
                <a:spcPct val="115000"/>
              </a:lnSpc>
              <a:spcBef>
                <a:spcPts val="0"/>
              </a:spcBef>
              <a:spcAft>
                <a:spcPts val="0"/>
              </a:spcAft>
              <a:buClr>
                <a:schemeClr val="dk2"/>
              </a:buClr>
              <a:buSzPts val="1100"/>
              <a:buFont typeface="Arial"/>
              <a:buNone/>
            </a:pPr>
            <a:r>
              <a:rPr lang="en"/>
              <a:t>●For any rides the avg wait time,  29.7 minutes for regular and 5.1 min for Fast pass</a:t>
            </a:r>
            <a:endParaRPr/>
          </a:p>
          <a:p>
            <a:pPr indent="-298450" lvl="0" marL="457200" rtl="0" algn="l">
              <a:lnSpc>
                <a:spcPct val="115000"/>
              </a:lnSpc>
              <a:spcBef>
                <a:spcPts val="0"/>
              </a:spcBef>
              <a:spcAft>
                <a:spcPts val="0"/>
              </a:spcAft>
              <a:buSzPts val="1100"/>
              <a:buChar char="●"/>
            </a:pPr>
            <a:r>
              <a:rPr lang="en"/>
              <a:t>Avg wait time on the coaster 40.2 regular and 5.75 for fast pass </a:t>
            </a:r>
            <a:endParaRPr/>
          </a:p>
          <a:p>
            <a:pPr indent="0" lvl="0" marL="0" rtl="0" algn="l">
              <a:lnSpc>
                <a:spcPct val="115000"/>
              </a:lnSpc>
              <a:spcBef>
                <a:spcPts val="0"/>
              </a:spcBef>
              <a:spcAft>
                <a:spcPts val="0"/>
              </a:spcAft>
              <a:buClr>
                <a:schemeClr val="dk2"/>
              </a:buClr>
              <a:buSzPts val="1100"/>
              <a:buFont typeface="Arial"/>
              <a:buNone/>
            </a:pPr>
            <a:r>
              <a:rPr lang="en"/>
              <a:t>●For the the Ferris Wheel we were able to get the average waiting time down to 4.2 minutes for the fast pass customers. That is below what they are normally use to waiting</a:t>
            </a:r>
            <a:endParaRPr/>
          </a:p>
          <a:p>
            <a:pPr indent="0" lvl="0" marL="0" rtl="0" algn="l">
              <a:lnSpc>
                <a:spcPct val="115000"/>
              </a:lnSpc>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39da3840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9da3840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85fd555c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85fd555c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Takes around 3 mins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85fd555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85fd555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mins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85fd555c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85fd555c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 </a:t>
            </a:r>
            <a:r>
              <a:rPr lang="en"/>
              <a:t>Regular</a:t>
            </a:r>
            <a:r>
              <a:rPr lang="en"/>
              <a:t> customer enters the line for the coaster at 12 noon. They are assigned a LinePriority of 2.875 (because it has been 2 hours since the start of the simulation, plus our offset).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is now an hour later, and the </a:t>
            </a:r>
            <a:r>
              <a:rPr lang="en"/>
              <a:t>Regular</a:t>
            </a:r>
            <a:r>
              <a:rPr lang="en"/>
              <a:t> customer is still in line.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a:t>
            </a:r>
            <a:r>
              <a:rPr lang="en"/>
              <a:t>Fast Pass</a:t>
            </a:r>
            <a:r>
              <a:rPr lang="en"/>
              <a:t> customer enters the line. They are assigned a LinePriority of 3 (because it has been 3 hours since the start of the simulation, and there is no offset for </a:t>
            </a:r>
            <a:r>
              <a:rPr lang="en"/>
              <a:t>Fast Pass</a:t>
            </a:r>
            <a:r>
              <a:rPr lang="en"/>
              <a:t>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the </a:t>
            </a:r>
            <a:r>
              <a:rPr lang="en"/>
              <a:t>Regular</a:t>
            </a:r>
            <a:r>
              <a:rPr lang="en"/>
              <a:t> customer has a smaller LinePriority number, they will have priority over this </a:t>
            </a:r>
            <a:r>
              <a:rPr lang="en"/>
              <a:t>Fast Pass</a:t>
            </a:r>
            <a:r>
              <a:rPr lang="en"/>
              <a:t> customer. The </a:t>
            </a:r>
            <a:r>
              <a:rPr lang="en"/>
              <a:t>Fast Pass</a:t>
            </a:r>
            <a:r>
              <a:rPr lang="en"/>
              <a:t> customer gets in line </a:t>
            </a:r>
            <a:r>
              <a:rPr i="1" lang="en"/>
              <a:t>behind </a:t>
            </a:r>
            <a:r>
              <a:rPr lang="en"/>
              <a:t>this </a:t>
            </a:r>
            <a:r>
              <a:rPr lang="en"/>
              <a:t>Regular</a:t>
            </a:r>
            <a:r>
              <a:rPr lang="en"/>
              <a:t> customer and any </a:t>
            </a:r>
            <a:r>
              <a:rPr lang="en"/>
              <a:t>Regular</a:t>
            </a:r>
            <a:r>
              <a:rPr lang="en"/>
              <a:t> customers who have a LinePriority less than 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allows us to have a mixture between a First-In-First-Out and priority-based queue. Fast Pass customers break this FIFO approach, but only to a certain point under this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Essentially, a </a:t>
            </a:r>
            <a:r>
              <a:rPr lang="en"/>
              <a:t>Regular</a:t>
            </a:r>
            <a:r>
              <a:rPr lang="en"/>
              <a:t> customer only gains priority over a </a:t>
            </a:r>
            <a:r>
              <a:rPr lang="en"/>
              <a:t>Fast Pass</a:t>
            </a:r>
            <a:r>
              <a:rPr lang="en"/>
              <a:t> customer that just entered the line, if they have been waiting for at least .875 hours (52.5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did this because, </a:t>
            </a:r>
            <a:endParaRPr/>
          </a:p>
          <a:p>
            <a:pPr indent="0" lvl="0" marL="0" rtl="0" algn="l">
              <a:spcBef>
                <a:spcPts val="0"/>
              </a:spcBef>
              <a:spcAft>
                <a:spcPts val="0"/>
              </a:spcAft>
              <a:buNone/>
            </a:pPr>
            <a:r>
              <a:rPr lang="en"/>
              <a:t>1) This is closer to how </a:t>
            </a:r>
            <a:r>
              <a:rPr lang="en"/>
              <a:t>Fast Pass</a:t>
            </a:r>
            <a:r>
              <a:rPr lang="en"/>
              <a:t>s work in real-life, they are not usually an absolute line bypass mechanism,</a:t>
            </a:r>
            <a:endParaRPr/>
          </a:p>
          <a:p>
            <a:pPr indent="0" lvl="0" marL="0" rtl="0" algn="l">
              <a:spcBef>
                <a:spcPts val="0"/>
              </a:spcBef>
              <a:spcAft>
                <a:spcPts val="0"/>
              </a:spcAft>
              <a:buNone/>
            </a:pPr>
            <a:r>
              <a:rPr lang="en"/>
              <a:t>2) This helped ease the flow of traffic in our lines, boost some </a:t>
            </a:r>
            <a:r>
              <a:rPr lang="en"/>
              <a:t>Regular</a:t>
            </a:r>
            <a:r>
              <a:rPr lang="en"/>
              <a:t> customer satisfaction without hurting </a:t>
            </a:r>
            <a:r>
              <a:rPr lang="en"/>
              <a:t>Fast Pass</a:t>
            </a:r>
            <a:r>
              <a:rPr lang="en"/>
              <a:t> customers too much, and</a:t>
            </a:r>
            <a:endParaRPr/>
          </a:p>
          <a:p>
            <a:pPr indent="0" lvl="0" marL="0" rtl="0" algn="l">
              <a:spcBef>
                <a:spcPts val="0"/>
              </a:spcBef>
              <a:spcAft>
                <a:spcPts val="0"/>
              </a:spcAft>
              <a:buNone/>
            </a:pPr>
            <a:r>
              <a:rPr lang="en"/>
              <a:t>3) Because we think management should not only look at the proportion of </a:t>
            </a:r>
            <a:r>
              <a:rPr lang="en"/>
              <a:t>Fast Pass</a:t>
            </a:r>
            <a:r>
              <a:rPr lang="en"/>
              <a:t> customers, but how </a:t>
            </a:r>
            <a:r>
              <a:rPr i="1" lang="en"/>
              <a:t>powerful </a:t>
            </a:r>
            <a:r>
              <a:rPr lang="en"/>
              <a:t>the </a:t>
            </a:r>
            <a:r>
              <a:rPr lang="en"/>
              <a:t>Fast Pass</a:t>
            </a:r>
            <a:r>
              <a:rPr lang="en"/>
              <a:t> is relative to </a:t>
            </a:r>
            <a:r>
              <a:rPr lang="en"/>
              <a:t>Regular</a:t>
            </a:r>
            <a:r>
              <a:rPr lang="en"/>
              <a:t> customers, they are now able to tweak this in the model because the offset is a Model Property.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486d035f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486d035f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since the previous line evaluates to 4/4, or 1, this statement is not evaluated by the Simio Random.Discrete function. </a:t>
            </a:r>
            <a:endParaRPr/>
          </a:p>
          <a:p>
            <a:pPr indent="0" lvl="0" marL="0" rtl="0" algn="l">
              <a:spcBef>
                <a:spcPts val="0"/>
              </a:spcBef>
              <a:spcAft>
                <a:spcPts val="0"/>
              </a:spcAft>
              <a:buNone/>
            </a:pPr>
            <a:r>
              <a:rPr lang="en"/>
              <a:t>The Simio Random.Discrete function stops evaluating when the last option has a cumulative probability of 1. </a:t>
            </a:r>
            <a:endParaRPr/>
          </a:p>
          <a:p>
            <a:pPr indent="0" lvl="0" marL="0" rtl="0" algn="l">
              <a:spcBef>
                <a:spcPts val="0"/>
              </a:spcBef>
              <a:spcAft>
                <a:spcPts val="0"/>
              </a:spcAft>
              <a:buNone/>
            </a:pPr>
            <a:r>
              <a:rPr lang="en"/>
              <a:t>It will not take in a final parameter if the P(X &lt;= x) &lt;&gt; 1. This is why we can “get away” with saying the P(X &lt;= 6) = 0… because Simio does not evaluate this option.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this methodology, our “die” that we roll each time the customer returns to the Big Board dynamically changes the number of sides it has based on the number of viable choices. Previously, we randomly picked a number between 1 and 6, and </a:t>
            </a:r>
            <a:r>
              <a:rPr i="1" lang="en"/>
              <a:t>then </a:t>
            </a:r>
            <a:r>
              <a:rPr lang="en"/>
              <a:t>evaluated if it was a viable choice. If it wasn’t, entities waited a minute and then “rolled” again. This resulted in some entities waiting at the Big Board for far too long when there was only 1 or 2 viable options; they’d have to roll 3 or 4 times before the probability of rolling that single open option exceeded the probability of not.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Math example (don’t plan to use in class but for everyone else’s benefit):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Imagine a six-sided die where x = whatever comes up on a given roll. Let’s say we want to roll a 6 because that’s the only viable option. </a:t>
            </a:r>
            <a:endParaRPr/>
          </a:p>
          <a:p>
            <a:pPr indent="0" lvl="0" marL="0" rtl="0" algn="l">
              <a:spcBef>
                <a:spcPts val="0"/>
              </a:spcBef>
              <a:spcAft>
                <a:spcPts val="0"/>
              </a:spcAft>
              <a:buNone/>
            </a:pPr>
            <a:r>
              <a:rPr lang="en"/>
              <a:t>Because a die roll is independent, P(x = 6) = 1/6 or .1667.</a:t>
            </a:r>
            <a:endParaRPr/>
          </a:p>
          <a:p>
            <a:pPr indent="0" lvl="0" marL="0" rtl="0" algn="l">
              <a:spcBef>
                <a:spcPts val="0"/>
              </a:spcBef>
              <a:spcAft>
                <a:spcPts val="0"/>
              </a:spcAft>
              <a:buNone/>
            </a:pPr>
            <a:r>
              <a:rPr lang="en"/>
              <a:t>That means the P(x &lt; 6) = .8333.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many die rolls do we go through before the P(x = 6)^n &gt; .5? This can also be expressed as P(x &lt; 6)^n &lt; .5 (where n is the number of die rolls).</a:t>
            </a:r>
            <a:endParaRPr/>
          </a:p>
          <a:p>
            <a:pPr indent="0" lvl="0" marL="0" rtl="0" algn="l">
              <a:spcBef>
                <a:spcPts val="0"/>
              </a:spcBef>
              <a:spcAft>
                <a:spcPts val="0"/>
              </a:spcAft>
              <a:buNone/>
            </a:pPr>
            <a:r>
              <a:rPr lang="en"/>
              <a:t>That is, how many die rolls do we have to go through before the probability of rolling a 6 on </a:t>
            </a:r>
            <a:r>
              <a:rPr i="1" lang="en"/>
              <a:t>at least one </a:t>
            </a:r>
            <a:r>
              <a:rPr lang="en"/>
              <a:t>of them exceeds the probability of not rolling a six on </a:t>
            </a:r>
            <a:r>
              <a:rPr i="1" lang="en"/>
              <a:t>any </a:t>
            </a:r>
            <a:r>
              <a:rPr lang="en"/>
              <a:t>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1st roll: P(x &lt; 6) = .8333</a:t>
            </a:r>
            <a:endParaRPr/>
          </a:p>
          <a:p>
            <a:pPr indent="0" lvl="0" marL="0" rtl="0" algn="l">
              <a:spcBef>
                <a:spcPts val="0"/>
              </a:spcBef>
              <a:spcAft>
                <a:spcPts val="0"/>
              </a:spcAft>
              <a:buNone/>
            </a:pPr>
            <a:r>
              <a:rPr lang="en"/>
              <a:t>2nd roll: P(x &lt; 6) = .8333</a:t>
            </a:r>
            <a:endParaRPr/>
          </a:p>
          <a:p>
            <a:pPr indent="0" lvl="0" marL="0" rtl="0" algn="l">
              <a:spcBef>
                <a:spcPts val="0"/>
              </a:spcBef>
              <a:spcAft>
                <a:spcPts val="0"/>
              </a:spcAft>
              <a:buNone/>
            </a:pPr>
            <a:r>
              <a:rPr lang="en"/>
              <a:t>3rd roll: P(x &lt; 6) = .8333</a:t>
            </a:r>
            <a:endParaRPr/>
          </a:p>
          <a:p>
            <a:pPr indent="0" lvl="0" marL="0" rtl="0" algn="l">
              <a:spcBef>
                <a:spcPts val="0"/>
              </a:spcBef>
              <a:spcAft>
                <a:spcPts val="0"/>
              </a:spcAft>
              <a:buNone/>
            </a:pPr>
            <a:r>
              <a:rPr lang="en"/>
              <a:t>4th roll: P(x &lt; 6) = .8333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is the probability of getting x &lt; 6 on </a:t>
            </a:r>
            <a:r>
              <a:rPr i="1" lang="en"/>
              <a:t>all four </a:t>
            </a:r>
            <a:r>
              <a:rPr lang="en"/>
              <a:t>(meaning we didn’t get x = 6 on a single one) is...</a:t>
            </a:r>
            <a:endParaRPr/>
          </a:p>
          <a:p>
            <a:pPr indent="0" lvl="0" marL="0" rtl="0" algn="l">
              <a:spcBef>
                <a:spcPts val="0"/>
              </a:spcBef>
              <a:spcAft>
                <a:spcPts val="0"/>
              </a:spcAft>
              <a:buNone/>
            </a:pPr>
            <a:r>
              <a:rPr lang="en"/>
              <a:t>.8333 ^ 4 or 48%. After </a:t>
            </a:r>
            <a:r>
              <a:rPr i="1" lang="en"/>
              <a:t>four </a:t>
            </a:r>
            <a:r>
              <a:rPr lang="en"/>
              <a:t>rolls, and we’ve now waited for four minutes, and the probability of getting a 6 has </a:t>
            </a:r>
            <a:r>
              <a:rPr i="1" lang="en"/>
              <a:t>just now </a:t>
            </a:r>
            <a:r>
              <a:rPr lang="en"/>
              <a:t>crossed 50%. What happens when all of a sudden, 6 is no longer a viable option and the coaster opens up? We’ve got to roll again, and again, and again.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wanted to express this in a formula, the probability of </a:t>
            </a:r>
            <a:r>
              <a:rPr i="1" lang="en"/>
              <a:t>not </a:t>
            </a:r>
            <a:r>
              <a:rPr lang="en"/>
              <a:t>getting a particular result from n die rolls can be expressed as:</a:t>
            </a:r>
            <a:endParaRPr/>
          </a:p>
          <a:p>
            <a:pPr indent="0" lvl="0" marL="0" rtl="0" algn="l">
              <a:spcBef>
                <a:spcPts val="0"/>
              </a:spcBef>
              <a:spcAft>
                <a:spcPts val="0"/>
              </a:spcAft>
              <a:buNone/>
            </a:pPr>
            <a:r>
              <a:rPr lang="en"/>
              <a:t>(1 - 1/x)^n where x is the number of sides and n is the number of rolls.</a:t>
            </a:r>
            <a:endParaRPr/>
          </a:p>
          <a:p>
            <a:pPr indent="0" lvl="0" marL="0" rtl="0" algn="l">
              <a:spcBef>
                <a:spcPts val="0"/>
              </a:spcBef>
              <a:spcAft>
                <a:spcPts val="0"/>
              </a:spcAft>
              <a:buNone/>
            </a:pPr>
            <a:r>
              <a:rPr lang="en"/>
              <a:t>(1 - (1/6))^4 = .48.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 drawn-out stats lesson that’ll never see the light of day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85d0d4872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85d0d4872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485d0d487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485d0d487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85fd555c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85fd555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Anthony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85fd555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85fd555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8818480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8818480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85d0d487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85d0d487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85fd555c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85fd555c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Lauren A  (2.5ish mins for slide 4-7)</a:t>
            </a:r>
            <a:br>
              <a:rPr lang="en"/>
            </a:br>
            <a:br>
              <a:rPr lang="en"/>
            </a:br>
            <a:r>
              <a:rPr lang="en"/>
              <a:t>Point 1: We were unable to assign a waiting time to an entity once they were assigned to a parent in either of the combiners. As such, we are measuring the time the entity joins the MemberInputBuffer and the time they get off the ride. Since the load, unload and ride times are all constants, we can reach the time the entity spent in the line.</a:t>
            </a:r>
            <a:endParaRPr/>
          </a:p>
          <a:p>
            <a:pPr indent="0" lvl="0" marL="0" rtl="0" algn="l">
              <a:lnSpc>
                <a:spcPct val="115000"/>
              </a:lnSpc>
              <a:spcBef>
                <a:spcPts val="1600"/>
              </a:spcBef>
              <a:spcAft>
                <a:spcPts val="0"/>
              </a:spcAft>
              <a:buNone/>
            </a:pPr>
            <a:r>
              <a:rPr lang="en"/>
              <a:t>Point 2: The coaster car source sends two entities to the combiner at the start of the simulation and, like in real-life, both can be on the tracks at the same time. This cuts down on customer waiting times.</a:t>
            </a:r>
            <a:endParaRPr/>
          </a:p>
          <a:p>
            <a:pPr indent="0" lvl="0" marL="0" rtl="0" algn="l">
              <a:lnSpc>
                <a:spcPct val="115000"/>
              </a:lnSpc>
              <a:spcBef>
                <a:spcPts val="1600"/>
              </a:spcBef>
              <a:spcAft>
                <a:spcPts val="0"/>
              </a:spcAft>
              <a:buNone/>
            </a:pPr>
            <a:r>
              <a:rPr lang="en"/>
              <a:t>Point 3: A train may have anywhere between 1 and 10 customers in it, but it must have at least 1 customer to be sent on the tracks.</a:t>
            </a:r>
            <a:endParaRPr/>
          </a:p>
          <a:p>
            <a:pPr indent="0" lvl="0" marL="0" rtl="0" algn="l">
              <a:lnSpc>
                <a:spcPct val="115000"/>
              </a:lnSpc>
              <a:spcBef>
                <a:spcPts val="1600"/>
              </a:spcBef>
              <a:spcAft>
                <a:spcPts val="0"/>
              </a:spcAft>
              <a:buNone/>
            </a:pPr>
            <a:r>
              <a:rPr lang="en"/>
              <a:t>Point 4: 15 buckets are sent with 2 customers each. They reach the halfway point where they pause for the other 15 buckets to load their 2 customers each. Both continue on until reaching the separator and halfway point, respectively, where the process starts again. This cuts down on waiting time because instead of the entire ferris wheel completing one cycle every 10 minutes, half of the ferris wheel completes a cycle every 5 minutes. Previously, we had any </a:t>
            </a:r>
            <a:r>
              <a:rPr lang="en"/>
              <a:t>Fast Pass</a:t>
            </a:r>
            <a:r>
              <a:rPr lang="en"/>
              <a:t> customer in line for the ferris wheel leave unsatisfied due to the processing time of the single ferris wheel, without any halfway point exchange. Customers always had to wait around 10 minutes for the ferris wheel, no matter if they were Fast Pass or not. </a:t>
            </a:r>
            <a:endParaRPr/>
          </a:p>
          <a:p>
            <a:pPr indent="0" lvl="0" marL="0" rtl="0" algn="l">
              <a:lnSpc>
                <a:spcPct val="115000"/>
              </a:lnSpc>
              <a:spcBef>
                <a:spcPts val="1600"/>
              </a:spcBef>
              <a:spcAft>
                <a:spcPts val="1600"/>
              </a:spcAft>
              <a:buNone/>
            </a:pPr>
            <a:r>
              <a:rPr lang="en"/>
              <a:t>Point 5: We will discuss this more on the 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86d035f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86d035f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 minutes for Slides 8 and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6 “viable” Model Entity states are in the form CoasterViable, FerrisViable, CarnivalViable, etc. and are assigned a 1 if that is a viable option based on the line, if they customer has an interest in going there, how many times they’ve been there, etc. accoridng to the problem. If they fail to meet all criteria to be a viable choice, they are assigned 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sum of the six “viable” states gets us the “NumberViable”, or the total number of viable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clever math in the form of “Destination n Viable * (Destination n Viable + ∑Previous n-1 Destinations Viable)/NumberViable” allows us to use the Random.Discrete distribution in Simio.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Destination n isn’t viable, the probability of getting that number is 0 because of the first term. If it is viable, the cumulative probability of getting &lt;= that number is the sum of the previous viable variables divided by the total number viable.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According to the problem, all viable options are equally likely as the next path. We were able to modify our logic beyond simply going to the first destination that was viable in a sequential list; our entities move randomly throughout the park as long as there is at least one viable option.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86d035f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86d035f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rtl="0"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lstStyle>
            <a:lvl1pPr lvl="0"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lstStyle>
            <a:lvl1pPr lvl="0" rtl="0" algn="ctr">
              <a:spcBef>
                <a:spcPts val="0"/>
              </a:spcBef>
              <a:spcAft>
                <a:spcPts val="0"/>
              </a:spcAft>
              <a:buSzPts val="14000"/>
              <a:buFont typeface="Montserrat"/>
              <a:buNone/>
              <a:defRPr sz="14000">
                <a:latin typeface="Montserrat"/>
                <a:ea typeface="Montserrat"/>
                <a:cs typeface="Montserrat"/>
                <a:sym typeface="Montserrat"/>
              </a:defRPr>
            </a:lvl1pPr>
            <a:lvl2pPr lvl="1" rtl="0" algn="ctr">
              <a:spcBef>
                <a:spcPts val="0"/>
              </a:spcBef>
              <a:spcAft>
                <a:spcPts val="0"/>
              </a:spcAft>
              <a:buSzPts val="14000"/>
              <a:buFont typeface="Montserrat"/>
              <a:buNone/>
              <a:defRPr sz="14000">
                <a:latin typeface="Montserrat"/>
                <a:ea typeface="Montserrat"/>
                <a:cs typeface="Montserrat"/>
                <a:sym typeface="Montserrat"/>
              </a:defRPr>
            </a:lvl2pPr>
            <a:lvl3pPr lvl="2" rtl="0" algn="ctr">
              <a:spcBef>
                <a:spcPts val="0"/>
              </a:spcBef>
              <a:spcAft>
                <a:spcPts val="0"/>
              </a:spcAft>
              <a:buSzPts val="14000"/>
              <a:buFont typeface="Montserrat"/>
              <a:buNone/>
              <a:defRPr sz="14000">
                <a:latin typeface="Montserrat"/>
                <a:ea typeface="Montserrat"/>
                <a:cs typeface="Montserrat"/>
                <a:sym typeface="Montserrat"/>
              </a:defRPr>
            </a:lvl3pPr>
            <a:lvl4pPr lvl="3" rtl="0" algn="ctr">
              <a:spcBef>
                <a:spcPts val="0"/>
              </a:spcBef>
              <a:spcAft>
                <a:spcPts val="0"/>
              </a:spcAft>
              <a:buSzPts val="14000"/>
              <a:buFont typeface="Montserrat"/>
              <a:buNone/>
              <a:defRPr sz="14000">
                <a:latin typeface="Montserrat"/>
                <a:ea typeface="Montserrat"/>
                <a:cs typeface="Montserrat"/>
                <a:sym typeface="Montserrat"/>
              </a:defRPr>
            </a:lvl4pPr>
            <a:lvl5pPr lvl="4" rtl="0" algn="ctr">
              <a:spcBef>
                <a:spcPts val="0"/>
              </a:spcBef>
              <a:spcAft>
                <a:spcPts val="0"/>
              </a:spcAft>
              <a:buSzPts val="14000"/>
              <a:buFont typeface="Montserrat"/>
              <a:buNone/>
              <a:defRPr sz="14000">
                <a:latin typeface="Montserrat"/>
                <a:ea typeface="Montserrat"/>
                <a:cs typeface="Montserrat"/>
                <a:sym typeface="Montserrat"/>
              </a:defRPr>
            </a:lvl5pPr>
            <a:lvl6pPr lvl="5" rtl="0" algn="ctr">
              <a:spcBef>
                <a:spcPts val="0"/>
              </a:spcBef>
              <a:spcAft>
                <a:spcPts val="0"/>
              </a:spcAft>
              <a:buSzPts val="14000"/>
              <a:buFont typeface="Montserrat"/>
              <a:buNone/>
              <a:defRPr sz="14000">
                <a:latin typeface="Montserrat"/>
                <a:ea typeface="Montserrat"/>
                <a:cs typeface="Montserrat"/>
                <a:sym typeface="Montserrat"/>
              </a:defRPr>
            </a:lvl6pPr>
            <a:lvl7pPr lvl="6" rtl="0" algn="ctr">
              <a:spcBef>
                <a:spcPts val="0"/>
              </a:spcBef>
              <a:spcAft>
                <a:spcPts val="0"/>
              </a:spcAft>
              <a:buSzPts val="14000"/>
              <a:buFont typeface="Montserrat"/>
              <a:buNone/>
              <a:defRPr sz="14000">
                <a:latin typeface="Montserrat"/>
                <a:ea typeface="Montserrat"/>
                <a:cs typeface="Montserrat"/>
                <a:sym typeface="Montserrat"/>
              </a:defRPr>
            </a:lvl7pPr>
            <a:lvl8pPr lvl="7" rtl="0" algn="ctr">
              <a:spcBef>
                <a:spcPts val="0"/>
              </a:spcBef>
              <a:spcAft>
                <a:spcPts val="0"/>
              </a:spcAft>
              <a:buSzPts val="14000"/>
              <a:buFont typeface="Montserrat"/>
              <a:buNone/>
              <a:defRPr sz="14000">
                <a:latin typeface="Montserrat"/>
                <a:ea typeface="Montserrat"/>
                <a:cs typeface="Montserrat"/>
                <a:sym typeface="Montserrat"/>
              </a:defRPr>
            </a:lvl8pPr>
            <a:lvl9pPr lvl="8" rtl="0"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highlight>
                  <a:schemeClr val="dk1"/>
                </a:highlight>
              </a:defRPr>
            </a:lvl1pPr>
            <a:lvl2pPr indent="-317500" lvl="1" marL="914400" rtl="0" algn="ctr">
              <a:spcBef>
                <a:spcPts val="1600"/>
              </a:spcBef>
              <a:spcAft>
                <a:spcPts val="0"/>
              </a:spcAft>
              <a:buSzPts val="1400"/>
              <a:buChar char="○"/>
              <a:defRPr>
                <a:highlight>
                  <a:schemeClr val="dk1"/>
                </a:highlight>
              </a:defRPr>
            </a:lvl2pPr>
            <a:lvl3pPr indent="-317500" lvl="2" marL="1371600" rtl="0" algn="ctr">
              <a:spcBef>
                <a:spcPts val="1600"/>
              </a:spcBef>
              <a:spcAft>
                <a:spcPts val="0"/>
              </a:spcAft>
              <a:buSzPts val="1400"/>
              <a:buChar char="■"/>
              <a:defRPr>
                <a:highlight>
                  <a:schemeClr val="dk1"/>
                </a:highlight>
              </a:defRPr>
            </a:lvl3pPr>
            <a:lvl4pPr indent="-317500" lvl="3" marL="1828800" rtl="0" algn="ctr">
              <a:spcBef>
                <a:spcPts val="1600"/>
              </a:spcBef>
              <a:spcAft>
                <a:spcPts val="0"/>
              </a:spcAft>
              <a:buSzPts val="1400"/>
              <a:buChar char="●"/>
              <a:defRPr>
                <a:highlight>
                  <a:schemeClr val="dk1"/>
                </a:highlight>
              </a:defRPr>
            </a:lvl4pPr>
            <a:lvl5pPr indent="-317500" lvl="4" marL="2286000" rtl="0" algn="ctr">
              <a:spcBef>
                <a:spcPts val="1600"/>
              </a:spcBef>
              <a:spcAft>
                <a:spcPts val="0"/>
              </a:spcAft>
              <a:buSzPts val="1400"/>
              <a:buChar char="○"/>
              <a:defRPr>
                <a:highlight>
                  <a:schemeClr val="dk1"/>
                </a:highlight>
              </a:defRPr>
            </a:lvl5pPr>
            <a:lvl6pPr indent="-317500" lvl="5" marL="2743200" rtl="0" algn="ctr">
              <a:spcBef>
                <a:spcPts val="1600"/>
              </a:spcBef>
              <a:spcAft>
                <a:spcPts val="0"/>
              </a:spcAft>
              <a:buSzPts val="1400"/>
              <a:buChar char="■"/>
              <a:defRPr>
                <a:highlight>
                  <a:schemeClr val="dk1"/>
                </a:highlight>
              </a:defRPr>
            </a:lvl6pPr>
            <a:lvl7pPr indent="-317500" lvl="6" marL="3200400" rtl="0" algn="ctr">
              <a:spcBef>
                <a:spcPts val="1600"/>
              </a:spcBef>
              <a:spcAft>
                <a:spcPts val="0"/>
              </a:spcAft>
              <a:buSzPts val="1400"/>
              <a:buChar char="●"/>
              <a:defRPr>
                <a:highlight>
                  <a:schemeClr val="dk1"/>
                </a:highlight>
              </a:defRPr>
            </a:lvl7pPr>
            <a:lvl8pPr indent="-317500" lvl="7" marL="3657600" rtl="0" algn="ctr">
              <a:spcBef>
                <a:spcPts val="1600"/>
              </a:spcBef>
              <a:spcAft>
                <a:spcPts val="0"/>
              </a:spcAft>
              <a:buSzPts val="1400"/>
              <a:buChar char="○"/>
              <a:defRPr>
                <a:highlight>
                  <a:schemeClr val="dk1"/>
                </a:highlight>
              </a:defRPr>
            </a:lvl8pPr>
            <a:lvl9pPr indent="-317500" lvl="8" marL="4114800" rtl="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lstStyle>
            <a:lvl1pPr lvl="0"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rtl="0"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rt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highlight>
                  <a:schemeClr val="lt1"/>
                </a:highlight>
              </a:defRPr>
            </a:lvl1pPr>
            <a:lvl2pPr indent="-317500" lvl="1" marL="914400" rtl="0">
              <a:spcBef>
                <a:spcPts val="1600"/>
              </a:spcBef>
              <a:spcAft>
                <a:spcPts val="0"/>
              </a:spcAft>
              <a:buSzPts val="1400"/>
              <a:buChar char="○"/>
              <a:defRPr>
                <a:highlight>
                  <a:schemeClr val="lt1"/>
                </a:highlight>
              </a:defRPr>
            </a:lvl2pPr>
            <a:lvl3pPr indent="-317500" lvl="2" marL="1371600" rtl="0">
              <a:spcBef>
                <a:spcPts val="1600"/>
              </a:spcBef>
              <a:spcAft>
                <a:spcPts val="0"/>
              </a:spcAft>
              <a:buSzPts val="1400"/>
              <a:buChar char="■"/>
              <a:defRPr>
                <a:highlight>
                  <a:schemeClr val="lt1"/>
                </a:highlight>
              </a:defRPr>
            </a:lvl3pPr>
            <a:lvl4pPr indent="-317500" lvl="3" marL="1828800" rtl="0">
              <a:spcBef>
                <a:spcPts val="1600"/>
              </a:spcBef>
              <a:spcAft>
                <a:spcPts val="0"/>
              </a:spcAft>
              <a:buSzPts val="1400"/>
              <a:buChar char="●"/>
              <a:defRPr>
                <a:highlight>
                  <a:schemeClr val="lt1"/>
                </a:highlight>
              </a:defRPr>
            </a:lvl4pPr>
            <a:lvl5pPr indent="-317500" lvl="4" marL="2286000" rtl="0">
              <a:spcBef>
                <a:spcPts val="1600"/>
              </a:spcBef>
              <a:spcAft>
                <a:spcPts val="0"/>
              </a:spcAft>
              <a:buSzPts val="1400"/>
              <a:buChar char="○"/>
              <a:defRPr>
                <a:highlight>
                  <a:schemeClr val="lt1"/>
                </a:highlight>
              </a:defRPr>
            </a:lvl5pPr>
            <a:lvl6pPr indent="-317500" lvl="5" marL="2743200" rtl="0">
              <a:spcBef>
                <a:spcPts val="1600"/>
              </a:spcBef>
              <a:spcAft>
                <a:spcPts val="0"/>
              </a:spcAft>
              <a:buSzPts val="1400"/>
              <a:buChar char="■"/>
              <a:defRPr>
                <a:highlight>
                  <a:schemeClr val="lt1"/>
                </a:highlight>
              </a:defRPr>
            </a:lvl6pPr>
            <a:lvl7pPr indent="-317500" lvl="6" marL="3200400" rtl="0">
              <a:spcBef>
                <a:spcPts val="1600"/>
              </a:spcBef>
              <a:spcAft>
                <a:spcPts val="0"/>
              </a:spcAft>
              <a:buSzPts val="1400"/>
              <a:buChar char="●"/>
              <a:defRPr>
                <a:highlight>
                  <a:schemeClr val="lt1"/>
                </a:highlight>
              </a:defRPr>
            </a:lvl7pPr>
            <a:lvl8pPr indent="-317500" lvl="7" marL="3657600" rtl="0">
              <a:spcBef>
                <a:spcPts val="1600"/>
              </a:spcBef>
              <a:spcAft>
                <a:spcPts val="0"/>
              </a:spcAft>
              <a:buSzPts val="1400"/>
              <a:buChar char="○"/>
              <a:defRPr>
                <a:highlight>
                  <a:schemeClr val="lt1"/>
                </a:highlight>
              </a:defRPr>
            </a:lvl8pPr>
            <a:lvl9pPr indent="-317500" lvl="8" marL="4114800" rtl="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rtl="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rtl="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layfair Display"/>
                <a:ea typeface="Playfair Display"/>
                <a:cs typeface="Playfair Display"/>
                <a:sym typeface="Playfair Display"/>
              </a:defRPr>
            </a:lvl1pPr>
            <a:lvl2pPr lvl="1" rtl="0" algn="r">
              <a:buNone/>
              <a:defRPr sz="1000">
                <a:solidFill>
                  <a:schemeClr val="dk2"/>
                </a:solidFill>
                <a:latin typeface="Playfair Display"/>
                <a:ea typeface="Playfair Display"/>
                <a:cs typeface="Playfair Display"/>
                <a:sym typeface="Playfair Display"/>
              </a:defRPr>
            </a:lvl2pPr>
            <a:lvl3pPr lvl="2" rtl="0" algn="r">
              <a:buNone/>
              <a:defRPr sz="1000">
                <a:solidFill>
                  <a:schemeClr val="dk2"/>
                </a:solidFill>
                <a:latin typeface="Playfair Display"/>
                <a:ea typeface="Playfair Display"/>
                <a:cs typeface="Playfair Display"/>
                <a:sym typeface="Playfair Display"/>
              </a:defRPr>
            </a:lvl3pPr>
            <a:lvl4pPr lvl="3" rtl="0" algn="r">
              <a:buNone/>
              <a:defRPr sz="1000">
                <a:solidFill>
                  <a:schemeClr val="dk2"/>
                </a:solidFill>
                <a:latin typeface="Playfair Display"/>
                <a:ea typeface="Playfair Display"/>
                <a:cs typeface="Playfair Display"/>
                <a:sym typeface="Playfair Display"/>
              </a:defRPr>
            </a:lvl4pPr>
            <a:lvl5pPr lvl="4" rtl="0" algn="r">
              <a:buNone/>
              <a:defRPr sz="1000">
                <a:solidFill>
                  <a:schemeClr val="dk2"/>
                </a:solidFill>
                <a:latin typeface="Playfair Display"/>
                <a:ea typeface="Playfair Display"/>
                <a:cs typeface="Playfair Display"/>
                <a:sym typeface="Playfair Display"/>
              </a:defRPr>
            </a:lvl5pPr>
            <a:lvl6pPr lvl="5" rtl="0" algn="r">
              <a:buNone/>
              <a:defRPr sz="1000">
                <a:solidFill>
                  <a:schemeClr val="dk2"/>
                </a:solidFill>
                <a:latin typeface="Playfair Display"/>
                <a:ea typeface="Playfair Display"/>
                <a:cs typeface="Playfair Display"/>
                <a:sym typeface="Playfair Display"/>
              </a:defRPr>
            </a:lvl6pPr>
            <a:lvl7pPr lvl="6" rtl="0" algn="r">
              <a:buNone/>
              <a:defRPr sz="1000">
                <a:solidFill>
                  <a:schemeClr val="dk2"/>
                </a:solidFill>
                <a:latin typeface="Playfair Display"/>
                <a:ea typeface="Playfair Display"/>
                <a:cs typeface="Playfair Display"/>
                <a:sym typeface="Playfair Display"/>
              </a:defRPr>
            </a:lvl7pPr>
            <a:lvl8pPr lvl="7" rtl="0" algn="r">
              <a:buNone/>
              <a:defRPr sz="1000">
                <a:solidFill>
                  <a:schemeClr val="dk2"/>
                </a:solidFill>
                <a:latin typeface="Playfair Display"/>
                <a:ea typeface="Playfair Display"/>
                <a:cs typeface="Playfair Display"/>
                <a:sym typeface="Playfair Display"/>
              </a:defRPr>
            </a:lvl8pPr>
            <a:lvl9pPr lvl="8" rtl="0"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comments" Target="../comments/commen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Amusement Park Simulation</a:t>
            </a:r>
            <a:endParaRPr/>
          </a:p>
        </p:txBody>
      </p:sp>
      <p:sp>
        <p:nvSpPr>
          <p:cNvPr id="59" name="Google Shape;59;p13"/>
          <p:cNvSpPr txBox="1"/>
          <p:nvPr>
            <p:ph idx="1" type="subTitle"/>
          </p:nvPr>
        </p:nvSpPr>
        <p:spPr>
          <a:xfrm>
            <a:off x="344250" y="3713425"/>
            <a:ext cx="33135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Lauren Alley, Lauren Slade, Anthony Khoudari, Josh Linneburg</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Solving the Problem</a:t>
            </a:r>
            <a:endParaRPr/>
          </a:p>
        </p:txBody>
      </p:sp>
      <p:sp>
        <p:nvSpPr>
          <p:cNvPr id="121" name="Google Shape;121;p22"/>
          <p:cNvSpPr txBox="1"/>
          <p:nvPr>
            <p:ph type="title"/>
          </p:nvPr>
        </p:nvSpPr>
        <p:spPr>
          <a:xfrm>
            <a:off x="0" y="4055500"/>
            <a:ext cx="9144000" cy="5727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sz="1800">
                <a:highlight>
                  <a:schemeClr val="accent5"/>
                </a:highlight>
              </a:rPr>
              <a:t>What proportion of Fast Passes would you recommend to maximize satisfaction?</a:t>
            </a:r>
            <a:endParaRPr sz="1800">
              <a:highlight>
                <a:schemeClr val="accent5"/>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What is the best customer mix?</a:t>
            </a:r>
            <a:endParaRPr>
              <a:highlight>
                <a:schemeClr val="accent5"/>
              </a:highlight>
            </a:endParaRPr>
          </a:p>
        </p:txBody>
      </p:sp>
      <p:pic>
        <p:nvPicPr>
          <p:cNvPr id="127" name="Google Shape;127;p23"/>
          <p:cNvPicPr preferRelativeResize="0"/>
          <p:nvPr/>
        </p:nvPicPr>
        <p:blipFill>
          <a:blip r:embed="rId3">
            <a:alphaModFix/>
          </a:blip>
          <a:stretch>
            <a:fillRect/>
          </a:stretch>
        </p:blipFill>
        <p:spPr>
          <a:xfrm>
            <a:off x="0" y="1076550"/>
            <a:ext cx="9143998" cy="29903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What is the best customer mix?</a:t>
            </a:r>
            <a:endParaRPr>
              <a:highlight>
                <a:schemeClr val="accent5"/>
              </a:highlight>
            </a:endParaRPr>
          </a:p>
        </p:txBody>
      </p:sp>
      <p:sp>
        <p:nvSpPr>
          <p:cNvPr id="133" name="Google Shape;133;p2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Assumed the desired satisfaction for both Regular and Fast was &gt;= 90%</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25% Fast Pass results in Satisfaction in the mid-70% range</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Lower than ~11% Fast Pass results in Satisfaction in the 99% range</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Would recommend no higher than 17.5% based on our simulation results</a:t>
            </a:r>
            <a:endParaRPr>
              <a:solidFill>
                <a:schemeClr val="lt1"/>
              </a:solidFill>
            </a:endParaRPr>
          </a:p>
          <a:p>
            <a:pPr indent="0" lvl="0" marL="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If comfortable with less satisfaction (~85%)...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20% Fast Pass yields an 85% Satisfaction rating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23% Fast Pass came back with roughly 80% Satisfaction</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Suggested Solution Results </a:t>
            </a:r>
            <a:endParaRPr>
              <a:highlight>
                <a:schemeClr val="accent5"/>
              </a:highlight>
            </a:endParaRPr>
          </a:p>
        </p:txBody>
      </p:sp>
      <p:sp>
        <p:nvSpPr>
          <p:cNvPr id="139" name="Google Shape;139;p25"/>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lt1"/>
              </a:buClr>
              <a:buSzPts val="1800"/>
              <a:buFont typeface="Playfair Display"/>
              <a:buChar char="-"/>
            </a:pPr>
            <a:r>
              <a:rPr lang="en">
                <a:solidFill>
                  <a:schemeClr val="lt1"/>
                </a:solidFill>
              </a:rPr>
              <a:t>If 17.5% of Customers were Fast Pass customers, then...</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a:p>
            <a:pPr indent="-342900" lvl="0" marL="457200" marR="0" rtl="0" algn="l">
              <a:lnSpc>
                <a:spcPct val="115000"/>
              </a:lnSpc>
              <a:spcBef>
                <a:spcPts val="0"/>
              </a:spcBef>
              <a:spcAft>
                <a:spcPts val="0"/>
              </a:spcAft>
              <a:buClr>
                <a:schemeClr val="lt1"/>
              </a:buClr>
              <a:buSzPts val="1800"/>
              <a:buFont typeface="Playfair Display"/>
              <a:buChar char="-"/>
            </a:pPr>
            <a:r>
              <a:rPr lang="en">
                <a:solidFill>
                  <a:schemeClr val="lt1"/>
                </a:solidFill>
              </a:rPr>
              <a:t>Average Regular/Fast Pass in the park: 197 / 39.5</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
                <a:solidFill>
                  <a:schemeClr val="lt1"/>
                </a:solidFill>
              </a:rPr>
              <a:t>Average Bathroom Wait Time/Line Length: 4.6 min / 5.5 customers</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
                <a:solidFill>
                  <a:schemeClr val="lt1"/>
                </a:solidFill>
              </a:rPr>
              <a:t>Average Regular/Fast Pass wait at any ride: 29.7 min / 5.1 min </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
                <a:solidFill>
                  <a:schemeClr val="lt1"/>
                </a:solidFill>
              </a:rPr>
              <a:t>Average Regular/Fast Pass wait at the Coaster: 40.</a:t>
            </a:r>
            <a:r>
              <a:rPr lang="en">
                <a:solidFill>
                  <a:schemeClr val="lt1"/>
                </a:solidFill>
              </a:rPr>
              <a:t>2 min / 5</a:t>
            </a:r>
            <a:r>
              <a:rPr lang="en">
                <a:solidFill>
                  <a:schemeClr val="lt1"/>
                </a:solidFill>
              </a:rPr>
              <a:t>.75 min</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a:p>
            <a:pPr indent="-342900" lvl="0" marL="457200" marR="0" rtl="0" algn="l">
              <a:lnSpc>
                <a:spcPct val="115000"/>
              </a:lnSpc>
              <a:spcBef>
                <a:spcPts val="0"/>
              </a:spcBef>
              <a:spcAft>
                <a:spcPts val="0"/>
              </a:spcAft>
              <a:buClr>
                <a:schemeClr val="lt1"/>
              </a:buClr>
              <a:buSzPts val="1800"/>
              <a:buChar char="-"/>
            </a:pPr>
            <a:r>
              <a:rPr lang="en">
                <a:solidFill>
                  <a:schemeClr val="lt1"/>
                </a:solidFill>
              </a:rPr>
              <a:t>Average Regular/Fast Pass wait at the Ferris Wheel: 14 min / 4.2 min</a:t>
            </a:r>
            <a:endParaRPr>
              <a:solidFill>
                <a:schemeClr val="lt1"/>
              </a:solidFill>
            </a:endParaRPr>
          </a:p>
          <a:p>
            <a:pPr indent="0" lvl="0" marL="457200" marR="0" rtl="0" algn="l">
              <a:lnSpc>
                <a:spcPct val="115000"/>
              </a:lnSpc>
              <a:spcBef>
                <a:spcPts val="0"/>
              </a:spcBef>
              <a:spcAft>
                <a:spcPts val="0"/>
              </a:spcAft>
              <a:buNone/>
            </a:pPr>
            <a:r>
              <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Suggested Solution Results</a:t>
            </a:r>
            <a:endParaRPr>
              <a:highlight>
                <a:schemeClr val="accent5"/>
              </a:highlight>
            </a:endParaRPr>
          </a:p>
        </p:txBody>
      </p:sp>
      <p:sp>
        <p:nvSpPr>
          <p:cNvPr id="145" name="Google Shape;145;p2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Max Regular/Fast Pass wait at the Coaster: 66 min / 13.8 min</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Max Regular/Fast Pass wait at the Ferris Wheel: 36.04 min / 7.2 min</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Satisfaction decreases at an increasing rate, starting from 10% Fast Pass through 25% (the highest we tested)</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17.5% strikes a good balance at the cost of some Satisfaction</a:t>
            </a:r>
            <a:endParaRPr>
              <a:solidFill>
                <a:schemeClr val="lt1"/>
              </a:solidFill>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Management should also look at how “powerful” the Fast Pass is in terms of line priority; able to tune in the Experiments window</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 </a:t>
            </a:r>
            <a:r>
              <a:rPr lang="en">
                <a:latin typeface="Times New Roman"/>
                <a:ea typeface="Times New Roman"/>
                <a:cs typeface="Times New Roman"/>
                <a:sym typeface="Times New Roman"/>
              </a:rPr>
              <a:t>&amp; </a:t>
            </a:r>
            <a:r>
              <a:rPr lang="en"/>
              <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Fast Pass </a:t>
            </a:r>
            <a:r>
              <a:rPr lang="en">
                <a:highlight>
                  <a:schemeClr val="accent5"/>
                </a:highlight>
              </a:rPr>
              <a:t>Priority</a:t>
            </a:r>
            <a:endParaRPr>
              <a:highlight>
                <a:schemeClr val="accent5"/>
              </a:highlight>
            </a:endParaRPr>
          </a:p>
        </p:txBody>
      </p:sp>
      <p:sp>
        <p:nvSpPr>
          <p:cNvPr id="161" name="Google Shape;161;p29"/>
          <p:cNvSpPr txBox="1"/>
          <p:nvPr>
            <p:ph idx="1" type="body"/>
          </p:nvPr>
        </p:nvSpPr>
        <p:spPr>
          <a:xfrm>
            <a:off x="311700" y="1017725"/>
            <a:ext cx="8520600" cy="41259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When an entity enters the queue and we take note of the time they entered, we also give them a “LinePriority” Model Entity State</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The combiner takes the smallest value first, a proxy for a First-In-First-Out queue, but Regular customers are given an extra offset to keep them behind Fast Pass customers, to a certain point</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Fast Pass customer has priority over a Regular customer if they both entered the queue at the same time (or if the Regular customer entered &lt; 52.5 minutes before the Fast Pass customer) </a:t>
            </a:r>
            <a:endParaRPr>
              <a:solidFill>
                <a:srgbClr val="FFFFFF"/>
              </a:solidFill>
            </a:endParaRPr>
          </a:p>
          <a:p>
            <a:pPr indent="0" lvl="0" marL="0" rtl="0" algn="l">
              <a:spcBef>
                <a:spcPts val="0"/>
              </a:spcBef>
              <a:spcAft>
                <a:spcPts val="0"/>
              </a:spcAft>
              <a:buNone/>
            </a:pPr>
            <a:r>
              <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 Regular customer has priority over a just-entered Fast Pass customer if the Regular customer entered the queue &gt; 52.5 minutes ago</a:t>
            </a:r>
            <a:endParaRPr>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Big Board Decision</a:t>
            </a:r>
            <a:endParaRPr>
              <a:highlight>
                <a:schemeClr val="accent5"/>
              </a:highlight>
            </a:endParaRPr>
          </a:p>
        </p:txBody>
      </p:sp>
      <p:sp>
        <p:nvSpPr>
          <p:cNvPr id="167" name="Google Shape;167;p30"/>
          <p:cNvSpPr txBox="1"/>
          <p:nvPr>
            <p:ph idx="1" type="body"/>
          </p:nvPr>
        </p:nvSpPr>
        <p:spPr>
          <a:xfrm>
            <a:off x="311700" y="1017725"/>
            <a:ext cx="8520600" cy="4125900"/>
          </a:xfrm>
          <a:prstGeom prst="rect">
            <a:avLst/>
          </a:prstGeom>
        </p:spPr>
        <p:txBody>
          <a:bodyPr anchorCtr="0" anchor="t" bIns="91425" lIns="91425" spcFirstLastPara="1" rIns="91425" wrap="square" tIns="91425">
            <a:noAutofit/>
          </a:bodyPr>
          <a:lstStyle/>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Example: A customer returns to the Big Board and all options evaluate to “1”, viable, except the rollercoaster (Option 1) and the bathroom (Option 6)</a:t>
            </a:r>
            <a:endParaRPr>
              <a:solidFill>
                <a:srgbClr val="FFFFFF"/>
              </a:solidFill>
            </a:endParaRPr>
          </a:p>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The customer then has a</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0 * 0/4 cumulative probability to get &lt;= 1, the rollercoaster</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1 * (0 + 1)/4 cumulative probability to get </a:t>
            </a:r>
            <a:r>
              <a:rPr lang="en">
                <a:solidFill>
                  <a:schemeClr val="lt1"/>
                </a:solidFill>
              </a:rPr>
              <a:t>&lt;=</a:t>
            </a:r>
            <a:r>
              <a:rPr lang="en">
                <a:solidFill>
                  <a:srgbClr val="FFFFFF"/>
                </a:solidFill>
              </a:rPr>
              <a:t> 2, the ferris wheel</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1 * (0 + 1 + 1)/4 cumulative probability to get </a:t>
            </a:r>
            <a:r>
              <a:rPr lang="en">
                <a:solidFill>
                  <a:schemeClr val="lt1"/>
                </a:solidFill>
              </a:rPr>
              <a:t>&lt;=</a:t>
            </a:r>
            <a:r>
              <a:rPr lang="en">
                <a:solidFill>
                  <a:srgbClr val="FFFFFF"/>
                </a:solidFill>
              </a:rPr>
              <a:t> 3, the carnival</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1 * (0 + 1 + 1 + 1)/4 cumulative probability to get </a:t>
            </a:r>
            <a:r>
              <a:rPr lang="en">
                <a:solidFill>
                  <a:schemeClr val="lt1"/>
                </a:solidFill>
              </a:rPr>
              <a:t>&lt;= </a:t>
            </a:r>
            <a:r>
              <a:rPr lang="en">
                <a:solidFill>
                  <a:srgbClr val="FFFFFF"/>
                </a:solidFill>
              </a:rPr>
              <a:t>4, the arcade</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1 * (0 + 1 + 1 + 1 + 1)/4 cumulative probability to get </a:t>
            </a:r>
            <a:r>
              <a:rPr lang="en">
                <a:solidFill>
                  <a:schemeClr val="lt1"/>
                </a:solidFill>
              </a:rPr>
              <a:t>&lt;= </a:t>
            </a:r>
            <a:r>
              <a:rPr lang="en">
                <a:solidFill>
                  <a:srgbClr val="FFFFFF"/>
                </a:solidFill>
              </a:rPr>
              <a:t>5, the concessions</a:t>
            </a:r>
            <a:endParaRPr>
              <a:solidFill>
                <a:srgbClr val="FFFFFF"/>
              </a:solidFill>
            </a:endParaRPr>
          </a:p>
          <a:p>
            <a:pPr indent="-317500" lvl="1" marL="914400" marR="0" rtl="0" algn="l">
              <a:lnSpc>
                <a:spcPct val="114000"/>
              </a:lnSpc>
              <a:spcBef>
                <a:spcPts val="0"/>
              </a:spcBef>
              <a:spcAft>
                <a:spcPts val="0"/>
              </a:spcAft>
              <a:buClr>
                <a:srgbClr val="FFFFFF"/>
              </a:buClr>
              <a:buSzPts val="1400"/>
              <a:buChar char="-"/>
            </a:pPr>
            <a:r>
              <a:rPr lang="en">
                <a:solidFill>
                  <a:srgbClr val="FFFFFF"/>
                </a:solidFill>
              </a:rPr>
              <a:t>0 * (0 + 1 + 1 + 1 + 1 + 0)/4 cumulative probability* to get </a:t>
            </a:r>
            <a:r>
              <a:rPr lang="en">
                <a:solidFill>
                  <a:schemeClr val="lt1"/>
                </a:solidFill>
              </a:rPr>
              <a:t>&lt;= </a:t>
            </a:r>
            <a:r>
              <a:rPr lang="en">
                <a:solidFill>
                  <a:srgbClr val="FFFFFF"/>
                </a:solidFill>
              </a:rPr>
              <a:t>6, the bathroom</a:t>
            </a:r>
            <a:endParaRPr>
              <a:solidFill>
                <a:srgbClr val="FFFFFF"/>
              </a:solidFill>
            </a:endParaRPr>
          </a:p>
          <a:p>
            <a:pPr indent="0" lvl="0" marL="9144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The customer is sent to whichever one of the four viable choices are selected</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How powerful should the Fast Pass be?</a:t>
            </a:r>
            <a:endParaRPr>
              <a:highlight>
                <a:schemeClr val="accent5"/>
              </a:highlight>
            </a:endParaRPr>
          </a:p>
        </p:txBody>
      </p:sp>
      <p:pic>
        <p:nvPicPr>
          <p:cNvPr id="173" name="Google Shape;173;p31"/>
          <p:cNvPicPr preferRelativeResize="0"/>
          <p:nvPr/>
        </p:nvPicPr>
        <p:blipFill>
          <a:blip r:embed="rId4">
            <a:alphaModFix/>
          </a:blip>
          <a:stretch>
            <a:fillRect/>
          </a:stretch>
        </p:blipFill>
        <p:spPr>
          <a:xfrm>
            <a:off x="0" y="1547238"/>
            <a:ext cx="9144002" cy="2049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Overview of the Park</a:t>
            </a:r>
            <a:endParaRPr>
              <a:highlight>
                <a:schemeClr val="accent5"/>
              </a:highlight>
            </a:endParaRPr>
          </a:p>
        </p:txBody>
      </p:sp>
      <p:pic>
        <p:nvPicPr>
          <p:cNvPr id="65" name="Google Shape;65;p14"/>
          <p:cNvPicPr preferRelativeResize="0"/>
          <p:nvPr/>
        </p:nvPicPr>
        <p:blipFill>
          <a:blip r:embed="rId3">
            <a:alphaModFix/>
          </a:blip>
          <a:stretch>
            <a:fillRect/>
          </a:stretch>
        </p:blipFill>
        <p:spPr>
          <a:xfrm>
            <a:off x="3424496" y="0"/>
            <a:ext cx="5719506"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highlight>
                  <a:srgbClr val="FFFFFF"/>
                </a:highlight>
              </a:rPr>
              <a:t>Entity Key</a:t>
            </a:r>
            <a:endParaRPr sz="2400">
              <a:highlight>
                <a:srgbClr val="FFFFFF"/>
              </a:highlight>
            </a:endParaRPr>
          </a:p>
        </p:txBody>
      </p:sp>
      <p:sp>
        <p:nvSpPr>
          <p:cNvPr id="71" name="Google Shape;71;p15"/>
          <p:cNvSpPr/>
          <p:nvPr/>
        </p:nvSpPr>
        <p:spPr>
          <a:xfrm rot="5400000">
            <a:off x="1036908" y="754135"/>
            <a:ext cx="1442400" cy="1225500"/>
          </a:xfrm>
          <a:prstGeom prst="triangle">
            <a:avLst>
              <a:gd fmla="val 50000" name="adj"/>
            </a:avLst>
          </a:prstGeom>
          <a:solidFill>
            <a:schemeClr val="accent4"/>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4788758" y="754135"/>
            <a:ext cx="1442400" cy="1225500"/>
          </a:xfrm>
          <a:prstGeom prst="triangle">
            <a:avLst>
              <a:gd fmla="val 50000" name="adj"/>
            </a:avLst>
          </a:prstGeom>
          <a:solidFill>
            <a:srgbClr val="EB78DA"/>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5400000">
            <a:off x="2912833" y="754135"/>
            <a:ext cx="1442400" cy="1225500"/>
          </a:xfrm>
          <a:prstGeom prst="triangle">
            <a:avLst>
              <a:gd fmla="val 50000" name="adj"/>
            </a:avLst>
          </a:prstGeom>
          <a:solidFill>
            <a:srgbClr val="FF0000"/>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664683" y="754135"/>
            <a:ext cx="1442400" cy="1225500"/>
          </a:xfrm>
          <a:prstGeom prst="triangle">
            <a:avLst>
              <a:gd fmla="val 50000" name="adj"/>
            </a:avLst>
          </a:prstGeom>
          <a:solidFill>
            <a:srgbClr val="0000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1" type="body"/>
          </p:nvPr>
        </p:nvSpPr>
        <p:spPr>
          <a:xfrm>
            <a:off x="480750" y="2384500"/>
            <a:ext cx="17910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highlight>
                  <a:srgbClr val="FFFFFF"/>
                </a:highlight>
              </a:rPr>
              <a:t>Regular Pass Holder</a:t>
            </a:r>
            <a:endParaRPr sz="1400">
              <a:highlight>
                <a:srgbClr val="FFFFFF"/>
              </a:highlight>
            </a:endParaRPr>
          </a:p>
        </p:txBody>
      </p:sp>
      <p:sp>
        <p:nvSpPr>
          <p:cNvPr id="76" name="Google Shape;76;p15"/>
          <p:cNvSpPr txBox="1"/>
          <p:nvPr>
            <p:ph idx="1" type="body"/>
          </p:nvPr>
        </p:nvSpPr>
        <p:spPr>
          <a:xfrm>
            <a:off x="2653550" y="2384500"/>
            <a:ext cx="13701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highlight>
                  <a:srgbClr val="FFFFFF"/>
                </a:highlight>
              </a:rPr>
              <a:t>Fast</a:t>
            </a:r>
            <a:r>
              <a:rPr lang="en" sz="1400">
                <a:highlight>
                  <a:srgbClr val="FFFFFF"/>
                </a:highlight>
              </a:rPr>
              <a:t> Pass Holder</a:t>
            </a:r>
            <a:endParaRPr sz="1400">
              <a:highlight>
                <a:srgbClr val="FFFFFF"/>
              </a:highlight>
            </a:endParaRPr>
          </a:p>
        </p:txBody>
      </p:sp>
      <p:sp>
        <p:nvSpPr>
          <p:cNvPr id="77" name="Google Shape;77;p15"/>
          <p:cNvSpPr txBox="1"/>
          <p:nvPr>
            <p:ph idx="1" type="body"/>
          </p:nvPr>
        </p:nvSpPr>
        <p:spPr>
          <a:xfrm>
            <a:off x="4405450" y="2384500"/>
            <a:ext cx="17910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highlight>
                  <a:srgbClr val="FFFFFF"/>
                </a:highlight>
              </a:rPr>
              <a:t>Ferris Wheel Bucket</a:t>
            </a:r>
            <a:endParaRPr sz="1400">
              <a:highlight>
                <a:srgbClr val="FFFFFF"/>
              </a:highlight>
            </a:endParaRPr>
          </a:p>
        </p:txBody>
      </p:sp>
      <p:sp>
        <p:nvSpPr>
          <p:cNvPr id="78" name="Google Shape;78;p15"/>
          <p:cNvSpPr txBox="1"/>
          <p:nvPr>
            <p:ph idx="1" type="body"/>
          </p:nvPr>
        </p:nvSpPr>
        <p:spPr>
          <a:xfrm>
            <a:off x="6578250" y="2384500"/>
            <a:ext cx="14643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highlight>
                  <a:srgbClr val="FFFFFF"/>
                </a:highlight>
              </a:rPr>
              <a:t>Roller Coaster Cars</a:t>
            </a:r>
            <a:endParaRPr sz="14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Dynamic Labels</a:t>
            </a:r>
            <a:endParaRPr>
              <a:highlight>
                <a:schemeClr val="accent5"/>
              </a:highlight>
            </a:endParaRPr>
          </a:p>
        </p:txBody>
      </p:sp>
      <p:pic>
        <p:nvPicPr>
          <p:cNvPr id="84" name="Google Shape;84;p16"/>
          <p:cNvPicPr preferRelativeResize="0"/>
          <p:nvPr/>
        </p:nvPicPr>
        <p:blipFill>
          <a:blip r:embed="rId3">
            <a:alphaModFix/>
          </a:blip>
          <a:stretch>
            <a:fillRect/>
          </a:stretch>
        </p:blipFill>
        <p:spPr>
          <a:xfrm>
            <a:off x="3204800" y="661263"/>
            <a:ext cx="5627491" cy="3820975"/>
          </a:xfrm>
          <a:prstGeom prst="rect">
            <a:avLst/>
          </a:prstGeom>
          <a:noFill/>
          <a:ln>
            <a:noFill/>
          </a:ln>
        </p:spPr>
      </p:pic>
      <p:sp>
        <p:nvSpPr>
          <p:cNvPr id="85" name="Google Shape;85;p16"/>
          <p:cNvSpPr txBox="1"/>
          <p:nvPr/>
        </p:nvSpPr>
        <p:spPr>
          <a:xfrm>
            <a:off x="311700" y="1574550"/>
            <a:ext cx="2601900" cy="19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Playfair Display"/>
                <a:ea typeface="Playfair Display"/>
                <a:cs typeface="Playfair Display"/>
                <a:sym typeface="Playfair Display"/>
              </a:rPr>
              <a:t>- </a:t>
            </a:r>
            <a:r>
              <a:rPr lang="en">
                <a:solidFill>
                  <a:schemeClr val="lt1"/>
                </a:solidFill>
                <a:latin typeface="Playfair Display"/>
                <a:ea typeface="Playfair Display"/>
                <a:cs typeface="Playfair Display"/>
                <a:sym typeface="Playfair Display"/>
              </a:rPr>
              <a:t>Used to track the real time statistics of each area within the park</a:t>
            </a:r>
            <a:endParaRPr>
              <a:solidFill>
                <a:schemeClr val="lt1"/>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Clr>
                <a:schemeClr val="dk2"/>
              </a:buClr>
              <a:buSzPts val="1100"/>
              <a:buFont typeface="Arial"/>
              <a:buNone/>
            </a:pPr>
            <a:r>
              <a:rPr lang="en">
                <a:solidFill>
                  <a:schemeClr val="lt1"/>
                </a:solidFill>
                <a:latin typeface="Playfair Display"/>
                <a:ea typeface="Playfair Display"/>
                <a:cs typeface="Playfair Display"/>
                <a:sym typeface="Playfair Display"/>
              </a:rPr>
              <a:t>- Gives us an updated snapshot of where entities are, and where they might go</a:t>
            </a:r>
            <a:endParaRPr>
              <a:solidFill>
                <a:schemeClr val="lt1"/>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Dynamic Graphs</a:t>
            </a:r>
            <a:endParaRPr>
              <a:highlight>
                <a:schemeClr val="accent5"/>
              </a:highlight>
            </a:endParaRPr>
          </a:p>
        </p:txBody>
      </p:sp>
      <p:sp>
        <p:nvSpPr>
          <p:cNvPr id="91" name="Google Shape;91;p17"/>
          <p:cNvSpPr txBox="1"/>
          <p:nvPr/>
        </p:nvSpPr>
        <p:spPr>
          <a:xfrm>
            <a:off x="311700" y="1614900"/>
            <a:ext cx="2601900" cy="19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lt1"/>
                </a:solidFill>
                <a:latin typeface="Playfair Display"/>
                <a:ea typeface="Playfair Display"/>
                <a:cs typeface="Playfair Display"/>
                <a:sym typeface="Playfair Display"/>
              </a:rPr>
              <a:t>- Used for more quick, at-a-glance analysis of the model</a:t>
            </a:r>
            <a:endParaRPr>
              <a:solidFill>
                <a:schemeClr val="lt1"/>
              </a:solidFill>
              <a:latin typeface="Playfair Display"/>
              <a:ea typeface="Playfair Display"/>
              <a:cs typeface="Playfair Display"/>
              <a:sym typeface="Playfair Display"/>
            </a:endParaRPr>
          </a:p>
          <a:p>
            <a:pPr indent="0" lvl="0" marL="0" rtl="0" algn="l">
              <a:lnSpc>
                <a:spcPct val="115000"/>
              </a:lnSpc>
              <a:spcBef>
                <a:spcPts val="1600"/>
              </a:spcBef>
              <a:spcAft>
                <a:spcPts val="1600"/>
              </a:spcAft>
              <a:buClr>
                <a:schemeClr val="dk2"/>
              </a:buClr>
              <a:buSzPts val="1100"/>
              <a:buFont typeface="Arial"/>
              <a:buNone/>
            </a:pPr>
            <a:r>
              <a:rPr lang="en">
                <a:solidFill>
                  <a:schemeClr val="lt1"/>
                </a:solidFill>
                <a:latin typeface="Playfair Display"/>
                <a:ea typeface="Playfair Display"/>
                <a:cs typeface="Playfair Display"/>
                <a:sym typeface="Playfair Display"/>
              </a:rPr>
              <a:t>- Gives an idea for how incremental changes might impact satisfaction</a:t>
            </a:r>
            <a:endParaRPr>
              <a:solidFill>
                <a:schemeClr val="lt1"/>
              </a:solidFill>
              <a:latin typeface="Playfair Display"/>
              <a:ea typeface="Playfair Display"/>
              <a:cs typeface="Playfair Display"/>
              <a:sym typeface="Playfair Display"/>
            </a:endParaRPr>
          </a:p>
        </p:txBody>
      </p:sp>
      <p:pic>
        <p:nvPicPr>
          <p:cNvPr id="92" name="Google Shape;92;p17"/>
          <p:cNvPicPr preferRelativeResize="0"/>
          <p:nvPr/>
        </p:nvPicPr>
        <p:blipFill>
          <a:blip r:embed="rId3">
            <a:alphaModFix/>
          </a:blip>
          <a:stretch>
            <a:fillRect/>
          </a:stretch>
        </p:blipFill>
        <p:spPr>
          <a:xfrm>
            <a:off x="3709775" y="661263"/>
            <a:ext cx="5122523"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44250" y="1403850"/>
            <a:ext cx="8455500" cy="214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It 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Model Assumptions</a:t>
            </a:r>
            <a:endParaRPr>
              <a:highlight>
                <a:schemeClr val="accent5"/>
              </a:highlight>
            </a:endParaRPr>
          </a:p>
        </p:txBody>
      </p:sp>
      <p:sp>
        <p:nvSpPr>
          <p:cNvPr id="103" name="Google Shape;103;p19"/>
          <p:cNvSpPr txBox="1"/>
          <p:nvPr>
            <p:ph idx="1" type="body"/>
          </p:nvPr>
        </p:nvSpPr>
        <p:spPr>
          <a:xfrm>
            <a:off x="311700" y="1017725"/>
            <a:ext cx="8520600" cy="4125900"/>
          </a:xfrm>
          <a:prstGeom prst="rect">
            <a:avLst/>
          </a:prstGeom>
        </p:spPr>
        <p:txBody>
          <a:bodyPr anchorCtr="0" anchor="ctr" bIns="91425" lIns="91425" spcFirstLastPara="1" rIns="91425" wrap="square" tIns="91425">
            <a:noAutofit/>
          </a:bodyPr>
          <a:lstStyle/>
          <a:p>
            <a:pPr indent="-342900" lvl="0" marL="457200" marR="0" rtl="0" algn="l">
              <a:lnSpc>
                <a:spcPct val="100000"/>
              </a:lnSpc>
              <a:spcBef>
                <a:spcPts val="0"/>
              </a:spcBef>
              <a:spcAft>
                <a:spcPts val="0"/>
              </a:spcAft>
              <a:buClr>
                <a:srgbClr val="FFFFFF"/>
              </a:buClr>
              <a:buSzPts val="1800"/>
              <a:buFont typeface="Playfair Display"/>
              <a:buChar char="-"/>
            </a:pPr>
            <a:r>
              <a:rPr lang="en">
                <a:solidFill>
                  <a:srgbClr val="FFFFFF"/>
                </a:solidFill>
              </a:rPr>
              <a:t>Rollercoaster load times are a constant 9 minutes; this deviates from the triangularly-distributed load time in the problem</a:t>
            </a:r>
            <a:endParaRPr>
              <a:solidFill>
                <a:srgbClr val="FFFFFF"/>
              </a:solidFill>
            </a:endParaRPr>
          </a:p>
          <a:p>
            <a:pPr indent="0" lvl="0" marL="457200" marR="0" rtl="0" algn="l">
              <a:lnSpc>
                <a:spcPct val="100000"/>
              </a:lnSpc>
              <a:spcBef>
                <a:spcPts val="0"/>
              </a:spcBef>
              <a:spcAft>
                <a:spcPts val="0"/>
              </a:spcAft>
              <a:buNone/>
            </a:pPr>
            <a:r>
              <a:t/>
            </a:r>
            <a:endParaRPr>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a:solidFill>
                  <a:srgbClr val="FFFFFF"/>
                </a:solidFill>
              </a:rPr>
              <a:t>Both rollercoaster cars can be on the track at the same time</a:t>
            </a:r>
            <a:endParaRPr>
              <a:solidFill>
                <a:srgbClr val="FFFFFF"/>
              </a:solidFill>
            </a:endParaRPr>
          </a:p>
          <a:p>
            <a:pPr indent="0" lvl="0" marL="457200" marR="0" rtl="0" algn="l">
              <a:lnSpc>
                <a:spcPct val="100000"/>
              </a:lnSpc>
              <a:spcBef>
                <a:spcPts val="0"/>
              </a:spcBef>
              <a:spcAft>
                <a:spcPts val="0"/>
              </a:spcAft>
              <a:buNone/>
            </a:pPr>
            <a:r>
              <a:t/>
            </a:r>
            <a:endParaRPr>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a:solidFill>
                  <a:srgbClr val="FFFFFF"/>
                </a:solidFill>
              </a:rPr>
              <a:t>A car can be sent partially full, at least one customer must be in it</a:t>
            </a:r>
            <a:endParaRPr>
              <a:solidFill>
                <a:srgbClr val="FFFFFF"/>
              </a:solidFill>
            </a:endParaRPr>
          </a:p>
          <a:p>
            <a:pPr indent="0" lvl="0" marL="457200" marR="0" rtl="0" algn="l">
              <a:lnSpc>
                <a:spcPct val="100000"/>
              </a:lnSpc>
              <a:spcBef>
                <a:spcPts val="0"/>
              </a:spcBef>
              <a:spcAft>
                <a:spcPts val="0"/>
              </a:spcAft>
              <a:buNone/>
            </a:pPr>
            <a:r>
              <a:t/>
            </a:r>
            <a:endParaRPr>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a:solidFill>
                  <a:srgbClr val="FFFFFF"/>
                </a:solidFill>
              </a:rPr>
              <a:t>Half the ferris wheel is loaded (and then unloaded) every five minutes, halfway through the ride</a:t>
            </a:r>
            <a:endParaRPr>
              <a:solidFill>
                <a:srgbClr val="FFFFFF"/>
              </a:solidFill>
            </a:endParaRPr>
          </a:p>
          <a:p>
            <a:pPr indent="0" lvl="0" marL="457200" marR="0" rtl="0" algn="l">
              <a:lnSpc>
                <a:spcPct val="100000"/>
              </a:lnSpc>
              <a:spcBef>
                <a:spcPts val="0"/>
              </a:spcBef>
              <a:spcAft>
                <a:spcPts val="0"/>
              </a:spcAft>
              <a:buNone/>
            </a:pPr>
            <a:r>
              <a:t/>
            </a:r>
            <a:endParaRPr>
              <a:solidFill>
                <a:srgbClr val="FFFFFF"/>
              </a:solidFill>
            </a:endParaRPr>
          </a:p>
          <a:p>
            <a:pPr indent="-342900" lvl="0" marL="457200" marR="0" rtl="0" algn="l">
              <a:lnSpc>
                <a:spcPct val="100000"/>
              </a:lnSpc>
              <a:spcBef>
                <a:spcPts val="0"/>
              </a:spcBef>
              <a:spcAft>
                <a:spcPts val="0"/>
              </a:spcAft>
              <a:buClr>
                <a:srgbClr val="FFFFFF"/>
              </a:buClr>
              <a:buSzPts val="1800"/>
              <a:buChar char="-"/>
            </a:pPr>
            <a:r>
              <a:rPr lang="en">
                <a:solidFill>
                  <a:srgbClr val="FFFFFF"/>
                </a:solidFill>
              </a:rPr>
              <a:t>Fast Pass customers do not have absolute line priority over </a:t>
            </a:r>
            <a:r>
              <a:rPr lang="en">
                <a:solidFill>
                  <a:srgbClr val="FFFFFF"/>
                </a:solidFill>
              </a:rPr>
              <a:t>Regular</a:t>
            </a:r>
            <a:r>
              <a:rPr lang="en">
                <a:solidFill>
                  <a:srgbClr val="FFFFFF"/>
                </a:solidFill>
              </a:rPr>
              <a:t> </a:t>
            </a:r>
            <a:r>
              <a:rPr lang="en">
                <a:solidFill>
                  <a:srgbClr val="FFFFFF"/>
                </a:solidFill>
              </a:rPr>
              <a:t>customers, only in </a:t>
            </a:r>
            <a:r>
              <a:rPr i="1" lang="en">
                <a:solidFill>
                  <a:srgbClr val="FFFFFF"/>
                </a:solidFill>
              </a:rPr>
              <a:t>most </a:t>
            </a:r>
            <a:r>
              <a:rPr lang="en">
                <a:solidFill>
                  <a:srgbClr val="FFFFFF"/>
                </a:solidFill>
              </a:rPr>
              <a:t>cases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Big Board Decision</a:t>
            </a:r>
            <a:endParaRPr>
              <a:highlight>
                <a:schemeClr val="accent5"/>
              </a:highlight>
            </a:endParaRPr>
          </a:p>
        </p:txBody>
      </p:sp>
      <p:sp>
        <p:nvSpPr>
          <p:cNvPr id="109" name="Google Shape;109;p20"/>
          <p:cNvSpPr txBox="1"/>
          <p:nvPr>
            <p:ph idx="1" type="body"/>
          </p:nvPr>
        </p:nvSpPr>
        <p:spPr>
          <a:xfrm>
            <a:off x="311700" y="1017725"/>
            <a:ext cx="8520600" cy="4125900"/>
          </a:xfrm>
          <a:prstGeom prst="rect">
            <a:avLst/>
          </a:prstGeom>
        </p:spPr>
        <p:txBody>
          <a:bodyPr anchorCtr="0" anchor="b" bIns="91425" lIns="91425" spcFirstLastPara="1" rIns="91425" wrap="square" tIns="91425">
            <a:noAutofit/>
          </a:bodyPr>
          <a:lstStyle/>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First checks if a customer has exceeded their desired length of stay</a:t>
            </a:r>
            <a:endParaRPr>
              <a:solidFill>
                <a:srgbClr val="FFFFFF"/>
              </a:solidFill>
            </a:endParaRPr>
          </a:p>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If they have not, assigns 6 “viable” Model Entity states a value of 1 or 0 based on availability, customer type, if they’ve visited that area, etc.</a:t>
            </a:r>
            <a:endParaRPr>
              <a:solidFill>
                <a:srgbClr val="FFFFFF"/>
              </a:solidFill>
            </a:endParaRPr>
          </a:p>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If there is at least one viable option, the customer receives a randomly-generated “NextStop”</a:t>
            </a:r>
            <a:endParaRPr>
              <a:solidFill>
                <a:srgbClr val="FFFFFF"/>
              </a:solidFill>
            </a:endParaRPr>
          </a:p>
          <a:p>
            <a:pPr indent="0" lvl="0" marL="457200" marR="0" rtl="0" algn="l">
              <a:lnSpc>
                <a:spcPct val="114000"/>
              </a:lnSpc>
              <a:spcBef>
                <a:spcPts val="0"/>
              </a:spcBef>
              <a:spcAft>
                <a:spcPts val="0"/>
              </a:spcAft>
              <a:buNone/>
            </a:pPr>
            <a:r>
              <a:t/>
            </a:r>
            <a:endParaRPr>
              <a:solidFill>
                <a:srgbClr val="FFFFFF"/>
              </a:solidFill>
            </a:endParaRPr>
          </a:p>
          <a:p>
            <a:pPr indent="-342900" lvl="0" marL="457200" rtl="0" algn="l">
              <a:lnSpc>
                <a:spcPct val="114000"/>
              </a:lnSpc>
              <a:spcBef>
                <a:spcPts val="0"/>
              </a:spcBef>
              <a:spcAft>
                <a:spcPts val="0"/>
              </a:spcAft>
              <a:buClr>
                <a:schemeClr val="lt1"/>
              </a:buClr>
              <a:buSzPts val="1800"/>
              <a:buChar char="-"/>
            </a:pPr>
            <a:r>
              <a:rPr lang="en">
                <a:solidFill>
                  <a:schemeClr val="lt1"/>
                </a:solidFill>
              </a:rPr>
              <a:t>If there are no viable options, the customer is delayed a minute and the process repeats itself</a:t>
            </a:r>
            <a:endParaRPr>
              <a:solidFill>
                <a:srgbClr val="FFFFFF"/>
              </a:solidFill>
            </a:endParaRPr>
          </a:p>
          <a:p>
            <a:pPr indent="0" lvl="0" marL="457200" marR="0" rtl="0" algn="l">
              <a:lnSpc>
                <a:spcPct val="114000"/>
              </a:lnSpc>
              <a:spcBef>
                <a:spcPts val="0"/>
              </a:spcBef>
              <a:spcAft>
                <a:spcPts val="0"/>
              </a:spcAft>
              <a:buNone/>
            </a:pPr>
            <a:r>
              <a:t/>
            </a:r>
            <a:endParaRPr>
              <a:solidFill>
                <a:srgbClr val="FFFFFF"/>
              </a:solidFill>
            </a:endParaRPr>
          </a:p>
          <a:p>
            <a:pPr indent="-342900" lvl="0" marL="457200" marR="0" rtl="0" algn="l">
              <a:lnSpc>
                <a:spcPct val="114000"/>
              </a:lnSpc>
              <a:spcBef>
                <a:spcPts val="0"/>
              </a:spcBef>
              <a:spcAft>
                <a:spcPts val="0"/>
              </a:spcAft>
              <a:buClr>
                <a:srgbClr val="FFFFFF"/>
              </a:buClr>
              <a:buSzPts val="1800"/>
              <a:buChar char="-"/>
            </a:pPr>
            <a:r>
              <a:rPr lang="en">
                <a:solidFill>
                  <a:srgbClr val="FFFFFF"/>
                </a:solidFill>
              </a:rPr>
              <a:t>All viable options are equally likely</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accent5"/>
                </a:highlight>
              </a:rPr>
              <a:t>Big Board Decision</a:t>
            </a:r>
            <a:endParaRPr>
              <a:highlight>
                <a:schemeClr val="accent5"/>
              </a:highlight>
            </a:endParaRPr>
          </a:p>
        </p:txBody>
      </p:sp>
      <p:pic>
        <p:nvPicPr>
          <p:cNvPr id="115" name="Google Shape;115;p21"/>
          <p:cNvPicPr preferRelativeResize="0"/>
          <p:nvPr/>
        </p:nvPicPr>
        <p:blipFill>
          <a:blip r:embed="rId3">
            <a:alphaModFix/>
          </a:blip>
          <a:stretch>
            <a:fillRect/>
          </a:stretch>
        </p:blipFill>
        <p:spPr>
          <a:xfrm>
            <a:off x="1543350" y="1017725"/>
            <a:ext cx="6057292" cy="4125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