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activeX/activeX4.xml" ContentType="application/vnd.ms-office.activeX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activeX/activeX2.xml" ContentType="application/vnd.ms-office.activeX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ms-office.activeX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activeX/activeX3.xml" ContentType="application/vnd.ms-office.activeX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activeX/activeX1.xml" ContentType="application/vnd.ms-office.activeX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7" r:id="rId24"/>
    <p:sldId id="289" r:id="rId25"/>
    <p:sldId id="291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94717" autoAdjust="0"/>
  </p:normalViewPr>
  <p:slideViewPr>
    <p:cSldViewPr>
      <p:cViewPr varScale="1">
        <p:scale>
          <a:sx n="99" d="100"/>
          <a:sy n="99" d="100"/>
        </p:scale>
        <p:origin x="-108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74C53-0EE2-4082-9D77-765F11357A9D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4D30E-A0DA-43B5-A843-4AE5FAE09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4D30E-A0DA-43B5-A843-4AE5FAE09CD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03AC-B5AF-43B0-8872-7942F2002176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0DCB-EFA0-41CA-8C21-37A595DDCA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03AC-B5AF-43B0-8872-7942F2002176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0DCB-EFA0-41CA-8C21-37A595DDCA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03AC-B5AF-43B0-8872-7942F2002176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0DCB-EFA0-41CA-8C21-37A595DDCA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03AC-B5AF-43B0-8872-7942F2002176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0DCB-EFA0-41CA-8C21-37A595DDCA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03AC-B5AF-43B0-8872-7942F2002176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0DCB-EFA0-41CA-8C21-37A595DDCA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03AC-B5AF-43B0-8872-7942F2002176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0DCB-EFA0-41CA-8C21-37A595DDCA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03AC-B5AF-43B0-8872-7942F2002176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0DCB-EFA0-41CA-8C21-37A595DDCA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03AC-B5AF-43B0-8872-7942F2002176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0DCB-EFA0-41CA-8C21-37A595DDCA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03AC-B5AF-43B0-8872-7942F2002176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0DCB-EFA0-41CA-8C21-37A595DDCA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03AC-B5AF-43B0-8872-7942F2002176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0DCB-EFA0-41CA-8C21-37A595DDCA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03AC-B5AF-43B0-8872-7942F2002176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0DCB-EFA0-41CA-8C21-37A595DDCA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403AC-B5AF-43B0-8872-7942F2002176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0DCB-EFA0-41CA-8C21-37A595DDCA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9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9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90775"/>
            <a:ext cx="7772400" cy="2076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Welcome to the</a:t>
            </a:r>
            <a:br>
              <a:rPr lang="en-US" dirty="0" smtClean="0"/>
            </a:br>
            <a:r>
              <a:rPr lang="en-US" dirty="0" smtClean="0"/>
              <a:t>VISCREEN</a:t>
            </a:r>
            <a:br>
              <a:rPr lang="en-US" dirty="0" smtClean="0"/>
            </a:br>
            <a:r>
              <a:rPr lang="en-US" dirty="0" smtClean="0"/>
              <a:t>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09600"/>
            <a:ext cx="7848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Do you want to use default (zero) emission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rates for primary NO2, soot, and sulfate (y/n)?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SUMMARY: Emissions for power plant            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Particulates       25.000000 G  /S  </a:t>
            </a:r>
          </a:p>
          <a:p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NOx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(as NO2)      380.000000 G  /S 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Primary NO2     0.000000E+00 G  /S 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Soot            0.000000E+00 G  /S 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Primary SO4     0.000000E+00 G  /S 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Are these the emission rates you meant to use (y/n)?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Input the distance between the emissions source and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the observer (in kilometers):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70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Input the distance between the emissions source and the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closest Class I area boundary (in kilometers):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70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Input the distance between the emissions source and the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most distant Class I area boundary   (in kilometers):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Input the background visual range for the area (km):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170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Do you wish to use Level-1 default parameters (y/n)?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33400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Additional inputs will either be a “Y”, “N”, or just a press of the Enter key.  You can use the vertical scroll bar to the right to follow along with the rest of this interactive session display.</a:t>
            </a:r>
          </a:p>
        </p:txBody>
      </p:sp>
    </p:spTree>
    <p:controls>
      <p:control spid="1026" name="TextBox1" r:id="rId2" imgW="7848720" imgH="487692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OCH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143000"/>
            <a:ext cx="7659080" cy="4267200"/>
          </a:xfrm>
          <a:prstGeom prst="rect">
            <a:avLst/>
          </a:prstGeom>
        </p:spPr>
      </p:pic>
      <p:pic>
        <p:nvPicPr>
          <p:cNvPr id="3" name="Picture 2" descr="Croch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2438400"/>
            <a:ext cx="418984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OCH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143000"/>
            <a:ext cx="7659080" cy="4267200"/>
          </a:xfrm>
          <a:prstGeom prst="rect">
            <a:avLst/>
          </a:prstGeom>
        </p:spPr>
      </p:pic>
      <p:pic>
        <p:nvPicPr>
          <p:cNvPr id="3" name="Picture 2" descr="Croch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2362200"/>
            <a:ext cx="4006079" cy="1941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334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copy of the EXAM1.SUM file. You can use the vertical scroll bar to the right to review the output of an EXAM1 interactive session.</a:t>
            </a:r>
          </a:p>
        </p:txBody>
      </p:sp>
    </p:spTree>
    <p:controls>
      <p:control spid="2050" name="TextBox1" r:id="rId2" imgW="7543800" imgH="426708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ol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126" y="1066800"/>
            <a:ext cx="7942209" cy="4343400"/>
          </a:xfrm>
          <a:prstGeom prst="rect">
            <a:avLst/>
          </a:prstGeom>
        </p:spPr>
      </p:pic>
      <p:pic>
        <p:nvPicPr>
          <p:cNvPr id="4" name="Picture 3" descr="Level2t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200" y="1295400"/>
            <a:ext cx="4648200" cy="3927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ol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126" y="1066800"/>
            <a:ext cx="7942209" cy="4343400"/>
          </a:xfrm>
          <a:prstGeom prst="rect">
            <a:avLst/>
          </a:prstGeom>
        </p:spPr>
      </p:pic>
      <p:pic>
        <p:nvPicPr>
          <p:cNvPr id="6" name="Picture 5" descr="Run2tex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200" y="1295400"/>
            <a:ext cx="4648200" cy="3895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990600"/>
            <a:ext cx="7467600" cy="5334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==============================================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WELCOME TO PROGRAM VISCREEN! 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Ver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1.01)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==============================================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Path &amp; file name for Summary Report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(max 40 characters including file name &amp; extension):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exam2.sum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File Exists, do you want to overwrite it?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&lt;- might appear if this is a rerun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Path &amp; file name for Results Output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(max 40 characters including file name &amp; extension):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exam2.tst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File Exists, do you want to overwrite it?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&lt;- might appear if this is a rerun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Input the name of the emissions source: 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Power Plant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Input the name of the receptor (Class I area):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National Park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Select the units of mass for emission rates--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1=gram (g); 2=kg; 3=metric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tonne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 4=lb; 5=ton: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Enter no. (1-5):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Select the units of time for emission rates--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1=sec; 2=min; 3=hr; 4=day; 5=yr: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Enter no. (1-5):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Input the emission rates for the following species: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Particulates (G  /S   ):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25</a:t>
            </a:r>
          </a:p>
          <a:p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NOx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(as NO2) (G  /S   ):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380</a:t>
            </a: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4572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is an example of a Level – 2 interactive session.  Inputs are in </a:t>
            </a:r>
            <a:r>
              <a:rPr lang="en-US" dirty="0" smtClean="0">
                <a:solidFill>
                  <a:srgbClr val="0070C0"/>
                </a:solidFill>
              </a:rPr>
              <a:t>BLUE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838200"/>
            <a:ext cx="7543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Do you want to use default (zero) emission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rates for primary NO2, soot, and sulfate (y/n)?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SUMMARY: Emissions for power plant            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Particulates       25.000000 G  /S  </a:t>
            </a:r>
          </a:p>
          <a:p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NOx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(as NO2)      380.000000 G  /S 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Primary NO2     0.000000E+00 G  /S 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Soot            0.000000E+00 G  /S 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Primary SO4     0.000000E+00 G  /S 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Are these the emission rates you meant to use (y/n)?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Input the distance between the emissions source and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the observer (in kilometers):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70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Input the distance between the emissions source and the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closest Class I area boundary (in kilometers):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70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Input the distance between the emissions source and the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most distant Class I area boundary   (in kilometers):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Input the background visual range for the area (km):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170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Do you wish to use Level-1 default parameters (y/n)?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85800"/>
            <a:ext cx="7467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SPECIFICATION OF PARTICLE DENSITY AND SIZE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Enter the density and the index corresponding to the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mass median diameter of the size distribution for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BACKGROUND fine and coarse particulate, and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PLUME particulate, soot, and primary sulfate).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Mass median diameter (in um): 1=0.1 um; 2=0.2 um;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3=0.3 um; 4=0.5 um; 5=1 um; 6=2 um; 7=5 um; 8=6 um;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9=10 um.  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Enter density (g/cm3) and size index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(default values are shown in parentheses):  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Background Fine Particulate Density (1.5): 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1.5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Background Fine Particulate Size Index (3): 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3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Background Coarse Particulate Density (2.5): 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Background Coarse Particulate Size Index (8):  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Plume Particulate Density (2.5): 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Plume Particulate Size Index (6):  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Plume Soot Density (2.0):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2.0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Plume Soot Size Index (1):  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Plume Primary SO4 Density (1.5): 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1.5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Plume Primary SO4 Size Index (4): 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4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Are you sure these are the values you want for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particle densities and sizes (y/n)? 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RK1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066800"/>
            <a:ext cx="8220891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981200" y="1219201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VISCREEN  calculates visual effects parameters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(such as a color change) for plumes from a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single source against a terrain background.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990600"/>
            <a:ext cx="7620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Enter Background Ozone (O3) Concentration in ppm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(default = 0.04 ppm):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0.04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Enter the wind speed (in meters/sec):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Enter the stability index--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(1=A; 2=B; 3=C; 4=D; 5=E; 6=F):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Enter the plume offset angle (i.e., the angle between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the plume centerline and the line between the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observer and the emissions source) in degrees.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Default is 11.25 degrees (1/2 sector width): 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11.25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838200"/>
            <a:ext cx="7467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SUMMARY OF ALL EMISSIONS AND METEOROLOGICAL INPUT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Emissions for Power Plant              in G  /S  :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Particulate =       25.000000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NOx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=      380.000000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Primary NO2 =    0.000000E+00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Soot        =    0.000000E+00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Primary SO4 =    0.000000E+00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Meteorological and Ambient Data for National Park          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Wind speed (m/s)  =         2.000000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Stability Index   =            4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Visual Range (km) =       170.000000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Ozone Conc. (ppm) =     4.000000E-02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Plume Offset Angle=        11.250000 degrees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Distances Between Power Plant              and National Park          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Source-Observer      =       70.000000 km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Min. Source-Class I  =       70.000000 km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Max. Source-Class I  =       90.000000 km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Are these input values ready for execution (y/n)?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Do you want to use the default screening threshold (y/n)?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Additional inputs will either be a “Y”, “N”, or just a press of the Enter key.  You can use the vertical scroll bar to the right to follow along with the rest of this interactive session display.</a:t>
            </a:r>
            <a:endParaRPr lang="en-US" dirty="0"/>
          </a:p>
        </p:txBody>
      </p:sp>
    </p:spTree>
    <p:controls>
      <p:control spid="31746" name="TextBox1" r:id="rId2" imgW="8001000" imgH="518148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OCH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143000"/>
            <a:ext cx="7659080" cy="4267200"/>
          </a:xfrm>
          <a:prstGeom prst="rect">
            <a:avLst/>
          </a:prstGeom>
        </p:spPr>
      </p:pic>
      <p:pic>
        <p:nvPicPr>
          <p:cNvPr id="4" name="Picture 3" descr="Croch2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2438400"/>
            <a:ext cx="4185124" cy="1600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OCH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143000"/>
            <a:ext cx="7659080" cy="4267200"/>
          </a:xfrm>
          <a:prstGeom prst="rect">
            <a:avLst/>
          </a:prstGeom>
        </p:spPr>
      </p:pic>
      <p:pic>
        <p:nvPicPr>
          <p:cNvPr id="3" name="Picture 2" descr="Croch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2362200"/>
            <a:ext cx="4006079" cy="1941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334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copy of the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EXAM2.SUM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file. You can use the vertical scroll bar to the right to review the output of an EXAM1 interactive session.</a:t>
            </a:r>
          </a:p>
        </p:txBody>
      </p:sp>
    </p:spTree>
    <p:controls>
      <p:control spid="39938" name="TextBox1" r:id="rId2" imgW="7543800" imgH="426708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800" y="1447800"/>
            <a:ext cx="6781800" cy="396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results of VISCREEN can be input into an Excel Spreadsheet.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800" y="1447800"/>
            <a:ext cx="6781800" cy="396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results can then be output as graphics.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ole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9902" y="1371600"/>
            <a:ext cx="7419698" cy="4057652"/>
          </a:xfrm>
          <a:prstGeom prst="rect">
            <a:avLst/>
          </a:prstGeom>
        </p:spPr>
      </p:pic>
      <p:pic>
        <p:nvPicPr>
          <p:cNvPr id="3" name="Picture 2" descr="Text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1600200"/>
            <a:ext cx="4267200" cy="3615269"/>
          </a:xfrm>
          <a:prstGeom prst="rect">
            <a:avLst/>
          </a:prstGeom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2590800"/>
            <a:ext cx="838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ole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9902" y="1371600"/>
            <a:ext cx="7419698" cy="4057652"/>
          </a:xfrm>
          <a:prstGeom prst="rect">
            <a:avLst/>
          </a:prstGeom>
        </p:spPr>
      </p:pic>
      <p:pic>
        <p:nvPicPr>
          <p:cNvPr id="3" name="Picture 2" descr="Text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1676400"/>
            <a:ext cx="4267200" cy="36152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2590800"/>
            <a:ext cx="838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rk2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066800"/>
            <a:ext cx="8220883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9800" y="1219200"/>
            <a:ext cx="4159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VISCREEN also calculates visual </a:t>
            </a:r>
          </a:p>
          <a:p>
            <a:r>
              <a:rPr lang="en-US" sz="2400" dirty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ffects parameters against a sky</a:t>
            </a:r>
          </a:p>
          <a:p>
            <a:r>
              <a:rPr lang="en-US" sz="2400" dirty="0">
                <a:solidFill>
                  <a:schemeClr val="bg1"/>
                </a:solidFill>
              </a:rPr>
              <a:t>b</a:t>
            </a:r>
            <a:r>
              <a:rPr lang="en-US" sz="2400" dirty="0" smtClean="0">
                <a:solidFill>
                  <a:schemeClr val="bg1"/>
                </a:solidFill>
              </a:rPr>
              <a:t>ackground.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rkro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2400"/>
            <a:ext cx="9144000" cy="6553200"/>
          </a:xfrm>
          <a:prstGeom prst="rect">
            <a:avLst/>
          </a:prstGeom>
        </p:spPr>
      </p:pic>
      <p:pic>
        <p:nvPicPr>
          <p:cNvPr id="4" name="Picture 3" descr="Plea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00241" y="4419974"/>
            <a:ext cx="4661921" cy="643633"/>
          </a:xfrm>
          <a:prstGeom prst="rect">
            <a:avLst/>
          </a:prstGeom>
        </p:spPr>
      </p:pic>
      <p:pic>
        <p:nvPicPr>
          <p:cNvPr id="8" name="Picture 7" descr="Fo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88073" y="5181600"/>
            <a:ext cx="5486256" cy="731067"/>
          </a:xfrm>
          <a:prstGeom prst="rect">
            <a:avLst/>
          </a:prstGeom>
        </p:spPr>
      </p:pic>
      <p:pic>
        <p:nvPicPr>
          <p:cNvPr id="9" name="Picture 8" descr="Inform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7540" y="3655947"/>
            <a:ext cx="4007323" cy="646033"/>
          </a:xfrm>
          <a:prstGeom prst="rect">
            <a:avLst/>
          </a:prstGeom>
        </p:spPr>
      </p:pic>
      <p:pic>
        <p:nvPicPr>
          <p:cNvPr id="10" name="Picture 9" descr="Thank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4000" y="533400"/>
            <a:ext cx="6214402" cy="1098433"/>
          </a:xfrm>
          <a:prstGeom prst="rect">
            <a:avLst/>
          </a:prstGeom>
        </p:spPr>
      </p:pic>
      <p:pic>
        <p:nvPicPr>
          <p:cNvPr id="11" name="Picture 10" descr="Th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88001" y="1749827"/>
            <a:ext cx="5486400" cy="969754"/>
          </a:xfrm>
          <a:prstGeom prst="rect">
            <a:avLst/>
          </a:prstGeom>
        </p:spPr>
      </p:pic>
      <p:pic>
        <p:nvPicPr>
          <p:cNvPr id="12" name="Picture 11" descr="We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50001" y="2837575"/>
            <a:ext cx="3962400" cy="700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rk3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066800"/>
            <a:ext cx="8229600" cy="4500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286000" y="1143000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VISCREEN also calculates visual 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effects parameters against a terrain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background. 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lo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1891" y="1143000"/>
            <a:ext cx="8220883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Elevfl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2400" y="4419600"/>
            <a:ext cx="649605" cy="1020808"/>
          </a:xfrm>
          <a:prstGeom prst="rect">
            <a:avLst/>
          </a:prstGeom>
        </p:spPr>
      </p:pic>
    </p:spTree>
  </p:cSld>
  <p:clrMapOvr>
    <a:masterClrMapping/>
  </p:clrMapOvr>
  <p:transition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45143E-6 L -3.33333E-6 -0.1998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lo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143000"/>
            <a:ext cx="8229600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Elevfl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2400" y="2819400"/>
            <a:ext cx="649605" cy="1020808"/>
          </a:xfrm>
          <a:prstGeom prst="rect">
            <a:avLst/>
          </a:prstGeom>
        </p:spPr>
      </p:pic>
    </p:spTree>
  </p:cSld>
  <p:clrMapOvr>
    <a:masterClrMapping/>
  </p:clrMapOvr>
  <p:transition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025E-6 L -3.33333E-6 0.244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ole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1" y="1143000"/>
            <a:ext cx="8229600" cy="4500567"/>
          </a:xfrm>
          <a:prstGeom prst="rect">
            <a:avLst/>
          </a:prstGeom>
        </p:spPr>
      </p:pic>
      <p:pic>
        <p:nvPicPr>
          <p:cNvPr id="3" name="Picture 2" descr="Level1tx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09800" y="1447799"/>
            <a:ext cx="4724400" cy="3963251"/>
          </a:xfrm>
          <a:prstGeom prst="rect">
            <a:avLst/>
          </a:prstGeom>
        </p:spPr>
      </p:pic>
      <p:pic>
        <p:nvPicPr>
          <p:cNvPr id="4" name="Picture 3" descr="Door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09800" y="1447800"/>
            <a:ext cx="4782860" cy="4022839"/>
          </a:xfrm>
          <a:prstGeom prst="rect">
            <a:avLst/>
          </a:prstGeom>
        </p:spPr>
      </p:pic>
      <p:pic>
        <p:nvPicPr>
          <p:cNvPr id="5" name="Picture 4" descr="Blink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86600" y="2133600"/>
            <a:ext cx="609600" cy="5847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55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un1tex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1440816"/>
            <a:ext cx="4800600" cy="4040502"/>
          </a:xfrm>
          <a:prstGeom prst="rect">
            <a:avLst/>
          </a:prstGeom>
        </p:spPr>
      </p:pic>
      <p:pic>
        <p:nvPicPr>
          <p:cNvPr id="2" name="Picture 1" descr="Whole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1" y="1143000"/>
            <a:ext cx="8229600" cy="4500567"/>
          </a:xfrm>
          <a:prstGeom prst="rect">
            <a:avLst/>
          </a:prstGeom>
        </p:spPr>
      </p:pic>
      <p:pic>
        <p:nvPicPr>
          <p:cNvPr id="5" name="Picture 4" descr="Blink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86600" y="2133600"/>
            <a:ext cx="609600" cy="584765"/>
          </a:xfrm>
          <a:prstGeom prst="rect">
            <a:avLst/>
          </a:prstGeom>
        </p:spPr>
      </p:pic>
      <p:pic>
        <p:nvPicPr>
          <p:cNvPr id="7" name="Picture 6" descr="Run1tex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1447800"/>
            <a:ext cx="4724400" cy="3976367"/>
          </a:xfrm>
          <a:prstGeom prst="rect">
            <a:avLst/>
          </a:prstGeom>
        </p:spPr>
      </p:pic>
      <p:pic>
        <p:nvPicPr>
          <p:cNvPr id="4" name="Picture 3" descr="Door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09800" y="1447800"/>
            <a:ext cx="4782860" cy="4022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6096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066800"/>
            <a:ext cx="8229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==============================================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WELCOME TO PROGRAM VISCREEN! 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Ver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1.01)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==============================================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Path &amp; file name for Summary Report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(max 40 characters including file name &amp; extension):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exam1.sum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File Exists, do you want to overwrite it?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&lt;- might appear if this is a rerun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Path &amp; file name for Results Output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(max 40 characters including file name &amp; extension):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exam1.tst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File Exists, do you want to overwrite it?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&lt;- might appear if this is a rerun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Input the name of the emissions source: 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Power Plant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Input the name of the receptor (Class I area):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National Park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Select the units of mass for emission rates--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1=gram (g); 2=kg; 3=metric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tonne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 4=lb; 5=ton: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Enter no. (1-5):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Select the units of time for emission rates--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1=sec; 2=min; 3=hr; 4=day; 5=yr: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Enter no. (1-5):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Input the emission rates for the following species: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Particulates (G  /S   ):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25</a:t>
            </a:r>
          </a:p>
          <a:p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NOx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(as NO2) (G  /S   ):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380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334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is an example of a Level – 1 interactive session.  Inputs are in </a:t>
            </a:r>
            <a:r>
              <a:rPr lang="en-US" dirty="0" smtClean="0">
                <a:solidFill>
                  <a:srgbClr val="0070C0"/>
                </a:solidFill>
              </a:rPr>
              <a:t>BLUE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1380</Words>
  <Application>Microsoft Office PowerPoint</Application>
  <PresentationFormat>On-screen Show (4:3)</PresentationFormat>
  <Paragraphs>187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Welcome to the VISCREEN Tutorial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US-EPA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VISCREEN</dc:title>
  <dc:creator>ctsuser</dc:creator>
  <cp:lastModifiedBy>ctsuser</cp:lastModifiedBy>
  <cp:revision>104</cp:revision>
  <dcterms:created xsi:type="dcterms:W3CDTF">2013-05-02T12:45:41Z</dcterms:created>
  <dcterms:modified xsi:type="dcterms:W3CDTF">2013-05-09T15:18:01Z</dcterms:modified>
</cp:coreProperties>
</file>