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ExtraBold" panose="020B0906030804020204" pitchFamily="34" charset="0"/>
      <p:bold r:id="rId25"/>
      <p:boldItalic r:id="rId26"/>
    </p:embeddedFont>
    <p:embeddedFont>
      <p:font typeface="Quattrocento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806" autoAdjust="0"/>
  </p:normalViewPr>
  <p:slideViewPr>
    <p:cSldViewPr snapToGrid="0">
      <p:cViewPr varScale="1">
        <p:scale>
          <a:sx n="58" d="100"/>
          <a:sy n="58" d="100"/>
        </p:scale>
        <p:origin x="1618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5cb6ae747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5cb6ae747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115cb6ae747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5cb6ae74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5cb6ae74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115cb6ae747_0_3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5cb6ae74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5cb6ae74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115cb6ae747_0_3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cb6ae74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cb6ae74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cb6ae747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cb6ae74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cb6ae74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15cb6ae747_0_2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5cb6ae74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5cb6ae74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15cb6ae747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5cb6ae74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5cb6ae74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115cb6ae747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5cb6ae747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5cb6ae747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115cb6ae747_0_4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5cb6ae74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5cb6ae74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15cb6ae747_0_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5cb6ae74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5cb6ae74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Purposes with the highest percentage paid off are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education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car loans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mortgages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Least paid off are small businesses, as you can see in the graph compared to the highest.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Based on this data, lenders should be wary of loaning money for small businesses</a:t>
            </a:r>
            <a:br>
              <a:rPr lang="en-US"/>
            </a:br>
            <a:br>
              <a:rPr lang="en-US"/>
            </a:br>
            <a:r>
              <a:rPr lang="en-US"/>
              <a:t>Education loans are the best to give because they are paid off at the highest rate</a:t>
            </a:r>
            <a:endParaRPr/>
          </a:p>
        </p:txBody>
      </p:sp>
      <p:sp>
        <p:nvSpPr>
          <p:cNvPr id="314" name="Google Shape;314;g115cb6ae747_0_2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5cb6ae74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market loans to users based on average income via online advertising</a:t>
            </a:r>
            <a:endParaRPr/>
          </a:p>
        </p:txBody>
      </p:sp>
      <p:sp>
        <p:nvSpPr>
          <p:cNvPr id="322" name="Google Shape;322;g115cb6ae74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2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3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4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sz="40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609441" y="3580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3"/>
          <p:cNvSpPr>
            <a:spLocks noGrp="1"/>
          </p:cNvSpPr>
          <p:nvPr>
            <p:ph type="pic" idx="2"/>
          </p:nvPr>
        </p:nvSpPr>
        <p:spPr>
          <a:xfrm>
            <a:off x="6436606" y="1867858"/>
            <a:ext cx="1921182" cy="19211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13"/>
          <p:cNvSpPr>
            <a:spLocks noGrp="1"/>
          </p:cNvSpPr>
          <p:nvPr>
            <p:ph type="pic" idx="3"/>
          </p:nvPr>
        </p:nvSpPr>
        <p:spPr>
          <a:xfrm>
            <a:off x="9105201" y="1867858"/>
            <a:ext cx="1921182" cy="192118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50165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marL="914400" lvl="1" indent="-46355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marL="2286000" lvl="4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marL="2743200" lvl="5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marL="3200400" lvl="6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marL="3657600" lvl="7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marL="4114800" lvl="8" indent="-40005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>
            <a:spLocks noGrp="1"/>
          </p:cNvSpPr>
          <p:nvPr>
            <p:ph type="pic" idx="2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228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 rot="5400000">
            <a:off x="1695833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09441" y="692696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sz="40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09441" y="3580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>
            <a:spLocks noGrp="1"/>
          </p:cNvSpPr>
          <p:nvPr>
            <p:ph type="pic" idx="2"/>
          </p:nvPr>
        </p:nvSpPr>
        <p:spPr>
          <a:xfrm>
            <a:off x="0" y="3068961"/>
            <a:ext cx="12188825" cy="3266524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726260" y="692696"/>
            <a:ext cx="6853124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  <a:defRPr sz="4000" b="1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726260" y="358051"/>
            <a:ext cx="42140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0766860" y="5877272"/>
            <a:ext cx="812524" cy="98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4400" b="1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bg>
      <p:bgPr>
        <a:gradFill>
          <a:gsLst>
            <a:gs pos="0">
              <a:schemeClr val="accent1"/>
            </a:gs>
            <a:gs pos="90000">
              <a:schemeClr val="accent3"/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3453500" y="0"/>
            <a:ext cx="87353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  <a:defRPr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joshmeldru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joshuameldrum@yaho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0" y="-775"/>
            <a:ext cx="9078082" cy="6422253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67788" y="1444025"/>
            <a:ext cx="7942500" cy="1440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Loan Status Analysis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578909" y="4412734"/>
            <a:ext cx="619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Josh Meldrum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7000290" y="4867840"/>
            <a:ext cx="1239838" cy="1254125"/>
            <a:chOff x="8054975" y="4572000"/>
            <a:chExt cx="1239838" cy="1254125"/>
          </a:xfrm>
        </p:grpSpPr>
        <p:cxnSp>
          <p:nvCxnSpPr>
            <p:cNvPr id="126" name="Google Shape;126;p19"/>
            <p:cNvCxnSpPr/>
            <p:nvPr/>
          </p:nvCxnSpPr>
          <p:spPr>
            <a:xfrm>
              <a:off x="8077200" y="5387975"/>
              <a:ext cx="292100" cy="36195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" name="Google Shape;127;p19"/>
            <p:cNvCxnSpPr/>
            <p:nvPr/>
          </p:nvCxnSpPr>
          <p:spPr>
            <a:xfrm>
              <a:off x="8054975" y="5087938"/>
              <a:ext cx="595313" cy="738187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" name="Google Shape;128;p19"/>
            <p:cNvCxnSpPr/>
            <p:nvPr/>
          </p:nvCxnSpPr>
          <p:spPr>
            <a:xfrm>
              <a:off x="8118475" y="4899025"/>
              <a:ext cx="728663" cy="900112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" name="Google Shape;129;p19"/>
            <p:cNvCxnSpPr/>
            <p:nvPr/>
          </p:nvCxnSpPr>
          <p:spPr>
            <a:xfrm>
              <a:off x="8224838" y="4757738"/>
              <a:ext cx="788988" cy="9652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" name="Google Shape;130;p19"/>
            <p:cNvCxnSpPr/>
            <p:nvPr/>
          </p:nvCxnSpPr>
          <p:spPr>
            <a:xfrm>
              <a:off x="8361363" y="4654550"/>
              <a:ext cx="774700" cy="95885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" name="Google Shape;131;p19"/>
            <p:cNvCxnSpPr/>
            <p:nvPr/>
          </p:nvCxnSpPr>
          <p:spPr>
            <a:xfrm>
              <a:off x="8528050" y="4591050"/>
              <a:ext cx="714375" cy="862012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" name="Google Shape;132;p19"/>
            <p:cNvCxnSpPr/>
            <p:nvPr/>
          </p:nvCxnSpPr>
          <p:spPr>
            <a:xfrm>
              <a:off x="8732838" y="4572000"/>
              <a:ext cx="561975" cy="695325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" name="Google Shape;133;p19"/>
            <p:cNvCxnSpPr/>
            <p:nvPr/>
          </p:nvCxnSpPr>
          <p:spPr>
            <a:xfrm>
              <a:off x="9075738" y="4724400"/>
              <a:ext cx="142875" cy="177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34" name="Google Shape;134;p19"/>
          <p:cNvSpPr/>
          <p:nvPr/>
        </p:nvSpPr>
        <p:spPr>
          <a:xfrm>
            <a:off x="11524636" y="127649"/>
            <a:ext cx="462491" cy="462491"/>
          </a:xfrm>
          <a:prstGeom prst="donut">
            <a:avLst>
              <a:gd name="adj" fmla="val 230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9220517" y="1704604"/>
            <a:ext cx="462600" cy="4626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6" name="Google Shape;136;p19"/>
          <p:cNvGrpSpPr/>
          <p:nvPr/>
        </p:nvGrpSpPr>
        <p:grpSpPr>
          <a:xfrm rot="-2700000">
            <a:off x="8239939" y="786256"/>
            <a:ext cx="907909" cy="918370"/>
            <a:chOff x="8054975" y="4572000"/>
            <a:chExt cx="1239838" cy="1254125"/>
          </a:xfrm>
        </p:grpSpPr>
        <p:cxnSp>
          <p:nvCxnSpPr>
            <p:cNvPr id="137" name="Google Shape;137;p19"/>
            <p:cNvCxnSpPr/>
            <p:nvPr/>
          </p:nvCxnSpPr>
          <p:spPr>
            <a:xfrm>
              <a:off x="8077200" y="5387975"/>
              <a:ext cx="292100" cy="36195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8" name="Google Shape;138;p19"/>
            <p:cNvCxnSpPr/>
            <p:nvPr/>
          </p:nvCxnSpPr>
          <p:spPr>
            <a:xfrm>
              <a:off x="8054975" y="5087938"/>
              <a:ext cx="595313" cy="738187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9" name="Google Shape;139;p19"/>
            <p:cNvCxnSpPr/>
            <p:nvPr/>
          </p:nvCxnSpPr>
          <p:spPr>
            <a:xfrm>
              <a:off x="8118475" y="4899025"/>
              <a:ext cx="728663" cy="900112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0" name="Google Shape;140;p19"/>
            <p:cNvCxnSpPr/>
            <p:nvPr/>
          </p:nvCxnSpPr>
          <p:spPr>
            <a:xfrm>
              <a:off x="8224838" y="4757738"/>
              <a:ext cx="788988" cy="9652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1" name="Google Shape;141;p19"/>
            <p:cNvCxnSpPr/>
            <p:nvPr/>
          </p:nvCxnSpPr>
          <p:spPr>
            <a:xfrm>
              <a:off x="8361363" y="4654550"/>
              <a:ext cx="774700" cy="95885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2" name="Google Shape;142;p19"/>
            <p:cNvCxnSpPr/>
            <p:nvPr/>
          </p:nvCxnSpPr>
          <p:spPr>
            <a:xfrm>
              <a:off x="8528050" y="4591050"/>
              <a:ext cx="714375" cy="862012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3" name="Google Shape;143;p19"/>
            <p:cNvCxnSpPr/>
            <p:nvPr/>
          </p:nvCxnSpPr>
          <p:spPr>
            <a:xfrm>
              <a:off x="8732838" y="4572000"/>
              <a:ext cx="561975" cy="695325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" name="Google Shape;144;p19"/>
            <p:cNvCxnSpPr/>
            <p:nvPr/>
          </p:nvCxnSpPr>
          <p:spPr>
            <a:xfrm>
              <a:off x="9075738" y="4724400"/>
              <a:ext cx="142875" cy="177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609450" y="443875"/>
            <a:ext cx="10576500" cy="6657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440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Identifying Potential Risk in Lending Purposes</a:t>
            </a:r>
            <a:endParaRPr sz="3440"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609450" y="1378550"/>
            <a:ext cx="4127400" cy="45012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The highest average income correlates with paid off loans for renewable energy, while the lowest average income correlates with charged off loans for renewable energy.</a:t>
            </a:r>
            <a:endParaRPr sz="2000">
              <a:solidFill>
                <a:srgbClr val="3F3F3F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</a:endParaRPr>
          </a:p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Renewable energy loans were an outlier in this comparison, making them a</a:t>
            </a:r>
            <a:r>
              <a:rPr lang="en-US" sz="2000" b="1">
                <a:solidFill>
                  <a:srgbClr val="3F3F3F"/>
                </a:solidFill>
              </a:rPr>
              <a:t> risky lending option</a:t>
            </a:r>
            <a:r>
              <a:rPr lang="en-US" sz="2000">
                <a:solidFill>
                  <a:srgbClr val="3F3F3F"/>
                </a:solidFill>
              </a:rPr>
              <a:t> due to having unpredictable results.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t="4462" b="5203"/>
          <a:stretch/>
        </p:blipFill>
        <p:spPr>
          <a:xfrm>
            <a:off x="5222150" y="1378550"/>
            <a:ext cx="6474174" cy="502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8"/>
          <p:cNvSpPr/>
          <p:nvPr/>
        </p:nvSpPr>
        <p:spPr>
          <a:xfrm>
            <a:off x="5781600" y="1513425"/>
            <a:ext cx="410700" cy="399600"/>
          </a:xfrm>
          <a:prstGeom prst="ellipse">
            <a:avLst/>
          </a:prstGeom>
          <a:solidFill>
            <a:srgbClr val="FFFF00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9965200" y="5197650"/>
            <a:ext cx="410700" cy="399600"/>
          </a:xfrm>
          <a:prstGeom prst="ellipse">
            <a:avLst/>
          </a:prstGeom>
          <a:solidFill>
            <a:srgbClr val="FFFF00">
              <a:alpha val="22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 flipH="1">
            <a:off x="-543750" y="5197659"/>
            <a:ext cx="2657486" cy="3238491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44" name="Google Shape;344;p28"/>
          <p:cNvGrpSpPr/>
          <p:nvPr/>
        </p:nvGrpSpPr>
        <p:grpSpPr>
          <a:xfrm>
            <a:off x="1524615" y="6271215"/>
            <a:ext cx="1239763" cy="1254238"/>
            <a:chOff x="8054975" y="4572000"/>
            <a:chExt cx="1239763" cy="1254238"/>
          </a:xfrm>
        </p:grpSpPr>
        <p:cxnSp>
          <p:nvCxnSpPr>
            <p:cNvPr id="345" name="Google Shape;345;p28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6" name="Google Shape;346;p28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7" name="Google Shape;347;p28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8" name="Google Shape;348;p28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9" name="Google Shape;349;p28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0" name="Google Shape;350;p28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1" name="Google Shape;351;p28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28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609450" y="1214625"/>
            <a:ext cx="10969800" cy="37479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 lnSpcReduction="10000"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Recommendations for the credit union, based on the data analyses, are the following:</a:t>
            </a:r>
            <a:endParaRPr sz="3200">
              <a:solidFill>
                <a:srgbClr val="3F3F3F"/>
              </a:solidFill>
            </a:endParaRPr>
          </a:p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Strongly consider lending less for small businesses</a:t>
            </a:r>
            <a:endParaRPr sz="3200">
              <a:solidFill>
                <a:srgbClr val="3F3F3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Use data to market loans to the correct audience, for example targeting loans for home improvements to those with an household income of over $130k</a:t>
            </a:r>
            <a:endParaRPr sz="3200">
              <a:solidFill>
                <a:srgbClr val="3F3F3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Weigh the risks of lending for renewable energy, given it being an unpredictable ROI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360" name="Google Shape;360;p29"/>
          <p:cNvSpPr/>
          <p:nvPr/>
        </p:nvSpPr>
        <p:spPr>
          <a:xfrm rot="10800000" flipH="1">
            <a:off x="-954350" y="5156259"/>
            <a:ext cx="2657486" cy="3238491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61" name="Google Shape;361;p29"/>
          <p:cNvGrpSpPr/>
          <p:nvPr/>
        </p:nvGrpSpPr>
        <p:grpSpPr>
          <a:xfrm>
            <a:off x="11057940" y="-266710"/>
            <a:ext cx="1239763" cy="1254238"/>
            <a:chOff x="8054975" y="4572000"/>
            <a:chExt cx="1239763" cy="1254238"/>
          </a:xfrm>
        </p:grpSpPr>
        <p:cxnSp>
          <p:nvCxnSpPr>
            <p:cNvPr id="362" name="Google Shape;362;p29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3" name="Google Shape;363;p29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4" name="Google Shape;364;p29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5" name="Google Shape;365;p29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6" name="Google Shape;366;p29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7" name="Google Shape;367;p29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8" name="Google Shape;368;p29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9" name="Google Shape;369;p29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70" name="Google Shape;370;p29"/>
          <p:cNvSpPr/>
          <p:nvPr/>
        </p:nvSpPr>
        <p:spPr>
          <a:xfrm>
            <a:off x="11926926" y="987525"/>
            <a:ext cx="479400" cy="4794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2593338" y="1464269"/>
            <a:ext cx="7130400" cy="6273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5000">
                <a:solidFill>
                  <a:srgbClr val="26262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THANK YOU</a:t>
            </a:r>
            <a:endParaRPr sz="5000">
              <a:solidFill>
                <a:srgbClr val="26262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77" name="Google Shape;377;p30"/>
          <p:cNvSpPr/>
          <p:nvPr/>
        </p:nvSpPr>
        <p:spPr>
          <a:xfrm rot="-5163296" flipH="1">
            <a:off x="-171443" y="-533389"/>
            <a:ext cx="2657491" cy="3238500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10791240" y="5819765"/>
            <a:ext cx="1239763" cy="1254238"/>
            <a:chOff x="8054975" y="4572000"/>
            <a:chExt cx="1239763" cy="1254238"/>
          </a:xfrm>
        </p:grpSpPr>
        <p:cxnSp>
          <p:nvCxnSpPr>
            <p:cNvPr id="379" name="Google Shape;379;p3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0" name="Google Shape;380;p3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1" name="Google Shape;381;p3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2" name="Google Shape;382;p3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3" name="Google Shape;383;p3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4" name="Google Shape;384;p3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5" name="Google Shape;385;p3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6" name="Google Shape;386;p3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87" name="Google Shape;387;p30"/>
          <p:cNvSpPr/>
          <p:nvPr/>
        </p:nvSpPr>
        <p:spPr>
          <a:xfrm>
            <a:off x="11709426" y="5550000"/>
            <a:ext cx="479400" cy="4794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2593338" y="2114544"/>
            <a:ext cx="7130400" cy="6273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Any questions?</a:t>
            </a:r>
            <a:endParaRPr>
              <a:solidFill>
                <a:srgbClr val="262626"/>
              </a:solidFill>
            </a:endParaRPr>
          </a:p>
        </p:txBody>
      </p:sp>
      <p:cxnSp>
        <p:nvCxnSpPr>
          <p:cNvPr id="389" name="Google Shape;389;p30"/>
          <p:cNvCxnSpPr/>
          <p:nvPr/>
        </p:nvCxnSpPr>
        <p:spPr>
          <a:xfrm>
            <a:off x="3495288" y="3142694"/>
            <a:ext cx="532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30"/>
          <p:cNvSpPr txBox="1">
            <a:spLocks noGrp="1"/>
          </p:cNvSpPr>
          <p:nvPr>
            <p:ph type="title"/>
          </p:nvPr>
        </p:nvSpPr>
        <p:spPr>
          <a:xfrm>
            <a:off x="2593338" y="3516294"/>
            <a:ext cx="7130400" cy="6273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40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Connect with Me</a:t>
            </a:r>
            <a:endParaRPr sz="324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2593338" y="4143594"/>
            <a:ext cx="7130400" cy="9936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40" u="sng">
                <a:solidFill>
                  <a:srgbClr val="085A7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in/joshmeldrum</a:t>
            </a:r>
            <a:endParaRPr sz="2340">
              <a:solidFill>
                <a:srgbClr val="085A7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40" u="sng">
                <a:solidFill>
                  <a:srgbClr val="085A7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joshuameldrum@yahoo.com</a:t>
            </a:r>
            <a:endParaRPr sz="2340">
              <a:solidFill>
                <a:srgbClr val="085A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609450" y="1214625"/>
            <a:ext cx="10969800" cy="37479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1. Introduction</a:t>
            </a:r>
            <a:endParaRPr sz="3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2. Project Walkthrough</a:t>
            </a:r>
            <a:endParaRPr sz="3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3. Overall Insights</a:t>
            </a:r>
            <a:endParaRPr sz="3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4. Detailed Insights</a:t>
            </a:r>
            <a:endParaRPr sz="3200">
              <a:solidFill>
                <a:srgbClr val="3F3F3F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F3F3F"/>
                </a:solidFill>
              </a:rPr>
              <a:t>5. Summary</a:t>
            </a:r>
            <a:endParaRPr sz="3200">
              <a:solidFill>
                <a:srgbClr val="3F3F3F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 rot="5400000" flipH="1">
            <a:off x="9743262" y="4322135"/>
            <a:ext cx="2657486" cy="3238491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1057940" y="-266710"/>
            <a:ext cx="1239763" cy="1254238"/>
            <a:chOff x="8054975" y="4572000"/>
            <a:chExt cx="1239763" cy="1254238"/>
          </a:xfrm>
        </p:grpSpPr>
        <p:cxnSp>
          <p:nvCxnSpPr>
            <p:cNvPr id="154" name="Google Shape;154;p2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6" name="Google Shape;156;p2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1" name="Google Shape;161;p2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2" name="Google Shape;162;p20"/>
          <p:cNvSpPr/>
          <p:nvPr/>
        </p:nvSpPr>
        <p:spPr>
          <a:xfrm>
            <a:off x="11926926" y="987525"/>
            <a:ext cx="479400" cy="4794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3" name="Google Shape;163;p20"/>
          <p:cNvGrpSpPr/>
          <p:nvPr/>
        </p:nvGrpSpPr>
        <p:grpSpPr>
          <a:xfrm rot="4446912">
            <a:off x="-300162" y="5103251"/>
            <a:ext cx="1239745" cy="1254220"/>
            <a:chOff x="8054975" y="4572000"/>
            <a:chExt cx="1239763" cy="1254238"/>
          </a:xfrm>
        </p:grpSpPr>
        <p:cxnSp>
          <p:nvCxnSpPr>
            <p:cNvPr id="164" name="Google Shape;164;p20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" name="Google Shape;165;p20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" name="Google Shape;166;p20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" name="Google Shape;167;p20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" name="Google Shape;168;p20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" name="Google Shape;169;p20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72" name="Google Shape;172;p20"/>
          <p:cNvSpPr/>
          <p:nvPr/>
        </p:nvSpPr>
        <p:spPr>
          <a:xfrm rot="4447709">
            <a:off x="-76752" y="6554621"/>
            <a:ext cx="479375" cy="479375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609441" y="1214625"/>
            <a:ext cx="10969800" cy="49878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The purpose of this project is to analyze loan status based on a number of independent variables. </a:t>
            </a:r>
            <a:endParaRPr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62626"/>
                </a:solidFill>
              </a:rPr>
              <a:t>The goal is to identify strategies for a credit union to aid in making strong business decisions.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80" name="Google Shape;180;p21"/>
          <p:cNvSpPr/>
          <p:nvPr/>
        </p:nvSpPr>
        <p:spPr>
          <a:xfrm rot="10800000">
            <a:off x="8580501" y="4543435"/>
            <a:ext cx="3608324" cy="2552690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8105190" y="5172640"/>
            <a:ext cx="1239763" cy="1254238"/>
            <a:chOff x="8054975" y="4572000"/>
            <a:chExt cx="1239763" cy="1254238"/>
          </a:xfrm>
        </p:grpSpPr>
        <p:cxnSp>
          <p:nvCxnSpPr>
            <p:cNvPr id="182" name="Google Shape;182;p21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21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21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5" name="Google Shape;185;p21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90" name="Google Shape;190;p21"/>
          <p:cNvSpPr/>
          <p:nvPr/>
        </p:nvSpPr>
        <p:spPr>
          <a:xfrm>
            <a:off x="9055117" y="4710054"/>
            <a:ext cx="462600" cy="4626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Steps Taken to Build Prediction Models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22"/>
          <p:cNvCxnSpPr/>
          <p:nvPr/>
        </p:nvCxnSpPr>
        <p:spPr>
          <a:xfrm>
            <a:off x="-34450" y="4204400"/>
            <a:ext cx="10202700" cy="17400"/>
          </a:xfrm>
          <a:prstGeom prst="straightConnector1">
            <a:avLst/>
          </a:prstGeom>
          <a:noFill/>
          <a:ln w="28575" cap="flat" cmpd="sng">
            <a:solidFill>
              <a:srgbClr val="EBEAE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1892200" y="1948600"/>
            <a:ext cx="10318800" cy="0"/>
          </a:xfrm>
          <a:prstGeom prst="straightConnector1">
            <a:avLst/>
          </a:prstGeom>
          <a:noFill/>
          <a:ln w="28575" cap="flat" cmpd="sng">
            <a:solidFill>
              <a:srgbClr val="EBEAE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22"/>
          <p:cNvSpPr/>
          <p:nvPr/>
        </p:nvSpPr>
        <p:spPr>
          <a:xfrm>
            <a:off x="1018037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85000">
                <a:schemeClr val="accent3"/>
              </a:gs>
              <a:gs pos="100000">
                <a:schemeClr val="accent3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547787" y="2392450"/>
            <a:ext cx="181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Read Data into Python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042029" y="1599700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r>
              <a:rPr lang="en-U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2832500" y="2392450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Checked Columns and Data Types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029325" y="2392450"/>
            <a:ext cx="225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825200" y="149346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/>
          </p:nvPr>
        </p:nvSpPr>
        <p:spPr>
          <a:xfrm>
            <a:off x="3849192" y="157521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6717075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6741067" y="1599700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722562" y="2392450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Made dataframes to address null values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9715262" y="1517950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90000">
                <a:schemeClr val="accent3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/>
          </p:nvPr>
        </p:nvSpPr>
        <p:spPr>
          <a:xfrm>
            <a:off x="9739262" y="1599700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578862" y="4685150"/>
            <a:ext cx="2408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Dropped columns with many missing values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1345812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1369804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236475" y="4685138"/>
            <a:ext cx="2859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Performed correlations between independent variables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4253167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229175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900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6040662" y="4685138"/>
            <a:ext cx="2859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80/20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Test Train Split 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7057354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7033362" y="3780213"/>
            <a:ext cx="874500" cy="87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8886450" y="4685138"/>
            <a:ext cx="2859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Ran Regression,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KNN, and Random Forest Classification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9903142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9879150" y="3780213"/>
            <a:ext cx="874500" cy="874500"/>
          </a:xfrm>
          <a:prstGeom prst="ellipse">
            <a:avLst/>
          </a:prstGeom>
          <a:gradFill>
            <a:gsLst>
              <a:gs pos="0">
                <a:srgbClr val="20659E"/>
              </a:gs>
              <a:gs pos="85000">
                <a:srgbClr val="2DBCCA"/>
              </a:gs>
              <a:gs pos="100000">
                <a:srgbClr val="2DBCCA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4253179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7057354" y="3861963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903154" y="3857588"/>
            <a:ext cx="8265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8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Classification Prediction Model Results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052975" y="2756075"/>
            <a:ext cx="1838400" cy="8268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81.11%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body" idx="1"/>
          </p:nvPr>
        </p:nvSpPr>
        <p:spPr>
          <a:xfrm>
            <a:off x="609450" y="1214625"/>
            <a:ext cx="10969800" cy="10824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The purpose of the prediction model is to predict whether a borrower has satisfied their loan payment in full.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34" name="Google Shape;234;p23"/>
          <p:cNvSpPr/>
          <p:nvPr/>
        </p:nvSpPr>
        <p:spPr>
          <a:xfrm rot="-9084524" flipH="1">
            <a:off x="-1553854" y="5624953"/>
            <a:ext cx="2657493" cy="3238491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5" name="Google Shape;235;p23"/>
          <p:cNvGrpSpPr/>
          <p:nvPr/>
        </p:nvGrpSpPr>
        <p:grpSpPr>
          <a:xfrm rot="3815630">
            <a:off x="803776" y="6159822"/>
            <a:ext cx="1239675" cy="1254148"/>
            <a:chOff x="8054975" y="4572000"/>
            <a:chExt cx="1239763" cy="1254238"/>
          </a:xfrm>
        </p:grpSpPr>
        <p:cxnSp>
          <p:nvCxnSpPr>
            <p:cNvPr id="236" name="Google Shape;236;p23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23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44" name="Google Shape;244;p23"/>
          <p:cNvSpPr/>
          <p:nvPr/>
        </p:nvSpPr>
        <p:spPr>
          <a:xfrm>
            <a:off x="714701" y="5952861"/>
            <a:ext cx="479400" cy="4794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body" idx="1"/>
          </p:nvPr>
        </p:nvSpPr>
        <p:spPr>
          <a:xfrm>
            <a:off x="2309525" y="2852750"/>
            <a:ext cx="3883200" cy="6525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Regression Performance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052975" y="3765900"/>
            <a:ext cx="1838400" cy="8268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78.15%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47" name="Google Shape;247;p23"/>
          <p:cNvSpPr txBox="1">
            <a:spLocks noGrp="1"/>
          </p:cNvSpPr>
          <p:nvPr>
            <p:ph type="body" idx="1"/>
          </p:nvPr>
        </p:nvSpPr>
        <p:spPr>
          <a:xfrm>
            <a:off x="2309525" y="3872100"/>
            <a:ext cx="3883200" cy="6525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KNN Performance</a:t>
            </a:r>
            <a:endParaRPr sz="2800">
              <a:solidFill>
                <a:srgbClr val="3F3F3F"/>
              </a:solidFill>
            </a:endParaRPr>
          </a:p>
        </p:txBody>
      </p:sp>
      <p:sp>
        <p:nvSpPr>
          <p:cNvPr id="248" name="Google Shape;248;p23"/>
          <p:cNvSpPr txBox="1">
            <a:spLocks noGrp="1"/>
          </p:cNvSpPr>
          <p:nvPr>
            <p:ph type="title"/>
          </p:nvPr>
        </p:nvSpPr>
        <p:spPr>
          <a:xfrm>
            <a:off x="7052975" y="4862875"/>
            <a:ext cx="1838400" cy="8268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5A7F"/>
                </a:solidFill>
                <a:latin typeface="Arial Black"/>
                <a:ea typeface="Arial Black"/>
                <a:cs typeface="Arial Black"/>
                <a:sym typeface="Arial Black"/>
              </a:rPr>
              <a:t>79.23% </a:t>
            </a:r>
            <a:endParaRPr>
              <a:solidFill>
                <a:srgbClr val="085A7F"/>
              </a:solidFill>
            </a:endParaRPr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1"/>
          </p:nvPr>
        </p:nvSpPr>
        <p:spPr>
          <a:xfrm>
            <a:off x="2309525" y="4969075"/>
            <a:ext cx="4292400" cy="6525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</a:rPr>
              <a:t>Random Forest Performance </a:t>
            </a:r>
            <a:endParaRPr sz="2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609445" y="427050"/>
            <a:ext cx="51342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4"/>
          <p:cNvSpPr/>
          <p:nvPr/>
        </p:nvSpPr>
        <p:spPr>
          <a:xfrm rot="10800000">
            <a:off x="8580501" y="4543435"/>
            <a:ext cx="3608324" cy="2552690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7" name="Google Shape;257;p24"/>
          <p:cNvGrpSpPr/>
          <p:nvPr/>
        </p:nvGrpSpPr>
        <p:grpSpPr>
          <a:xfrm>
            <a:off x="8105190" y="5172640"/>
            <a:ext cx="1239763" cy="1254238"/>
            <a:chOff x="8054975" y="4572000"/>
            <a:chExt cx="1239763" cy="1254238"/>
          </a:xfrm>
        </p:grpSpPr>
        <p:cxnSp>
          <p:nvCxnSpPr>
            <p:cNvPr id="258" name="Google Shape;258;p24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" name="Google Shape;259;p24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" name="Google Shape;260;p24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1" name="Google Shape;261;p24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24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" name="Google Shape;263;p24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" name="Google Shape;264;p24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5" name="Google Shape;265;p24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66" name="Google Shape;266;p24"/>
          <p:cNvSpPr/>
          <p:nvPr/>
        </p:nvSpPr>
        <p:spPr>
          <a:xfrm>
            <a:off x="9055117" y="4710054"/>
            <a:ext cx="462600" cy="4626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24"/>
          <p:cNvSpPr txBox="1">
            <a:spLocks noGrp="1"/>
          </p:cNvSpPr>
          <p:nvPr>
            <p:ph type="body" idx="1"/>
          </p:nvPr>
        </p:nvSpPr>
        <p:spPr>
          <a:xfrm>
            <a:off x="609450" y="1214625"/>
            <a:ext cx="6810600" cy="24906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457200" lvl="0" indent="-4318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Missing/Null Values</a:t>
            </a:r>
            <a:endParaRPr sz="3200">
              <a:solidFill>
                <a:srgbClr val="3F3F3F"/>
              </a:solidFill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Char char="-"/>
            </a:pPr>
            <a:r>
              <a:rPr lang="en-US" sz="3200">
                <a:solidFill>
                  <a:srgbClr val="3F3F3F"/>
                </a:solidFill>
              </a:rPr>
              <a:t>User Error Fixes</a:t>
            </a:r>
            <a:endParaRPr sz="3200">
              <a:solidFill>
                <a:srgbClr val="3F3F3F"/>
              </a:solidFill>
            </a:endParaRPr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9924465" y="-249735"/>
            <a:ext cx="1239763" cy="1254238"/>
            <a:chOff x="8054975" y="4572000"/>
            <a:chExt cx="1239763" cy="1254238"/>
          </a:xfrm>
        </p:grpSpPr>
        <p:cxnSp>
          <p:nvCxnSpPr>
            <p:cNvPr id="269" name="Google Shape;269;p24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0" name="Google Shape;270;p24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1" name="Google Shape;271;p24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2" name="Google Shape;272;p24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3" name="Google Shape;273;p24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77" name="Google Shape;277;p24"/>
          <p:cNvSpPr/>
          <p:nvPr/>
        </p:nvSpPr>
        <p:spPr>
          <a:xfrm>
            <a:off x="9178942" y="421154"/>
            <a:ext cx="462600" cy="4626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1670367" y="-169396"/>
            <a:ext cx="462600" cy="4626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Overall Insights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25"/>
          <p:cNvSpPr/>
          <p:nvPr/>
        </p:nvSpPr>
        <p:spPr>
          <a:xfrm rot="10800000" flipH="1">
            <a:off x="-1574125" y="4668834"/>
            <a:ext cx="3650579" cy="3238491"/>
          </a:xfrm>
          <a:custGeom>
            <a:avLst/>
            <a:gdLst/>
            <a:ahLst/>
            <a:cxnLst/>
            <a:rect l="l" t="t" r="r" b="b"/>
            <a:pathLst>
              <a:path w="11186" h="10154" extrusionOk="0">
                <a:moveTo>
                  <a:pt x="6696" y="9768"/>
                </a:moveTo>
                <a:cubicBezTo>
                  <a:pt x="8300" y="9189"/>
                  <a:pt x="10957" y="6783"/>
                  <a:pt x="11152" y="5126"/>
                </a:cubicBezTo>
                <a:cubicBezTo>
                  <a:pt x="11518" y="2020"/>
                  <a:pt x="8814" y="777"/>
                  <a:pt x="8891" y="0"/>
                </a:cubicBezTo>
                <a:lnTo>
                  <a:pt x="0" y="0"/>
                </a:lnTo>
                <a:lnTo>
                  <a:pt x="0" y="8393"/>
                </a:lnTo>
                <a:cubicBezTo>
                  <a:pt x="2657" y="9427"/>
                  <a:pt x="3694" y="10849"/>
                  <a:pt x="6696" y="976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3000">
                <a:srgbClr val="2791B4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10400465" y="-116185"/>
            <a:ext cx="1239763" cy="1254238"/>
            <a:chOff x="8054975" y="4572000"/>
            <a:chExt cx="1239763" cy="1254238"/>
          </a:xfrm>
        </p:grpSpPr>
        <p:cxnSp>
          <p:nvCxnSpPr>
            <p:cNvPr id="287" name="Google Shape;287;p25"/>
            <p:cNvCxnSpPr/>
            <p:nvPr/>
          </p:nvCxnSpPr>
          <p:spPr>
            <a:xfrm>
              <a:off x="8077200" y="5387975"/>
              <a:ext cx="292200" cy="362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p25"/>
            <p:cNvCxnSpPr/>
            <p:nvPr/>
          </p:nvCxnSpPr>
          <p:spPr>
            <a:xfrm>
              <a:off x="8054975" y="5087938"/>
              <a:ext cx="595200" cy="7383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25"/>
            <p:cNvCxnSpPr/>
            <p:nvPr/>
          </p:nvCxnSpPr>
          <p:spPr>
            <a:xfrm>
              <a:off x="8118475" y="4899025"/>
              <a:ext cx="728700" cy="9000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25"/>
            <p:cNvCxnSpPr/>
            <p:nvPr/>
          </p:nvCxnSpPr>
          <p:spPr>
            <a:xfrm>
              <a:off x="8224838" y="4757738"/>
              <a:ext cx="789000" cy="9651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25"/>
            <p:cNvCxnSpPr/>
            <p:nvPr/>
          </p:nvCxnSpPr>
          <p:spPr>
            <a:xfrm>
              <a:off x="8361363" y="4654550"/>
              <a:ext cx="774600" cy="9588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" name="Google Shape;292;p25"/>
            <p:cNvCxnSpPr/>
            <p:nvPr/>
          </p:nvCxnSpPr>
          <p:spPr>
            <a:xfrm>
              <a:off x="8528050" y="4591050"/>
              <a:ext cx="714300" cy="861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Google Shape;293;p25"/>
            <p:cNvCxnSpPr/>
            <p:nvPr/>
          </p:nvCxnSpPr>
          <p:spPr>
            <a:xfrm>
              <a:off x="8732838" y="4572000"/>
              <a:ext cx="561900" cy="6954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" name="Google Shape;294;p25"/>
            <p:cNvCxnSpPr/>
            <p:nvPr/>
          </p:nvCxnSpPr>
          <p:spPr>
            <a:xfrm>
              <a:off x="9075738" y="4724400"/>
              <a:ext cx="142800" cy="177900"/>
            </a:xfrm>
            <a:prstGeom prst="straightConnector1">
              <a:avLst/>
            </a:prstGeom>
            <a:noFill/>
            <a:ln w="25400" cap="flat" cmpd="sng">
              <a:solidFill>
                <a:srgbClr val="262626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95" name="Google Shape;295;p25"/>
          <p:cNvSpPr/>
          <p:nvPr/>
        </p:nvSpPr>
        <p:spPr>
          <a:xfrm>
            <a:off x="11640226" y="1225650"/>
            <a:ext cx="479400" cy="479400"/>
          </a:xfrm>
          <a:prstGeom prst="donut">
            <a:avLst>
              <a:gd name="adj" fmla="val 23063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3674154" y="3067451"/>
            <a:ext cx="4620900" cy="1479900"/>
            <a:chOff x="609441" y="1624526"/>
            <a:chExt cx="4620900" cy="1479900"/>
          </a:xfrm>
        </p:grpSpPr>
        <p:sp>
          <p:nvSpPr>
            <p:cNvPr id="297" name="Google Shape;297;p25"/>
            <p:cNvSpPr/>
            <p:nvPr/>
          </p:nvSpPr>
          <p:spPr>
            <a:xfrm>
              <a:off x="609441" y="1624526"/>
              <a:ext cx="4620900" cy="1479900"/>
            </a:xfrm>
            <a:prstGeom prst="roundRect">
              <a:avLst>
                <a:gd name="adj" fmla="val 9039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98" name="Google Shape;298;p25"/>
            <p:cNvGrpSpPr/>
            <p:nvPr/>
          </p:nvGrpSpPr>
          <p:grpSpPr>
            <a:xfrm>
              <a:off x="949283" y="1877421"/>
              <a:ext cx="3705300" cy="1003113"/>
              <a:chOff x="949283" y="1894931"/>
              <a:chExt cx="3705300" cy="1003113"/>
            </a:xfrm>
          </p:grpSpPr>
          <p:sp>
            <p:nvSpPr>
              <p:cNvPr id="299" name="Google Shape;299;p25"/>
              <p:cNvSpPr txBox="1"/>
              <p:nvPr/>
            </p:nvSpPr>
            <p:spPr>
              <a:xfrm>
                <a:off x="949297" y="1894931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Data Cleaning</a:t>
                </a:r>
                <a:endParaRPr sz="20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0" name="Google Shape;300;p25"/>
              <p:cNvSpPr txBox="1"/>
              <p:nvPr/>
            </p:nvSpPr>
            <p:spPr>
              <a:xfrm>
                <a:off x="949283" y="2223944"/>
                <a:ext cx="37053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595959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Some datasets may be incorrect due to user error. The credit scores and annual income weren’t ideally formatted.</a:t>
                </a:r>
                <a:endParaRPr/>
              </a:p>
            </p:txBody>
          </p:sp>
        </p:grpSp>
      </p:grpSp>
      <p:grpSp>
        <p:nvGrpSpPr>
          <p:cNvPr id="301" name="Google Shape;301;p25"/>
          <p:cNvGrpSpPr/>
          <p:nvPr/>
        </p:nvGrpSpPr>
        <p:grpSpPr>
          <a:xfrm>
            <a:off x="609454" y="1422465"/>
            <a:ext cx="4620900" cy="1479900"/>
            <a:chOff x="609441" y="3159815"/>
            <a:chExt cx="4620900" cy="1479900"/>
          </a:xfrm>
        </p:grpSpPr>
        <p:sp>
          <p:nvSpPr>
            <p:cNvPr id="302" name="Google Shape;302;p25"/>
            <p:cNvSpPr/>
            <p:nvPr/>
          </p:nvSpPr>
          <p:spPr>
            <a:xfrm>
              <a:off x="609441" y="3159815"/>
              <a:ext cx="4620900" cy="1479900"/>
            </a:xfrm>
            <a:prstGeom prst="roundRect">
              <a:avLst>
                <a:gd name="adj" fmla="val 9039"/>
              </a:avLst>
            </a:prstGeom>
            <a:gradFill>
              <a:gsLst>
                <a:gs pos="0">
                  <a:schemeClr val="accent1"/>
                </a:gs>
                <a:gs pos="85000">
                  <a:schemeClr val="accent3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03" name="Google Shape;303;p25"/>
            <p:cNvGrpSpPr/>
            <p:nvPr/>
          </p:nvGrpSpPr>
          <p:grpSpPr>
            <a:xfrm>
              <a:off x="944849" y="3383643"/>
              <a:ext cx="3497400" cy="1034929"/>
              <a:chOff x="944849" y="1911020"/>
              <a:chExt cx="3497400" cy="1034929"/>
            </a:xfrm>
          </p:grpSpPr>
          <p:sp>
            <p:nvSpPr>
              <p:cNvPr id="304" name="Google Shape;304;p25"/>
              <p:cNvSpPr txBox="1"/>
              <p:nvPr/>
            </p:nvSpPr>
            <p:spPr>
              <a:xfrm>
                <a:off x="944850" y="1911020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Credit Scores</a:t>
                </a:r>
                <a:endParaRPr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5" name="Google Shape;305;p25"/>
              <p:cNvSpPr txBox="1"/>
              <p:nvPr/>
            </p:nvSpPr>
            <p:spPr>
              <a:xfrm>
                <a:off x="944849" y="2271849"/>
                <a:ext cx="34974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Regardless of the other variables, predominantly, borrowers have a credit score of &gt;700.</a:t>
                </a:r>
                <a:endParaRPr/>
              </a:p>
            </p:txBody>
          </p:sp>
        </p:grpSp>
      </p:grpSp>
      <p:grpSp>
        <p:nvGrpSpPr>
          <p:cNvPr id="306" name="Google Shape;306;p25"/>
          <p:cNvGrpSpPr/>
          <p:nvPr/>
        </p:nvGrpSpPr>
        <p:grpSpPr>
          <a:xfrm>
            <a:off x="7019329" y="4715265"/>
            <a:ext cx="4620900" cy="1479900"/>
            <a:chOff x="609441" y="3159815"/>
            <a:chExt cx="4620900" cy="1479900"/>
          </a:xfrm>
        </p:grpSpPr>
        <p:sp>
          <p:nvSpPr>
            <p:cNvPr id="307" name="Google Shape;307;p25"/>
            <p:cNvSpPr/>
            <p:nvPr/>
          </p:nvSpPr>
          <p:spPr>
            <a:xfrm>
              <a:off x="609441" y="3159815"/>
              <a:ext cx="4620900" cy="1479900"/>
            </a:xfrm>
            <a:prstGeom prst="roundRect">
              <a:avLst>
                <a:gd name="adj" fmla="val 9039"/>
              </a:avLst>
            </a:prstGeom>
            <a:gradFill>
              <a:gsLst>
                <a:gs pos="0">
                  <a:schemeClr val="accent1"/>
                </a:gs>
                <a:gs pos="85000">
                  <a:schemeClr val="accent3"/>
                </a:gs>
                <a:gs pos="100000">
                  <a:schemeClr val="accent3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08" name="Google Shape;308;p25"/>
            <p:cNvGrpSpPr/>
            <p:nvPr/>
          </p:nvGrpSpPr>
          <p:grpSpPr>
            <a:xfrm>
              <a:off x="944849" y="3383643"/>
              <a:ext cx="3497400" cy="1034929"/>
              <a:chOff x="944849" y="1911020"/>
              <a:chExt cx="3497400" cy="1034929"/>
            </a:xfrm>
          </p:grpSpPr>
          <p:sp>
            <p:nvSpPr>
              <p:cNvPr id="309" name="Google Shape;309;p25"/>
              <p:cNvSpPr txBox="1"/>
              <p:nvPr/>
            </p:nvSpPr>
            <p:spPr>
              <a:xfrm>
                <a:off x="944850" y="1911020"/>
                <a:ext cx="2448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b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Debt Consolidation</a:t>
                </a:r>
                <a:endParaRPr sz="20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0" name="Google Shape;310;p25"/>
              <p:cNvSpPr txBox="1"/>
              <p:nvPr/>
            </p:nvSpPr>
            <p:spPr>
              <a:xfrm>
                <a:off x="944849" y="2271849"/>
                <a:ext cx="3497400" cy="67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45700" rIns="0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The vast majority of loans were given for the purpose of debt consolidation. So much so, that it had to be filtered out of some graphs.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>
            <a:spLocks noGrp="1"/>
          </p:cNvSpPr>
          <p:nvPr>
            <p:ph type="title"/>
          </p:nvPr>
        </p:nvSpPr>
        <p:spPr>
          <a:xfrm>
            <a:off x="609441" y="427039"/>
            <a:ext cx="10969800" cy="711000"/>
          </a:xfrm>
          <a:prstGeom prst="rect">
            <a:avLst/>
          </a:prstGeom>
        </p:spPr>
        <p:txBody>
          <a:bodyPr spcFirstLastPara="1" wrap="square" lIns="0" tIns="60925" rIns="0" bIns="609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Status of Loan Based on Purpose</a:t>
            </a:r>
            <a:endParaRPr b="1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26"/>
          <p:cNvSpPr txBox="1">
            <a:spLocks noGrp="1"/>
          </p:cNvSpPr>
          <p:nvPr>
            <p:ph type="body" idx="1"/>
          </p:nvPr>
        </p:nvSpPr>
        <p:spPr>
          <a:xfrm>
            <a:off x="552300" y="1300350"/>
            <a:ext cx="7391700" cy="883200"/>
          </a:xfrm>
          <a:prstGeom prst="rect">
            <a:avLst/>
          </a:prstGeom>
        </p:spPr>
        <p:txBody>
          <a:bodyPr spcFirstLastPara="1" wrap="square" lIns="0" tIns="60925" rIns="0" bIns="60925" anchor="t" anchorCtr="0">
            <a:normAutofit/>
          </a:bodyPr>
          <a:lstStyle/>
          <a:p>
            <a:pPr marL="457200" lvl="0" indent="-355600" algn="l" rtl="0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 b="1">
                <a:solidFill>
                  <a:srgbClr val="3F3F3F"/>
                </a:solidFill>
              </a:rPr>
              <a:t>81.04%</a:t>
            </a:r>
            <a:r>
              <a:rPr lang="en-US" sz="2000">
                <a:solidFill>
                  <a:srgbClr val="3F3F3F"/>
                </a:solidFill>
              </a:rPr>
              <a:t> of loans from this dataset are fully paid</a:t>
            </a:r>
            <a:endParaRPr sz="2000">
              <a:solidFill>
                <a:srgbClr val="3F3F3F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-"/>
            </a:pPr>
            <a:r>
              <a:rPr lang="en-US" sz="2000">
                <a:solidFill>
                  <a:srgbClr val="3F3F3F"/>
                </a:solidFill>
              </a:rPr>
              <a:t>The lowest percentage of paid off loans are for small businesses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18" name="Google Shape;318;p26"/>
          <p:cNvPicPr preferRelativeResize="0"/>
          <p:nvPr/>
        </p:nvPicPr>
        <p:blipFill rotWithShape="1">
          <a:blip r:embed="rId3">
            <a:alphaModFix/>
          </a:blip>
          <a:srcRect t="4769" b="11408"/>
          <a:stretch/>
        </p:blipFill>
        <p:spPr>
          <a:xfrm>
            <a:off x="8059857" y="1300351"/>
            <a:ext cx="3519393" cy="51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2462100"/>
            <a:ext cx="6134100" cy="37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8378299" y="0"/>
            <a:ext cx="38103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465221" y="390925"/>
            <a:ext cx="62709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360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Purpose of Loan Based on Average Income</a:t>
            </a:r>
            <a:endParaRPr sz="3600">
              <a:solidFill>
                <a:srgbClr val="26262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8913775" y="774881"/>
            <a:ext cx="289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Highest and Lowest</a:t>
            </a:r>
            <a:endParaRPr sz="20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8916604" y="1205403"/>
            <a:ext cx="2893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Both moving and home improvement have the highest average annual incomes.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Education, buying a car, and vacations have the lowest.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information can be used to market loans to the correct audiences.</a:t>
            </a: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8913775" y="4085200"/>
            <a:ext cx="2683200" cy="1860000"/>
          </a:xfrm>
          <a:prstGeom prst="roundRect">
            <a:avLst>
              <a:gd name="adj" fmla="val 7107"/>
            </a:avLst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9" name="Google Shape;329;p27"/>
          <p:cNvPicPr preferRelativeResize="0"/>
          <p:nvPr/>
        </p:nvPicPr>
        <p:blipFill rotWithShape="1">
          <a:blip r:embed="rId3">
            <a:alphaModFix/>
          </a:blip>
          <a:srcRect t="8593" b="4069"/>
          <a:stretch/>
        </p:blipFill>
        <p:spPr>
          <a:xfrm>
            <a:off x="355100" y="2134275"/>
            <a:ext cx="7599599" cy="388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27"/>
          <p:cNvGrpSpPr/>
          <p:nvPr/>
        </p:nvGrpSpPr>
        <p:grpSpPr>
          <a:xfrm>
            <a:off x="9190376" y="4408290"/>
            <a:ext cx="2163751" cy="1141519"/>
            <a:chOff x="8150629" y="4300705"/>
            <a:chExt cx="2896200" cy="1141519"/>
          </a:xfrm>
        </p:grpSpPr>
        <p:sp>
          <p:nvSpPr>
            <p:cNvPr id="331" name="Google Shape;331;p27"/>
            <p:cNvSpPr txBox="1"/>
            <p:nvPr/>
          </p:nvSpPr>
          <p:spPr>
            <a:xfrm>
              <a:off x="8163492" y="4300705"/>
              <a:ext cx="265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Vacations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7"/>
            <p:cNvSpPr txBox="1"/>
            <p:nvPr/>
          </p:nvSpPr>
          <p:spPr>
            <a:xfrm>
              <a:off x="8150629" y="4768125"/>
              <a:ext cx="28962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Borrowers that take loans for vacations have the lowest average income.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240D58"/>
      </a:dk2>
      <a:lt2>
        <a:srgbClr val="EEECE1"/>
      </a:lt2>
      <a:accent1>
        <a:srgbClr val="20659E"/>
      </a:accent1>
      <a:accent2>
        <a:srgbClr val="FFFFFF"/>
      </a:accent2>
      <a:accent3>
        <a:srgbClr val="2DBCCA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551</Words>
  <Application>Microsoft Office PowerPoint</Application>
  <PresentationFormat>Custom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Open Sans</vt:lpstr>
      <vt:lpstr>Quattrocento Sans</vt:lpstr>
      <vt:lpstr>Open Sans ExtraBold</vt:lpstr>
      <vt:lpstr>Calibri</vt:lpstr>
      <vt:lpstr>Arial Black</vt:lpstr>
      <vt:lpstr>Office Theme</vt:lpstr>
      <vt:lpstr>PowerPoint Presentation</vt:lpstr>
      <vt:lpstr>Agenda</vt:lpstr>
      <vt:lpstr>Introduction</vt:lpstr>
      <vt:lpstr>Steps Taken to Build Prediction Models</vt:lpstr>
      <vt:lpstr>Classification Prediction Model Results</vt:lpstr>
      <vt:lpstr>Data Cleaning</vt:lpstr>
      <vt:lpstr>Overall Insights</vt:lpstr>
      <vt:lpstr>Status of Loan Based on Purpose</vt:lpstr>
      <vt:lpstr>Purpose of Loan Based on Average Income</vt:lpstr>
      <vt:lpstr>Identifying Potential Risk in Lending Purposes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Joshua Meldrum</cp:lastModifiedBy>
  <cp:revision>1</cp:revision>
  <dcterms:modified xsi:type="dcterms:W3CDTF">2022-02-19T15:45:31Z</dcterms:modified>
</cp:coreProperties>
</file>