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4"/>
    <p:restoredTop sz="81867"/>
  </p:normalViewPr>
  <p:slideViewPr>
    <p:cSldViewPr snapToGrid="0">
      <p:cViewPr varScale="1">
        <p:scale>
          <a:sx n="106" d="100"/>
          <a:sy n="106" d="100"/>
        </p:scale>
        <p:origin x="1208" y="176"/>
      </p:cViewPr>
      <p:guideLst/>
    </p:cSldViewPr>
  </p:slideViewPr>
  <p:notesTextViewPr>
    <p:cViewPr>
      <p:scale>
        <a:sx n="1" d="1"/>
        <a:sy n="1" d="1"/>
      </p:scale>
      <p:origin x="0" y="-312"/>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E1AD6F-0BF3-40C5-9339-2A55D75B36B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55DB888-F5A8-431D-9C2C-1B1C9E0F0602}">
      <dgm:prSet/>
      <dgm:spPr/>
      <dgm:t>
        <a:bodyPr/>
        <a:lstStyle/>
        <a:p>
          <a:pPr>
            <a:lnSpc>
              <a:spcPct val="100000"/>
            </a:lnSpc>
          </a:pPr>
          <a:r>
            <a:rPr lang="en-US">
              <a:solidFill>
                <a:schemeClr val="bg1"/>
              </a:solidFill>
            </a:rPr>
            <a:t>Presented by Joshua Merren, Cybersecurity Analyst, Grey Matter LLC</a:t>
          </a:r>
        </a:p>
      </dgm:t>
    </dgm:pt>
    <dgm:pt modelId="{B4698726-DCE3-4220-8D81-3105D758B835}" type="parTrans" cxnId="{76CD5D62-D137-4645-A250-093766A2D251}">
      <dgm:prSet/>
      <dgm:spPr/>
      <dgm:t>
        <a:bodyPr/>
        <a:lstStyle/>
        <a:p>
          <a:endParaRPr lang="en-US"/>
        </a:p>
      </dgm:t>
    </dgm:pt>
    <dgm:pt modelId="{39604123-5384-4546-A3A9-41F11FF9A322}" type="sibTrans" cxnId="{76CD5D62-D137-4645-A250-093766A2D251}">
      <dgm:prSet/>
      <dgm:spPr/>
      <dgm:t>
        <a:bodyPr/>
        <a:lstStyle/>
        <a:p>
          <a:endParaRPr lang="en-US"/>
        </a:p>
      </dgm:t>
    </dgm:pt>
    <dgm:pt modelId="{E4860332-EB03-4B38-8B8A-BEB80C69E024}">
      <dgm:prSet/>
      <dgm:spPr/>
      <dgm:t>
        <a:bodyPr/>
        <a:lstStyle/>
        <a:p>
          <a:pPr>
            <a:lnSpc>
              <a:spcPct val="100000"/>
            </a:lnSpc>
          </a:pPr>
          <a:r>
            <a:rPr lang="en-US">
              <a:solidFill>
                <a:schemeClr val="bg1"/>
              </a:solidFill>
            </a:rPr>
            <a:t>Date: December 9</a:t>
          </a:r>
          <a:r>
            <a:rPr lang="en-US" baseline="30000">
              <a:solidFill>
                <a:schemeClr val="bg1"/>
              </a:solidFill>
            </a:rPr>
            <a:t>th</a:t>
          </a:r>
          <a:r>
            <a:rPr lang="en-US">
              <a:solidFill>
                <a:schemeClr val="bg1"/>
              </a:solidFill>
            </a:rPr>
            <a:t>, 2024</a:t>
          </a:r>
        </a:p>
      </dgm:t>
    </dgm:pt>
    <dgm:pt modelId="{2772C844-F2E6-436D-B91B-B0ADC7074101}" type="parTrans" cxnId="{49650979-AE27-4E8F-8293-6F85C2132D2C}">
      <dgm:prSet/>
      <dgm:spPr/>
      <dgm:t>
        <a:bodyPr/>
        <a:lstStyle/>
        <a:p>
          <a:endParaRPr lang="en-US"/>
        </a:p>
      </dgm:t>
    </dgm:pt>
    <dgm:pt modelId="{08DDC0C4-DD79-4BEE-ABCD-5C24FE011057}" type="sibTrans" cxnId="{49650979-AE27-4E8F-8293-6F85C2132D2C}">
      <dgm:prSet/>
      <dgm:spPr/>
      <dgm:t>
        <a:bodyPr/>
        <a:lstStyle/>
        <a:p>
          <a:endParaRPr lang="en-US"/>
        </a:p>
      </dgm:t>
    </dgm:pt>
    <dgm:pt modelId="{1EC5EE24-DD24-4948-9553-757D19772F1C}">
      <dgm:prSet custT="1"/>
      <dgm:spPr/>
      <dgm:t>
        <a:bodyPr/>
        <a:lstStyle/>
        <a:p>
          <a:pPr>
            <a:lnSpc>
              <a:spcPct val="100000"/>
            </a:lnSpc>
          </a:pPr>
          <a:r>
            <a:rPr lang="en-US" sz="1600" dirty="0">
              <a:solidFill>
                <a:schemeClr val="bg1"/>
              </a:solidFill>
            </a:rPr>
            <a:t>This presentation summarizes the key security challenges we face and provides actionable steps to protect Grey Matter’s operations, finances, and reputation in light of the </a:t>
          </a:r>
          <a:r>
            <a:rPr lang="en-US" sz="1600" dirty="0" err="1">
              <a:solidFill>
                <a:schemeClr val="bg1"/>
              </a:solidFill>
            </a:rPr>
            <a:t>BrainMeld</a:t>
          </a:r>
          <a:r>
            <a:rPr lang="en-US" sz="1600" dirty="0">
              <a:solidFill>
                <a:schemeClr val="bg1"/>
              </a:solidFill>
            </a:rPr>
            <a:t> acquisition.</a:t>
          </a:r>
        </a:p>
      </dgm:t>
    </dgm:pt>
    <dgm:pt modelId="{AEA34533-2894-4E4B-96BA-61FDA49D334C}" type="parTrans" cxnId="{7FC87D4D-E6C5-4DD5-9849-E4C3769B3B70}">
      <dgm:prSet/>
      <dgm:spPr/>
      <dgm:t>
        <a:bodyPr/>
        <a:lstStyle/>
        <a:p>
          <a:endParaRPr lang="en-US"/>
        </a:p>
      </dgm:t>
    </dgm:pt>
    <dgm:pt modelId="{176E1470-ADAC-427C-B492-918E193E7E5B}" type="sibTrans" cxnId="{7FC87D4D-E6C5-4DD5-9849-E4C3769B3B70}">
      <dgm:prSet/>
      <dgm:spPr/>
      <dgm:t>
        <a:bodyPr/>
        <a:lstStyle/>
        <a:p>
          <a:endParaRPr lang="en-US"/>
        </a:p>
      </dgm:t>
    </dgm:pt>
    <dgm:pt modelId="{F6DE5272-B4B9-4FA8-ACA9-3C0E2E38F8AE}" type="pres">
      <dgm:prSet presAssocID="{79E1AD6F-0BF3-40C5-9339-2A55D75B36BA}" presName="root" presStyleCnt="0">
        <dgm:presLayoutVars>
          <dgm:dir/>
          <dgm:resizeHandles val="exact"/>
        </dgm:presLayoutVars>
      </dgm:prSet>
      <dgm:spPr/>
    </dgm:pt>
    <dgm:pt modelId="{B57BFB02-5770-4DCC-BB6A-FAE7C8FBAC00}" type="pres">
      <dgm:prSet presAssocID="{355DB888-F5A8-431D-9C2C-1B1C9E0F0602}" presName="compNode" presStyleCnt="0"/>
      <dgm:spPr/>
    </dgm:pt>
    <dgm:pt modelId="{E4BEC2FB-F2D9-4F76-B99C-318FB2033BB9}" type="pres">
      <dgm:prSet presAssocID="{355DB888-F5A8-431D-9C2C-1B1C9E0F0602}" presName="bgRect" presStyleLbl="bgShp" presStyleIdx="0" presStyleCnt="3"/>
      <dgm:spPr/>
    </dgm:pt>
    <dgm:pt modelId="{C0CACE5A-C22D-40CD-ACB8-9B2B08178213}" type="pres">
      <dgm:prSet presAssocID="{355DB888-F5A8-431D-9C2C-1B1C9E0F060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1202AD3A-A3D3-4E01-BEC9-BB4C2F9601C6}" type="pres">
      <dgm:prSet presAssocID="{355DB888-F5A8-431D-9C2C-1B1C9E0F0602}" presName="spaceRect" presStyleCnt="0"/>
      <dgm:spPr/>
    </dgm:pt>
    <dgm:pt modelId="{99B53863-9FCF-46A0-BE67-706726FDF05A}" type="pres">
      <dgm:prSet presAssocID="{355DB888-F5A8-431D-9C2C-1B1C9E0F0602}" presName="parTx" presStyleLbl="revTx" presStyleIdx="0" presStyleCnt="3">
        <dgm:presLayoutVars>
          <dgm:chMax val="0"/>
          <dgm:chPref val="0"/>
        </dgm:presLayoutVars>
      </dgm:prSet>
      <dgm:spPr/>
    </dgm:pt>
    <dgm:pt modelId="{BE189F5E-8404-4E97-A0F4-3573E62CDDC8}" type="pres">
      <dgm:prSet presAssocID="{39604123-5384-4546-A3A9-41F11FF9A322}" presName="sibTrans" presStyleCnt="0"/>
      <dgm:spPr/>
    </dgm:pt>
    <dgm:pt modelId="{26A41E12-9D3F-403C-AE4E-E4AAE29BCC3F}" type="pres">
      <dgm:prSet presAssocID="{E4860332-EB03-4B38-8B8A-BEB80C69E024}" presName="compNode" presStyleCnt="0"/>
      <dgm:spPr/>
    </dgm:pt>
    <dgm:pt modelId="{7ECF7187-CB10-41C0-B3E4-B90B71190BE7}" type="pres">
      <dgm:prSet presAssocID="{E4860332-EB03-4B38-8B8A-BEB80C69E024}" presName="bgRect" presStyleLbl="bgShp" presStyleIdx="1" presStyleCnt="3"/>
      <dgm:spPr/>
    </dgm:pt>
    <dgm:pt modelId="{506EE3DC-7089-4D32-BCB0-E46633A4A437}" type="pres">
      <dgm:prSet presAssocID="{E4860332-EB03-4B38-8B8A-BEB80C69E0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ily Calendar"/>
        </a:ext>
      </dgm:extLst>
    </dgm:pt>
    <dgm:pt modelId="{D02483F9-C822-4745-950C-7A1CAEEED6AA}" type="pres">
      <dgm:prSet presAssocID="{E4860332-EB03-4B38-8B8A-BEB80C69E024}" presName="spaceRect" presStyleCnt="0"/>
      <dgm:spPr/>
    </dgm:pt>
    <dgm:pt modelId="{BFCC24EF-3F75-4E53-BED0-9D06D5B7E9DA}" type="pres">
      <dgm:prSet presAssocID="{E4860332-EB03-4B38-8B8A-BEB80C69E024}" presName="parTx" presStyleLbl="revTx" presStyleIdx="1" presStyleCnt="3">
        <dgm:presLayoutVars>
          <dgm:chMax val="0"/>
          <dgm:chPref val="0"/>
        </dgm:presLayoutVars>
      </dgm:prSet>
      <dgm:spPr/>
    </dgm:pt>
    <dgm:pt modelId="{9188BC6C-9753-4349-95C0-1A4073F2710D}" type="pres">
      <dgm:prSet presAssocID="{08DDC0C4-DD79-4BEE-ABCD-5C24FE011057}" presName="sibTrans" presStyleCnt="0"/>
      <dgm:spPr/>
    </dgm:pt>
    <dgm:pt modelId="{332107FE-35CA-49E3-ABCA-C210A171C6F2}" type="pres">
      <dgm:prSet presAssocID="{1EC5EE24-DD24-4948-9553-757D19772F1C}" presName="compNode" presStyleCnt="0"/>
      <dgm:spPr/>
    </dgm:pt>
    <dgm:pt modelId="{338E0D9C-862A-4933-B89F-3A0DD10F04FF}" type="pres">
      <dgm:prSet presAssocID="{1EC5EE24-DD24-4948-9553-757D19772F1C}" presName="bgRect" presStyleLbl="bgShp" presStyleIdx="2" presStyleCnt="3"/>
      <dgm:spPr/>
    </dgm:pt>
    <dgm:pt modelId="{8A7E0D51-F6A7-42C5-8B4E-FE2FC1AA23E0}" type="pres">
      <dgm:prSet presAssocID="{1EC5EE24-DD24-4948-9553-757D19772F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FFD35259-3490-4316-AF2A-B27EE5454B55}" type="pres">
      <dgm:prSet presAssocID="{1EC5EE24-DD24-4948-9553-757D19772F1C}" presName="spaceRect" presStyleCnt="0"/>
      <dgm:spPr/>
    </dgm:pt>
    <dgm:pt modelId="{07A7F1DD-9D0C-4138-8370-481548C8BDEA}" type="pres">
      <dgm:prSet presAssocID="{1EC5EE24-DD24-4948-9553-757D19772F1C}" presName="parTx" presStyleLbl="revTx" presStyleIdx="2" presStyleCnt="3">
        <dgm:presLayoutVars>
          <dgm:chMax val="0"/>
          <dgm:chPref val="0"/>
        </dgm:presLayoutVars>
      </dgm:prSet>
      <dgm:spPr/>
    </dgm:pt>
  </dgm:ptLst>
  <dgm:cxnLst>
    <dgm:cxn modelId="{F1767E29-5203-B342-9385-11F21BF916D0}" type="presOf" srcId="{79E1AD6F-0BF3-40C5-9339-2A55D75B36BA}" destId="{F6DE5272-B4B9-4FA8-ACA9-3C0E2E38F8AE}" srcOrd="0" destOrd="0" presId="urn:microsoft.com/office/officeart/2018/2/layout/IconVerticalSolidList"/>
    <dgm:cxn modelId="{BCB95A4C-9903-294D-B361-ACF29BCACEF6}" type="presOf" srcId="{355DB888-F5A8-431D-9C2C-1B1C9E0F0602}" destId="{99B53863-9FCF-46A0-BE67-706726FDF05A}" srcOrd="0" destOrd="0" presId="urn:microsoft.com/office/officeart/2018/2/layout/IconVerticalSolidList"/>
    <dgm:cxn modelId="{7FC87D4D-E6C5-4DD5-9849-E4C3769B3B70}" srcId="{79E1AD6F-0BF3-40C5-9339-2A55D75B36BA}" destId="{1EC5EE24-DD24-4948-9553-757D19772F1C}" srcOrd="2" destOrd="0" parTransId="{AEA34533-2894-4E4B-96BA-61FDA49D334C}" sibTransId="{176E1470-ADAC-427C-B492-918E193E7E5B}"/>
    <dgm:cxn modelId="{76CD5D62-D137-4645-A250-093766A2D251}" srcId="{79E1AD6F-0BF3-40C5-9339-2A55D75B36BA}" destId="{355DB888-F5A8-431D-9C2C-1B1C9E0F0602}" srcOrd="0" destOrd="0" parTransId="{B4698726-DCE3-4220-8D81-3105D758B835}" sibTransId="{39604123-5384-4546-A3A9-41F11FF9A322}"/>
    <dgm:cxn modelId="{49650979-AE27-4E8F-8293-6F85C2132D2C}" srcId="{79E1AD6F-0BF3-40C5-9339-2A55D75B36BA}" destId="{E4860332-EB03-4B38-8B8A-BEB80C69E024}" srcOrd="1" destOrd="0" parTransId="{2772C844-F2E6-436D-B91B-B0ADC7074101}" sibTransId="{08DDC0C4-DD79-4BEE-ABCD-5C24FE011057}"/>
    <dgm:cxn modelId="{061FA082-951C-BD4D-8C2F-F3CC806B1279}" type="presOf" srcId="{E4860332-EB03-4B38-8B8A-BEB80C69E024}" destId="{BFCC24EF-3F75-4E53-BED0-9D06D5B7E9DA}" srcOrd="0" destOrd="0" presId="urn:microsoft.com/office/officeart/2018/2/layout/IconVerticalSolidList"/>
    <dgm:cxn modelId="{8AF3BEA1-B22C-5045-B3DE-C1F6B439F07D}" type="presOf" srcId="{1EC5EE24-DD24-4948-9553-757D19772F1C}" destId="{07A7F1DD-9D0C-4138-8370-481548C8BDEA}" srcOrd="0" destOrd="0" presId="urn:microsoft.com/office/officeart/2018/2/layout/IconVerticalSolidList"/>
    <dgm:cxn modelId="{1E55BF65-D620-F34A-B38B-4702C063CDD7}" type="presParOf" srcId="{F6DE5272-B4B9-4FA8-ACA9-3C0E2E38F8AE}" destId="{B57BFB02-5770-4DCC-BB6A-FAE7C8FBAC00}" srcOrd="0" destOrd="0" presId="urn:microsoft.com/office/officeart/2018/2/layout/IconVerticalSolidList"/>
    <dgm:cxn modelId="{8F93F444-6A56-8C47-B3C8-2E428C037B11}" type="presParOf" srcId="{B57BFB02-5770-4DCC-BB6A-FAE7C8FBAC00}" destId="{E4BEC2FB-F2D9-4F76-B99C-318FB2033BB9}" srcOrd="0" destOrd="0" presId="urn:microsoft.com/office/officeart/2018/2/layout/IconVerticalSolidList"/>
    <dgm:cxn modelId="{22F56E26-CF87-7342-812F-D02BD0CE99FC}" type="presParOf" srcId="{B57BFB02-5770-4DCC-BB6A-FAE7C8FBAC00}" destId="{C0CACE5A-C22D-40CD-ACB8-9B2B08178213}" srcOrd="1" destOrd="0" presId="urn:microsoft.com/office/officeart/2018/2/layout/IconVerticalSolidList"/>
    <dgm:cxn modelId="{BC1E711B-973A-6C4F-868B-79EB873BF495}" type="presParOf" srcId="{B57BFB02-5770-4DCC-BB6A-FAE7C8FBAC00}" destId="{1202AD3A-A3D3-4E01-BEC9-BB4C2F9601C6}" srcOrd="2" destOrd="0" presId="urn:microsoft.com/office/officeart/2018/2/layout/IconVerticalSolidList"/>
    <dgm:cxn modelId="{EE0765D9-DAFB-3E4B-ADAE-2A2DFBC69509}" type="presParOf" srcId="{B57BFB02-5770-4DCC-BB6A-FAE7C8FBAC00}" destId="{99B53863-9FCF-46A0-BE67-706726FDF05A}" srcOrd="3" destOrd="0" presId="urn:microsoft.com/office/officeart/2018/2/layout/IconVerticalSolidList"/>
    <dgm:cxn modelId="{0C0A67C3-7C89-A041-8195-CC499FB1EB75}" type="presParOf" srcId="{F6DE5272-B4B9-4FA8-ACA9-3C0E2E38F8AE}" destId="{BE189F5E-8404-4E97-A0F4-3573E62CDDC8}" srcOrd="1" destOrd="0" presId="urn:microsoft.com/office/officeart/2018/2/layout/IconVerticalSolidList"/>
    <dgm:cxn modelId="{B99456DA-044C-054F-8D96-80DA80B17570}" type="presParOf" srcId="{F6DE5272-B4B9-4FA8-ACA9-3C0E2E38F8AE}" destId="{26A41E12-9D3F-403C-AE4E-E4AAE29BCC3F}" srcOrd="2" destOrd="0" presId="urn:microsoft.com/office/officeart/2018/2/layout/IconVerticalSolidList"/>
    <dgm:cxn modelId="{9ACE52AB-2BD7-824D-914E-3EA284FDC5DE}" type="presParOf" srcId="{26A41E12-9D3F-403C-AE4E-E4AAE29BCC3F}" destId="{7ECF7187-CB10-41C0-B3E4-B90B71190BE7}" srcOrd="0" destOrd="0" presId="urn:microsoft.com/office/officeart/2018/2/layout/IconVerticalSolidList"/>
    <dgm:cxn modelId="{03856759-3F01-7B43-A67C-CE5CE9E0BB71}" type="presParOf" srcId="{26A41E12-9D3F-403C-AE4E-E4AAE29BCC3F}" destId="{506EE3DC-7089-4D32-BCB0-E46633A4A437}" srcOrd="1" destOrd="0" presId="urn:microsoft.com/office/officeart/2018/2/layout/IconVerticalSolidList"/>
    <dgm:cxn modelId="{CBC2EEE1-8DDA-DF48-96B4-1CC3B19E7E8E}" type="presParOf" srcId="{26A41E12-9D3F-403C-AE4E-E4AAE29BCC3F}" destId="{D02483F9-C822-4745-950C-7A1CAEEED6AA}" srcOrd="2" destOrd="0" presId="urn:microsoft.com/office/officeart/2018/2/layout/IconVerticalSolidList"/>
    <dgm:cxn modelId="{5721F040-3180-5D4E-B4D4-50569B52B430}" type="presParOf" srcId="{26A41E12-9D3F-403C-AE4E-E4AAE29BCC3F}" destId="{BFCC24EF-3F75-4E53-BED0-9D06D5B7E9DA}" srcOrd="3" destOrd="0" presId="urn:microsoft.com/office/officeart/2018/2/layout/IconVerticalSolidList"/>
    <dgm:cxn modelId="{C4B3BEF3-5206-1C45-A022-790F74FAD324}" type="presParOf" srcId="{F6DE5272-B4B9-4FA8-ACA9-3C0E2E38F8AE}" destId="{9188BC6C-9753-4349-95C0-1A4073F2710D}" srcOrd="3" destOrd="0" presId="urn:microsoft.com/office/officeart/2018/2/layout/IconVerticalSolidList"/>
    <dgm:cxn modelId="{83C674D1-380B-7944-868B-8D79C70DF94C}" type="presParOf" srcId="{F6DE5272-B4B9-4FA8-ACA9-3C0E2E38F8AE}" destId="{332107FE-35CA-49E3-ABCA-C210A171C6F2}" srcOrd="4" destOrd="0" presId="urn:microsoft.com/office/officeart/2018/2/layout/IconVerticalSolidList"/>
    <dgm:cxn modelId="{72252CEB-68A8-8E42-A25F-2508983FBBD2}" type="presParOf" srcId="{332107FE-35CA-49E3-ABCA-C210A171C6F2}" destId="{338E0D9C-862A-4933-B89F-3A0DD10F04FF}" srcOrd="0" destOrd="0" presId="urn:microsoft.com/office/officeart/2018/2/layout/IconVerticalSolidList"/>
    <dgm:cxn modelId="{E9A2E7A3-AA40-A347-A704-3CA543F08E38}" type="presParOf" srcId="{332107FE-35CA-49E3-ABCA-C210A171C6F2}" destId="{8A7E0D51-F6A7-42C5-8B4E-FE2FC1AA23E0}" srcOrd="1" destOrd="0" presId="urn:microsoft.com/office/officeart/2018/2/layout/IconVerticalSolidList"/>
    <dgm:cxn modelId="{FAA8F9B7-FEE6-574E-B3EA-83789FCEAAF2}" type="presParOf" srcId="{332107FE-35CA-49E3-ABCA-C210A171C6F2}" destId="{FFD35259-3490-4316-AF2A-B27EE5454B55}" srcOrd="2" destOrd="0" presId="urn:microsoft.com/office/officeart/2018/2/layout/IconVerticalSolidList"/>
    <dgm:cxn modelId="{603B399C-36BB-0841-BFEA-EFA0C0077CAF}" type="presParOf" srcId="{332107FE-35CA-49E3-ABCA-C210A171C6F2}" destId="{07A7F1DD-9D0C-4138-8370-481548C8BDEA}"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214A7DC-04AD-A44A-83F3-3F2507F56F88}"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8F6DC9D0-3300-614F-9AD6-2DEC881BD511}">
      <dgm:prSet custT="1"/>
      <dgm:spPr/>
      <dgm:t>
        <a:bodyPr/>
        <a:lstStyle/>
        <a:p>
          <a:r>
            <a:rPr lang="en-US" sz="2400" dirty="0"/>
            <a:t>By taking these steps, Grey Matter will: </a:t>
          </a:r>
        </a:p>
      </dgm:t>
    </dgm:pt>
    <dgm:pt modelId="{7E964083-6414-2F41-86A7-D133021ED745}" type="parTrans" cxnId="{1EA31F54-D15B-A54B-BAF8-CFAF20D7EB03}">
      <dgm:prSet/>
      <dgm:spPr/>
      <dgm:t>
        <a:bodyPr/>
        <a:lstStyle/>
        <a:p>
          <a:endParaRPr lang="en-US"/>
        </a:p>
      </dgm:t>
    </dgm:pt>
    <dgm:pt modelId="{9DB35179-A6B1-C745-8184-84EA9AA3CEAF}" type="sibTrans" cxnId="{1EA31F54-D15B-A54B-BAF8-CFAF20D7EB03}">
      <dgm:prSet/>
      <dgm:spPr/>
      <dgm:t>
        <a:bodyPr/>
        <a:lstStyle/>
        <a:p>
          <a:endParaRPr lang="en-US"/>
        </a:p>
      </dgm:t>
    </dgm:pt>
    <dgm:pt modelId="{D23370F6-E655-B147-977E-C2B6AC638C29}">
      <dgm:prSet custT="1"/>
      <dgm:spPr/>
      <dgm:t>
        <a:bodyPr/>
        <a:lstStyle/>
        <a:p>
          <a:r>
            <a:rPr lang="en-US" sz="1800" dirty="0"/>
            <a:t>Enhance system security.</a:t>
          </a:r>
        </a:p>
      </dgm:t>
    </dgm:pt>
    <dgm:pt modelId="{847E313E-E31D-A44A-B07F-C8E0220B4E01}" type="parTrans" cxnId="{EBB351C7-4361-5447-B0BB-FD68F9394343}">
      <dgm:prSet/>
      <dgm:spPr/>
      <dgm:t>
        <a:bodyPr/>
        <a:lstStyle/>
        <a:p>
          <a:endParaRPr lang="en-US"/>
        </a:p>
      </dgm:t>
    </dgm:pt>
    <dgm:pt modelId="{90DB86CF-2470-F645-851D-0EBAB9280EEA}" type="sibTrans" cxnId="{EBB351C7-4361-5447-B0BB-FD68F9394343}">
      <dgm:prSet/>
      <dgm:spPr/>
      <dgm:t>
        <a:bodyPr/>
        <a:lstStyle/>
        <a:p>
          <a:endParaRPr lang="en-US"/>
        </a:p>
      </dgm:t>
    </dgm:pt>
    <dgm:pt modelId="{3961BF12-B218-5849-8C16-D3F37E80F79E}">
      <dgm:prSet custT="1"/>
      <dgm:spPr/>
      <dgm:t>
        <a:bodyPr/>
        <a:lstStyle/>
        <a:p>
          <a:r>
            <a:rPr lang="en-US" sz="1800" dirty="0"/>
            <a:t>Protect customer trust.</a:t>
          </a:r>
        </a:p>
      </dgm:t>
    </dgm:pt>
    <dgm:pt modelId="{B504E0A5-1C04-474D-8AD7-F10EB5EDAE9E}" type="parTrans" cxnId="{CD522486-A6EC-A44C-A6AF-149B8D74421C}">
      <dgm:prSet/>
      <dgm:spPr/>
      <dgm:t>
        <a:bodyPr/>
        <a:lstStyle/>
        <a:p>
          <a:endParaRPr lang="en-US"/>
        </a:p>
      </dgm:t>
    </dgm:pt>
    <dgm:pt modelId="{F3403C19-24F7-D14E-ACF3-0523025ED74C}" type="sibTrans" cxnId="{CD522486-A6EC-A44C-A6AF-149B8D74421C}">
      <dgm:prSet/>
      <dgm:spPr/>
      <dgm:t>
        <a:bodyPr/>
        <a:lstStyle/>
        <a:p>
          <a:endParaRPr lang="en-US"/>
        </a:p>
      </dgm:t>
    </dgm:pt>
    <dgm:pt modelId="{47222A73-F494-0F49-8818-DE7D8DDB1DF3}">
      <dgm:prSet custT="1"/>
      <dgm:spPr/>
      <dgm:t>
        <a:bodyPr/>
        <a:lstStyle/>
        <a:p>
          <a:r>
            <a:rPr lang="en-US" sz="1800" dirty="0"/>
            <a:t>Avoid costly disruptions and fines.</a:t>
          </a:r>
        </a:p>
      </dgm:t>
    </dgm:pt>
    <dgm:pt modelId="{26E12D23-8762-4547-8792-12AC9AE69148}" type="parTrans" cxnId="{45E2CF4F-300C-C448-A58D-BC6DE3EE6300}">
      <dgm:prSet/>
      <dgm:spPr/>
      <dgm:t>
        <a:bodyPr/>
        <a:lstStyle/>
        <a:p>
          <a:endParaRPr lang="en-US"/>
        </a:p>
      </dgm:t>
    </dgm:pt>
    <dgm:pt modelId="{1ED53160-A690-9746-BEA1-1607BB974425}" type="sibTrans" cxnId="{45E2CF4F-300C-C448-A58D-BC6DE3EE6300}">
      <dgm:prSet/>
      <dgm:spPr/>
      <dgm:t>
        <a:bodyPr/>
        <a:lstStyle/>
        <a:p>
          <a:endParaRPr lang="en-US"/>
        </a:p>
      </dgm:t>
    </dgm:pt>
    <dgm:pt modelId="{15EB743B-6B10-5345-8F27-EFEE5B06C6DC}">
      <dgm:prSet custT="1"/>
      <dgm:spPr/>
      <dgm:t>
        <a:bodyPr/>
        <a:lstStyle/>
        <a:p>
          <a:r>
            <a:rPr lang="en-US" sz="1800" dirty="0"/>
            <a:t>"Strong security is an investment in our company’s future."</a:t>
          </a:r>
        </a:p>
      </dgm:t>
    </dgm:pt>
    <dgm:pt modelId="{60629F88-0875-AA45-9E87-66B69021D326}" type="parTrans" cxnId="{1A4732C0-B195-B04A-82C7-C116D518DE16}">
      <dgm:prSet/>
      <dgm:spPr/>
      <dgm:t>
        <a:bodyPr/>
        <a:lstStyle/>
        <a:p>
          <a:endParaRPr lang="en-US"/>
        </a:p>
      </dgm:t>
    </dgm:pt>
    <dgm:pt modelId="{F927FEC2-9A54-D640-8F22-EFA45038BD96}" type="sibTrans" cxnId="{1A4732C0-B195-B04A-82C7-C116D518DE16}">
      <dgm:prSet/>
      <dgm:spPr/>
      <dgm:t>
        <a:bodyPr/>
        <a:lstStyle/>
        <a:p>
          <a:endParaRPr lang="en-US"/>
        </a:p>
      </dgm:t>
    </dgm:pt>
    <dgm:pt modelId="{48A8A71C-3618-4446-A20D-09FBF2817164}">
      <dgm:prSet/>
      <dgm:spPr/>
      <dgm:t>
        <a:bodyPr/>
        <a:lstStyle/>
        <a:p>
          <a:r>
            <a:rPr lang="en-US" dirty="0"/>
            <a:t>Importance:</a:t>
          </a:r>
        </a:p>
      </dgm:t>
    </dgm:pt>
    <dgm:pt modelId="{CC113D7B-2A39-274B-AF8C-2D502E35FB0C}" type="parTrans" cxnId="{D0A39E9F-DB8D-A049-BE55-183CBB0F968C}">
      <dgm:prSet/>
      <dgm:spPr/>
      <dgm:t>
        <a:bodyPr/>
        <a:lstStyle/>
        <a:p>
          <a:endParaRPr lang="en-US"/>
        </a:p>
      </dgm:t>
    </dgm:pt>
    <dgm:pt modelId="{26E2D746-020B-2248-AC86-733DE6801634}" type="sibTrans" cxnId="{D0A39E9F-DB8D-A049-BE55-183CBB0F968C}">
      <dgm:prSet/>
      <dgm:spPr/>
      <dgm:t>
        <a:bodyPr/>
        <a:lstStyle/>
        <a:p>
          <a:endParaRPr lang="en-US"/>
        </a:p>
      </dgm:t>
    </dgm:pt>
    <dgm:pt modelId="{D71F1F27-6E8A-3244-A890-A26DEB4B1C25}">
      <dgm:prSet/>
      <dgm:spPr/>
      <dgm:t>
        <a:bodyPr/>
        <a:lstStyle/>
        <a:p>
          <a:r>
            <a:rPr lang="en-US" dirty="0"/>
            <a:t>Proactive measures ensure Grey Matter remains competitive and trusted in the market.</a:t>
          </a:r>
        </a:p>
      </dgm:t>
    </dgm:pt>
    <dgm:pt modelId="{8BCE705B-BAF4-B142-B7CC-CC00E93A3121}" type="parTrans" cxnId="{B1AA30CA-7162-F240-AF8E-EED065497DE8}">
      <dgm:prSet/>
      <dgm:spPr/>
      <dgm:t>
        <a:bodyPr/>
        <a:lstStyle/>
        <a:p>
          <a:endParaRPr lang="en-US"/>
        </a:p>
      </dgm:t>
    </dgm:pt>
    <dgm:pt modelId="{723590B2-BC7A-D044-BD68-5639CD1B4450}" type="sibTrans" cxnId="{B1AA30CA-7162-F240-AF8E-EED065497DE8}">
      <dgm:prSet/>
      <dgm:spPr/>
      <dgm:t>
        <a:bodyPr/>
        <a:lstStyle/>
        <a:p>
          <a:endParaRPr lang="en-US"/>
        </a:p>
      </dgm:t>
    </dgm:pt>
    <dgm:pt modelId="{5E3183CF-D015-4943-9B9B-D6C7FDE28CD4}" type="pres">
      <dgm:prSet presAssocID="{8214A7DC-04AD-A44A-83F3-3F2507F56F88}" presName="rootnode" presStyleCnt="0">
        <dgm:presLayoutVars>
          <dgm:chMax/>
          <dgm:chPref/>
          <dgm:dir/>
          <dgm:animLvl val="lvl"/>
        </dgm:presLayoutVars>
      </dgm:prSet>
      <dgm:spPr/>
    </dgm:pt>
    <dgm:pt modelId="{CF93BFD9-04F1-1E44-BC56-699489B3F993}" type="pres">
      <dgm:prSet presAssocID="{8F6DC9D0-3300-614F-9AD6-2DEC881BD511}" presName="composite" presStyleCnt="0"/>
      <dgm:spPr/>
    </dgm:pt>
    <dgm:pt modelId="{ED23F63D-5264-7E40-8601-217F26014F77}" type="pres">
      <dgm:prSet presAssocID="{8F6DC9D0-3300-614F-9AD6-2DEC881BD511}" presName="LShape" presStyleLbl="alignNode1" presStyleIdx="0" presStyleCnt="3"/>
      <dgm:spPr/>
    </dgm:pt>
    <dgm:pt modelId="{D5175B60-3D2A-D44E-B67A-D96B7F50273E}" type="pres">
      <dgm:prSet presAssocID="{8F6DC9D0-3300-614F-9AD6-2DEC881BD511}" presName="ParentText" presStyleLbl="revTx" presStyleIdx="0" presStyleCnt="2">
        <dgm:presLayoutVars>
          <dgm:chMax val="0"/>
          <dgm:chPref val="0"/>
          <dgm:bulletEnabled val="1"/>
        </dgm:presLayoutVars>
      </dgm:prSet>
      <dgm:spPr/>
    </dgm:pt>
    <dgm:pt modelId="{F68F1E76-826A-FB4B-BBC0-CA67CFF5DC11}" type="pres">
      <dgm:prSet presAssocID="{8F6DC9D0-3300-614F-9AD6-2DEC881BD511}" presName="Triangle" presStyleLbl="alignNode1" presStyleIdx="1" presStyleCnt="3"/>
      <dgm:spPr/>
    </dgm:pt>
    <dgm:pt modelId="{46E0571B-2709-5B48-87A6-C1B230959746}" type="pres">
      <dgm:prSet presAssocID="{9DB35179-A6B1-C745-8184-84EA9AA3CEAF}" presName="sibTrans" presStyleCnt="0"/>
      <dgm:spPr/>
    </dgm:pt>
    <dgm:pt modelId="{E8DF0593-8FF8-E142-9828-52DCE5D2AFDE}" type="pres">
      <dgm:prSet presAssocID="{9DB35179-A6B1-C745-8184-84EA9AA3CEAF}" presName="space" presStyleCnt="0"/>
      <dgm:spPr/>
    </dgm:pt>
    <dgm:pt modelId="{B03BFDE6-DDB0-7E4F-8E15-F3B66135C9D4}" type="pres">
      <dgm:prSet presAssocID="{48A8A71C-3618-4446-A20D-09FBF2817164}" presName="composite" presStyleCnt="0"/>
      <dgm:spPr/>
    </dgm:pt>
    <dgm:pt modelId="{830A0527-1734-5A4E-A3C2-0BCC4F0851C6}" type="pres">
      <dgm:prSet presAssocID="{48A8A71C-3618-4446-A20D-09FBF2817164}" presName="LShape" presStyleLbl="alignNode1" presStyleIdx="2" presStyleCnt="3"/>
      <dgm:spPr/>
    </dgm:pt>
    <dgm:pt modelId="{37AB8680-673C-324D-BDFA-2B33B87CB03F}" type="pres">
      <dgm:prSet presAssocID="{48A8A71C-3618-4446-A20D-09FBF2817164}" presName="ParentText" presStyleLbl="revTx" presStyleIdx="1" presStyleCnt="2">
        <dgm:presLayoutVars>
          <dgm:chMax val="0"/>
          <dgm:chPref val="0"/>
          <dgm:bulletEnabled val="1"/>
        </dgm:presLayoutVars>
      </dgm:prSet>
      <dgm:spPr/>
    </dgm:pt>
  </dgm:ptLst>
  <dgm:cxnLst>
    <dgm:cxn modelId="{B154F233-1960-6D46-9367-7939E2EC7775}" type="presOf" srcId="{3961BF12-B218-5849-8C16-D3F37E80F79E}" destId="{D5175B60-3D2A-D44E-B67A-D96B7F50273E}" srcOrd="0" destOrd="2" presId="urn:microsoft.com/office/officeart/2009/3/layout/StepUpProcess"/>
    <dgm:cxn modelId="{F8F1EC36-1BD1-4E40-B468-0EB32D446D10}" type="presOf" srcId="{8F6DC9D0-3300-614F-9AD6-2DEC881BD511}" destId="{D5175B60-3D2A-D44E-B67A-D96B7F50273E}" srcOrd="0" destOrd="0" presId="urn:microsoft.com/office/officeart/2009/3/layout/StepUpProcess"/>
    <dgm:cxn modelId="{45E2CF4F-300C-C448-A58D-BC6DE3EE6300}" srcId="{8F6DC9D0-3300-614F-9AD6-2DEC881BD511}" destId="{47222A73-F494-0F49-8818-DE7D8DDB1DF3}" srcOrd="2" destOrd="0" parTransId="{26E12D23-8762-4547-8792-12AC9AE69148}" sibTransId="{1ED53160-A690-9746-BEA1-1607BB974425}"/>
    <dgm:cxn modelId="{1EA31F54-D15B-A54B-BAF8-CFAF20D7EB03}" srcId="{8214A7DC-04AD-A44A-83F3-3F2507F56F88}" destId="{8F6DC9D0-3300-614F-9AD6-2DEC881BD511}" srcOrd="0" destOrd="0" parTransId="{7E964083-6414-2F41-86A7-D133021ED745}" sibTransId="{9DB35179-A6B1-C745-8184-84EA9AA3CEAF}"/>
    <dgm:cxn modelId="{D797EB5F-D0BD-E846-B8FA-82EC2A2879A3}" type="presOf" srcId="{48A8A71C-3618-4446-A20D-09FBF2817164}" destId="{37AB8680-673C-324D-BDFA-2B33B87CB03F}" srcOrd="0" destOrd="0" presId="urn:microsoft.com/office/officeart/2009/3/layout/StepUpProcess"/>
    <dgm:cxn modelId="{D5D2B172-9952-5B4A-86E8-6F2FF73D58B4}" type="presOf" srcId="{D71F1F27-6E8A-3244-A890-A26DEB4B1C25}" destId="{37AB8680-673C-324D-BDFA-2B33B87CB03F}" srcOrd="0" destOrd="1" presId="urn:microsoft.com/office/officeart/2009/3/layout/StepUpProcess"/>
    <dgm:cxn modelId="{CD522486-A6EC-A44C-A6AF-149B8D74421C}" srcId="{8F6DC9D0-3300-614F-9AD6-2DEC881BD511}" destId="{3961BF12-B218-5849-8C16-D3F37E80F79E}" srcOrd="1" destOrd="0" parTransId="{B504E0A5-1C04-474D-8AD7-F10EB5EDAE9E}" sibTransId="{F3403C19-24F7-D14E-ACF3-0523025ED74C}"/>
    <dgm:cxn modelId="{80C23D8B-1023-0C40-AAC6-51AB9C65EFF1}" type="presOf" srcId="{15EB743B-6B10-5345-8F27-EFEE5B06C6DC}" destId="{D5175B60-3D2A-D44E-B67A-D96B7F50273E}" srcOrd="0" destOrd="4" presId="urn:microsoft.com/office/officeart/2009/3/layout/StepUpProcess"/>
    <dgm:cxn modelId="{7C36DA9C-EEAA-2C4B-A64F-25DA80D3E304}" type="presOf" srcId="{8214A7DC-04AD-A44A-83F3-3F2507F56F88}" destId="{5E3183CF-D015-4943-9B9B-D6C7FDE28CD4}" srcOrd="0" destOrd="0" presId="urn:microsoft.com/office/officeart/2009/3/layout/StepUpProcess"/>
    <dgm:cxn modelId="{D0A39E9F-DB8D-A049-BE55-183CBB0F968C}" srcId="{8214A7DC-04AD-A44A-83F3-3F2507F56F88}" destId="{48A8A71C-3618-4446-A20D-09FBF2817164}" srcOrd="1" destOrd="0" parTransId="{CC113D7B-2A39-274B-AF8C-2D502E35FB0C}" sibTransId="{26E2D746-020B-2248-AC86-733DE6801634}"/>
    <dgm:cxn modelId="{1A4732C0-B195-B04A-82C7-C116D518DE16}" srcId="{8F6DC9D0-3300-614F-9AD6-2DEC881BD511}" destId="{15EB743B-6B10-5345-8F27-EFEE5B06C6DC}" srcOrd="3" destOrd="0" parTransId="{60629F88-0875-AA45-9E87-66B69021D326}" sibTransId="{F927FEC2-9A54-D640-8F22-EFA45038BD96}"/>
    <dgm:cxn modelId="{AB86DEC3-C90A-7C42-BABA-D7762F5729AA}" type="presOf" srcId="{47222A73-F494-0F49-8818-DE7D8DDB1DF3}" destId="{D5175B60-3D2A-D44E-B67A-D96B7F50273E}" srcOrd="0" destOrd="3" presId="urn:microsoft.com/office/officeart/2009/3/layout/StepUpProcess"/>
    <dgm:cxn modelId="{EBB351C7-4361-5447-B0BB-FD68F9394343}" srcId="{8F6DC9D0-3300-614F-9AD6-2DEC881BD511}" destId="{D23370F6-E655-B147-977E-C2B6AC638C29}" srcOrd="0" destOrd="0" parTransId="{847E313E-E31D-A44A-B07F-C8E0220B4E01}" sibTransId="{90DB86CF-2470-F645-851D-0EBAB9280EEA}"/>
    <dgm:cxn modelId="{B1AA30CA-7162-F240-AF8E-EED065497DE8}" srcId="{48A8A71C-3618-4446-A20D-09FBF2817164}" destId="{D71F1F27-6E8A-3244-A890-A26DEB4B1C25}" srcOrd="0" destOrd="0" parTransId="{8BCE705B-BAF4-B142-B7CC-CC00E93A3121}" sibTransId="{723590B2-BC7A-D044-BD68-5639CD1B4450}"/>
    <dgm:cxn modelId="{D2B51AEB-4502-184E-A0FA-052FE32BBF95}" type="presOf" srcId="{D23370F6-E655-B147-977E-C2B6AC638C29}" destId="{D5175B60-3D2A-D44E-B67A-D96B7F50273E}" srcOrd="0" destOrd="1" presId="urn:microsoft.com/office/officeart/2009/3/layout/StepUpProcess"/>
    <dgm:cxn modelId="{2E82EF43-A05B-BC42-9DE2-2226691D4F20}" type="presParOf" srcId="{5E3183CF-D015-4943-9B9B-D6C7FDE28CD4}" destId="{CF93BFD9-04F1-1E44-BC56-699489B3F993}" srcOrd="0" destOrd="0" presId="urn:microsoft.com/office/officeart/2009/3/layout/StepUpProcess"/>
    <dgm:cxn modelId="{7340C024-9D61-144F-A511-31EB10EB9E9B}" type="presParOf" srcId="{CF93BFD9-04F1-1E44-BC56-699489B3F993}" destId="{ED23F63D-5264-7E40-8601-217F26014F77}" srcOrd="0" destOrd="0" presId="urn:microsoft.com/office/officeart/2009/3/layout/StepUpProcess"/>
    <dgm:cxn modelId="{CDEEC1DD-5F2F-A74E-B33F-904EAA95DAD0}" type="presParOf" srcId="{CF93BFD9-04F1-1E44-BC56-699489B3F993}" destId="{D5175B60-3D2A-D44E-B67A-D96B7F50273E}" srcOrd="1" destOrd="0" presId="urn:microsoft.com/office/officeart/2009/3/layout/StepUpProcess"/>
    <dgm:cxn modelId="{D96ACCB3-AAC7-6744-B26D-647C3108426D}" type="presParOf" srcId="{CF93BFD9-04F1-1E44-BC56-699489B3F993}" destId="{F68F1E76-826A-FB4B-BBC0-CA67CFF5DC11}" srcOrd="2" destOrd="0" presId="urn:microsoft.com/office/officeart/2009/3/layout/StepUpProcess"/>
    <dgm:cxn modelId="{0A57D41C-3372-7942-B1FE-529F91401468}" type="presParOf" srcId="{5E3183CF-D015-4943-9B9B-D6C7FDE28CD4}" destId="{46E0571B-2709-5B48-87A6-C1B230959746}" srcOrd="1" destOrd="0" presId="urn:microsoft.com/office/officeart/2009/3/layout/StepUpProcess"/>
    <dgm:cxn modelId="{94F1611C-9311-F541-8D57-AA2D074E48BD}" type="presParOf" srcId="{46E0571B-2709-5B48-87A6-C1B230959746}" destId="{E8DF0593-8FF8-E142-9828-52DCE5D2AFDE}" srcOrd="0" destOrd="0" presId="urn:microsoft.com/office/officeart/2009/3/layout/StepUpProcess"/>
    <dgm:cxn modelId="{7C278777-5A62-374A-88DA-C7EA7E00CC2C}" type="presParOf" srcId="{5E3183CF-D015-4943-9B9B-D6C7FDE28CD4}" destId="{B03BFDE6-DDB0-7E4F-8E15-F3B66135C9D4}" srcOrd="2" destOrd="0" presId="urn:microsoft.com/office/officeart/2009/3/layout/StepUpProcess"/>
    <dgm:cxn modelId="{34A76BA2-DBB7-6045-B722-17BFB1DED81C}" type="presParOf" srcId="{B03BFDE6-DDB0-7E4F-8E15-F3B66135C9D4}" destId="{830A0527-1734-5A4E-A3C2-0BCC4F0851C6}" srcOrd="0" destOrd="0" presId="urn:microsoft.com/office/officeart/2009/3/layout/StepUpProcess"/>
    <dgm:cxn modelId="{629D4898-81D9-BE4E-8B29-3EE77B0ACA29}" type="presParOf" srcId="{B03BFDE6-DDB0-7E4F-8E15-F3B66135C9D4}" destId="{37AB8680-673C-324D-BDFA-2B33B87CB03F}" srcOrd="1" destOrd="0" presId="urn:microsoft.com/office/officeart/2009/3/layout/StepUp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18A7246-2402-4A41-8516-406B35C2214C}"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AC443275-ABC3-FC40-8879-C788164896FF}">
      <dgm:prSet/>
      <dgm:spPr/>
      <dgm:t>
        <a:bodyPr/>
        <a:lstStyle/>
        <a:p>
          <a:r>
            <a:rPr lang="en-US" dirty="0"/>
            <a:t>Summary: </a:t>
          </a:r>
        </a:p>
      </dgm:t>
    </dgm:pt>
    <dgm:pt modelId="{BE68E42D-5441-5E44-B732-184F4DC521EA}" type="parTrans" cxnId="{3A2380B8-D391-604E-85F6-26597A024A25}">
      <dgm:prSet/>
      <dgm:spPr/>
      <dgm:t>
        <a:bodyPr/>
        <a:lstStyle/>
        <a:p>
          <a:endParaRPr lang="en-US"/>
        </a:p>
      </dgm:t>
    </dgm:pt>
    <dgm:pt modelId="{97379D4A-B446-0D43-93F5-BA97E3B8094A}" type="sibTrans" cxnId="{3A2380B8-D391-604E-85F6-26597A024A25}">
      <dgm:prSet/>
      <dgm:spPr/>
      <dgm:t>
        <a:bodyPr/>
        <a:lstStyle/>
        <a:p>
          <a:endParaRPr lang="en-US"/>
        </a:p>
      </dgm:t>
    </dgm:pt>
    <dgm:pt modelId="{D8DD841F-DD4E-394F-BEA5-F0FBB46746AF}">
      <dgm:prSet/>
      <dgm:spPr/>
      <dgm:t>
        <a:bodyPr/>
        <a:lstStyle/>
        <a:p>
          <a:r>
            <a:rPr lang="en-US"/>
            <a:t>Our findings highlight critical vulnerabilities.</a:t>
          </a:r>
        </a:p>
      </dgm:t>
    </dgm:pt>
    <dgm:pt modelId="{6E6F00B9-B53A-1843-84B2-224AEDD26A6D}" type="parTrans" cxnId="{CE951DAF-B528-6645-B60C-961558336934}">
      <dgm:prSet/>
      <dgm:spPr/>
      <dgm:t>
        <a:bodyPr/>
        <a:lstStyle/>
        <a:p>
          <a:endParaRPr lang="en-US"/>
        </a:p>
      </dgm:t>
    </dgm:pt>
    <dgm:pt modelId="{028654B5-9C70-7943-9A4E-C30BFD68F862}" type="sibTrans" cxnId="{CE951DAF-B528-6645-B60C-961558336934}">
      <dgm:prSet/>
      <dgm:spPr/>
      <dgm:t>
        <a:bodyPr/>
        <a:lstStyle/>
        <a:p>
          <a:endParaRPr lang="en-US"/>
        </a:p>
      </dgm:t>
    </dgm:pt>
    <dgm:pt modelId="{65387046-0E7B-AA48-9DF1-1643F8E99607}">
      <dgm:prSet/>
      <dgm:spPr/>
      <dgm:t>
        <a:bodyPr/>
        <a:lstStyle/>
        <a:p>
          <a:r>
            <a:rPr lang="en-US"/>
            <a:t>Immediate and long-term actions protect our business.</a:t>
          </a:r>
        </a:p>
      </dgm:t>
    </dgm:pt>
    <dgm:pt modelId="{4A462440-5C22-1A4F-9F79-F78564BE466A}" type="parTrans" cxnId="{3564B565-162F-4F48-991F-5EC9B399CD54}">
      <dgm:prSet/>
      <dgm:spPr/>
      <dgm:t>
        <a:bodyPr/>
        <a:lstStyle/>
        <a:p>
          <a:endParaRPr lang="en-US"/>
        </a:p>
      </dgm:t>
    </dgm:pt>
    <dgm:pt modelId="{43D69F6E-ADFB-6D4A-80B8-C124E71F5218}" type="sibTrans" cxnId="{3564B565-162F-4F48-991F-5EC9B399CD54}">
      <dgm:prSet/>
      <dgm:spPr/>
      <dgm:t>
        <a:bodyPr/>
        <a:lstStyle/>
        <a:p>
          <a:endParaRPr lang="en-US"/>
        </a:p>
      </dgm:t>
    </dgm:pt>
    <dgm:pt modelId="{964BD665-850D-EF4D-B60C-52C54BF6B2A0}">
      <dgm:prSet/>
      <dgm:spPr/>
      <dgm:t>
        <a:bodyPr/>
        <a:lstStyle/>
        <a:p>
          <a:r>
            <a:rPr lang="en-US"/>
            <a:t>Moving forward, ongoing efforts are essential.</a:t>
          </a:r>
        </a:p>
      </dgm:t>
    </dgm:pt>
    <dgm:pt modelId="{A87F4368-2272-4543-B68F-3C0D3554A9BA}" type="parTrans" cxnId="{D0AE3F98-74E1-F645-9867-DB24FE2C3C06}">
      <dgm:prSet/>
      <dgm:spPr/>
      <dgm:t>
        <a:bodyPr/>
        <a:lstStyle/>
        <a:p>
          <a:endParaRPr lang="en-US"/>
        </a:p>
      </dgm:t>
    </dgm:pt>
    <dgm:pt modelId="{86D677E4-22CE-F04A-B0EC-C3AED866127E}" type="sibTrans" cxnId="{D0AE3F98-74E1-F645-9867-DB24FE2C3C06}">
      <dgm:prSet/>
      <dgm:spPr/>
      <dgm:t>
        <a:bodyPr/>
        <a:lstStyle/>
        <a:p>
          <a:endParaRPr lang="en-US"/>
        </a:p>
      </dgm:t>
    </dgm:pt>
    <dgm:pt modelId="{3797FD9D-F418-D544-80DF-CB33CA6550E2}">
      <dgm:prSet/>
      <dgm:spPr/>
      <dgm:t>
        <a:bodyPr/>
        <a:lstStyle/>
        <a:p>
          <a:r>
            <a:rPr lang="en-US" dirty="0"/>
            <a:t>Call to Action: </a:t>
          </a:r>
        </a:p>
      </dgm:t>
    </dgm:pt>
    <dgm:pt modelId="{D607F37E-8C89-E64D-B57C-CBFB9F6665E1}" type="parTrans" cxnId="{0E68CDBB-F8A2-4F46-967C-A6FDF69639AB}">
      <dgm:prSet/>
      <dgm:spPr/>
      <dgm:t>
        <a:bodyPr/>
        <a:lstStyle/>
        <a:p>
          <a:endParaRPr lang="en-US"/>
        </a:p>
      </dgm:t>
    </dgm:pt>
    <dgm:pt modelId="{90B6C585-098B-DA47-8EFF-DC425CD5853B}" type="sibTrans" cxnId="{0E68CDBB-F8A2-4F46-967C-A6FDF69639AB}">
      <dgm:prSet/>
      <dgm:spPr/>
      <dgm:t>
        <a:bodyPr/>
        <a:lstStyle/>
        <a:p>
          <a:endParaRPr lang="en-US"/>
        </a:p>
      </dgm:t>
    </dgm:pt>
    <dgm:pt modelId="{439A8DD3-8043-674F-82B2-A4847CF1F1A2}">
      <dgm:prSet/>
      <dgm:spPr/>
      <dgm:t>
        <a:bodyPr/>
        <a:lstStyle/>
        <a:p>
          <a:r>
            <a:rPr lang="en-US"/>
            <a:t>"Together, we can secure Grey Matter's future by addressing these risks today."</a:t>
          </a:r>
        </a:p>
      </dgm:t>
    </dgm:pt>
    <dgm:pt modelId="{22A2CBBF-3B30-C446-88E7-056F4FBC8AD5}" type="parTrans" cxnId="{810FE381-918E-A142-B015-C6C5D372B02C}">
      <dgm:prSet/>
      <dgm:spPr/>
      <dgm:t>
        <a:bodyPr/>
        <a:lstStyle/>
        <a:p>
          <a:endParaRPr lang="en-US"/>
        </a:p>
      </dgm:t>
    </dgm:pt>
    <dgm:pt modelId="{80B3E023-A8FF-984E-AEE4-2612C7F47CA7}" type="sibTrans" cxnId="{810FE381-918E-A142-B015-C6C5D372B02C}">
      <dgm:prSet/>
      <dgm:spPr/>
      <dgm:t>
        <a:bodyPr/>
        <a:lstStyle/>
        <a:p>
          <a:endParaRPr lang="en-US"/>
        </a:p>
      </dgm:t>
    </dgm:pt>
    <dgm:pt modelId="{A3385AE8-5923-F64C-AD57-618BED97C613}" type="pres">
      <dgm:prSet presAssocID="{118A7246-2402-4A41-8516-406B35C2214C}" presName="linear" presStyleCnt="0">
        <dgm:presLayoutVars>
          <dgm:dir/>
          <dgm:animLvl val="lvl"/>
          <dgm:resizeHandles val="exact"/>
        </dgm:presLayoutVars>
      </dgm:prSet>
      <dgm:spPr/>
    </dgm:pt>
    <dgm:pt modelId="{5445DF9C-9B30-7D41-96AE-0AA0C17FE873}" type="pres">
      <dgm:prSet presAssocID="{AC443275-ABC3-FC40-8879-C788164896FF}" presName="parentLin" presStyleCnt="0"/>
      <dgm:spPr/>
    </dgm:pt>
    <dgm:pt modelId="{59B003A4-9427-7948-B11D-F16C21DEDAC6}" type="pres">
      <dgm:prSet presAssocID="{AC443275-ABC3-FC40-8879-C788164896FF}" presName="parentLeftMargin" presStyleLbl="node1" presStyleIdx="0" presStyleCnt="2"/>
      <dgm:spPr/>
    </dgm:pt>
    <dgm:pt modelId="{91387EBB-ED80-0E4B-ADD2-BA0686D672BE}" type="pres">
      <dgm:prSet presAssocID="{AC443275-ABC3-FC40-8879-C788164896FF}" presName="parentText" presStyleLbl="node1" presStyleIdx="0" presStyleCnt="2">
        <dgm:presLayoutVars>
          <dgm:chMax val="0"/>
          <dgm:bulletEnabled val="1"/>
        </dgm:presLayoutVars>
      </dgm:prSet>
      <dgm:spPr/>
    </dgm:pt>
    <dgm:pt modelId="{6B56230E-A3A4-E647-8A2A-599699A160C0}" type="pres">
      <dgm:prSet presAssocID="{AC443275-ABC3-FC40-8879-C788164896FF}" presName="negativeSpace" presStyleCnt="0"/>
      <dgm:spPr/>
    </dgm:pt>
    <dgm:pt modelId="{A0082494-E26C-F74D-8963-80F6B2364EB9}" type="pres">
      <dgm:prSet presAssocID="{AC443275-ABC3-FC40-8879-C788164896FF}" presName="childText" presStyleLbl="conFgAcc1" presStyleIdx="0" presStyleCnt="2">
        <dgm:presLayoutVars>
          <dgm:bulletEnabled val="1"/>
        </dgm:presLayoutVars>
      </dgm:prSet>
      <dgm:spPr/>
    </dgm:pt>
    <dgm:pt modelId="{646DBB59-59D7-C248-90CB-3FBF2B988AB5}" type="pres">
      <dgm:prSet presAssocID="{97379D4A-B446-0D43-93F5-BA97E3B8094A}" presName="spaceBetweenRectangles" presStyleCnt="0"/>
      <dgm:spPr/>
    </dgm:pt>
    <dgm:pt modelId="{AC705ED3-2743-A44D-9907-CB0782DF3056}" type="pres">
      <dgm:prSet presAssocID="{3797FD9D-F418-D544-80DF-CB33CA6550E2}" presName="parentLin" presStyleCnt="0"/>
      <dgm:spPr/>
    </dgm:pt>
    <dgm:pt modelId="{5C539019-6813-684E-9665-893E090D87DC}" type="pres">
      <dgm:prSet presAssocID="{3797FD9D-F418-D544-80DF-CB33CA6550E2}" presName="parentLeftMargin" presStyleLbl="node1" presStyleIdx="0" presStyleCnt="2"/>
      <dgm:spPr/>
    </dgm:pt>
    <dgm:pt modelId="{D9A0017F-EDC8-0C48-8A4C-ADFC935A62C1}" type="pres">
      <dgm:prSet presAssocID="{3797FD9D-F418-D544-80DF-CB33CA6550E2}" presName="parentText" presStyleLbl="node1" presStyleIdx="1" presStyleCnt="2">
        <dgm:presLayoutVars>
          <dgm:chMax val="0"/>
          <dgm:bulletEnabled val="1"/>
        </dgm:presLayoutVars>
      </dgm:prSet>
      <dgm:spPr/>
    </dgm:pt>
    <dgm:pt modelId="{B5025486-0644-5248-AF66-F6B915F89AF3}" type="pres">
      <dgm:prSet presAssocID="{3797FD9D-F418-D544-80DF-CB33CA6550E2}" presName="negativeSpace" presStyleCnt="0"/>
      <dgm:spPr/>
    </dgm:pt>
    <dgm:pt modelId="{79D80FBA-B537-2D42-8396-6DB3D4C93337}" type="pres">
      <dgm:prSet presAssocID="{3797FD9D-F418-D544-80DF-CB33CA6550E2}" presName="childText" presStyleLbl="conFgAcc1" presStyleIdx="1" presStyleCnt="2">
        <dgm:presLayoutVars>
          <dgm:bulletEnabled val="1"/>
        </dgm:presLayoutVars>
      </dgm:prSet>
      <dgm:spPr/>
    </dgm:pt>
  </dgm:ptLst>
  <dgm:cxnLst>
    <dgm:cxn modelId="{062C712F-4A58-D14D-9B7E-3BF7B239ADF2}" type="presOf" srcId="{964BD665-850D-EF4D-B60C-52C54BF6B2A0}" destId="{A0082494-E26C-F74D-8963-80F6B2364EB9}" srcOrd="0" destOrd="2" presId="urn:microsoft.com/office/officeart/2005/8/layout/list1"/>
    <dgm:cxn modelId="{CE142A53-7D67-D047-93B3-C17805CA2067}" type="presOf" srcId="{439A8DD3-8043-674F-82B2-A4847CF1F1A2}" destId="{79D80FBA-B537-2D42-8396-6DB3D4C93337}" srcOrd="0" destOrd="0" presId="urn:microsoft.com/office/officeart/2005/8/layout/list1"/>
    <dgm:cxn modelId="{3564B565-162F-4F48-991F-5EC9B399CD54}" srcId="{AC443275-ABC3-FC40-8879-C788164896FF}" destId="{65387046-0E7B-AA48-9DF1-1643F8E99607}" srcOrd="1" destOrd="0" parTransId="{4A462440-5C22-1A4F-9F79-F78564BE466A}" sibTransId="{43D69F6E-ADFB-6D4A-80B8-C124E71F5218}"/>
    <dgm:cxn modelId="{93165474-5E9A-504B-8878-19DDF3F984A1}" type="presOf" srcId="{118A7246-2402-4A41-8516-406B35C2214C}" destId="{A3385AE8-5923-F64C-AD57-618BED97C613}" srcOrd="0" destOrd="0" presId="urn:microsoft.com/office/officeart/2005/8/layout/list1"/>
    <dgm:cxn modelId="{810FE381-918E-A142-B015-C6C5D372B02C}" srcId="{3797FD9D-F418-D544-80DF-CB33CA6550E2}" destId="{439A8DD3-8043-674F-82B2-A4847CF1F1A2}" srcOrd="0" destOrd="0" parTransId="{22A2CBBF-3B30-C446-88E7-056F4FBC8AD5}" sibTransId="{80B3E023-A8FF-984E-AEE4-2612C7F47CA7}"/>
    <dgm:cxn modelId="{D88FE486-7FA1-6E49-85DC-B81C47CDAEF8}" type="presOf" srcId="{65387046-0E7B-AA48-9DF1-1643F8E99607}" destId="{A0082494-E26C-F74D-8963-80F6B2364EB9}" srcOrd="0" destOrd="1" presId="urn:microsoft.com/office/officeart/2005/8/layout/list1"/>
    <dgm:cxn modelId="{162C0B94-1776-F747-BC5E-34E6E4BE5EC1}" type="presOf" srcId="{AC443275-ABC3-FC40-8879-C788164896FF}" destId="{59B003A4-9427-7948-B11D-F16C21DEDAC6}" srcOrd="0" destOrd="0" presId="urn:microsoft.com/office/officeart/2005/8/layout/list1"/>
    <dgm:cxn modelId="{01483397-4500-DC41-AAB2-2CE452723A0E}" type="presOf" srcId="{3797FD9D-F418-D544-80DF-CB33CA6550E2}" destId="{D9A0017F-EDC8-0C48-8A4C-ADFC935A62C1}" srcOrd="1" destOrd="0" presId="urn:microsoft.com/office/officeart/2005/8/layout/list1"/>
    <dgm:cxn modelId="{D0AE3F98-74E1-F645-9867-DB24FE2C3C06}" srcId="{AC443275-ABC3-FC40-8879-C788164896FF}" destId="{964BD665-850D-EF4D-B60C-52C54BF6B2A0}" srcOrd="2" destOrd="0" parTransId="{A87F4368-2272-4543-B68F-3C0D3554A9BA}" sibTransId="{86D677E4-22CE-F04A-B0EC-C3AED866127E}"/>
    <dgm:cxn modelId="{4420B8A2-8E9F-564E-85B6-C067C1D951B4}" type="presOf" srcId="{3797FD9D-F418-D544-80DF-CB33CA6550E2}" destId="{5C539019-6813-684E-9665-893E090D87DC}" srcOrd="0" destOrd="0" presId="urn:microsoft.com/office/officeart/2005/8/layout/list1"/>
    <dgm:cxn modelId="{CE951DAF-B528-6645-B60C-961558336934}" srcId="{AC443275-ABC3-FC40-8879-C788164896FF}" destId="{D8DD841F-DD4E-394F-BEA5-F0FBB46746AF}" srcOrd="0" destOrd="0" parTransId="{6E6F00B9-B53A-1843-84B2-224AEDD26A6D}" sibTransId="{028654B5-9C70-7943-9A4E-C30BFD68F862}"/>
    <dgm:cxn modelId="{3A2380B8-D391-604E-85F6-26597A024A25}" srcId="{118A7246-2402-4A41-8516-406B35C2214C}" destId="{AC443275-ABC3-FC40-8879-C788164896FF}" srcOrd="0" destOrd="0" parTransId="{BE68E42D-5441-5E44-B732-184F4DC521EA}" sibTransId="{97379D4A-B446-0D43-93F5-BA97E3B8094A}"/>
    <dgm:cxn modelId="{0E68CDBB-F8A2-4F46-967C-A6FDF69639AB}" srcId="{118A7246-2402-4A41-8516-406B35C2214C}" destId="{3797FD9D-F418-D544-80DF-CB33CA6550E2}" srcOrd="1" destOrd="0" parTransId="{D607F37E-8C89-E64D-B57C-CBFB9F6665E1}" sibTransId="{90B6C585-098B-DA47-8EFF-DC425CD5853B}"/>
    <dgm:cxn modelId="{EE20BFC2-413B-9B45-9F78-25AD72B57092}" type="presOf" srcId="{D8DD841F-DD4E-394F-BEA5-F0FBB46746AF}" destId="{A0082494-E26C-F74D-8963-80F6B2364EB9}" srcOrd="0" destOrd="0" presId="urn:microsoft.com/office/officeart/2005/8/layout/list1"/>
    <dgm:cxn modelId="{B1D2E5E5-867F-9842-88F3-3C92808A191F}" type="presOf" srcId="{AC443275-ABC3-FC40-8879-C788164896FF}" destId="{91387EBB-ED80-0E4B-ADD2-BA0686D672BE}" srcOrd="1" destOrd="0" presId="urn:microsoft.com/office/officeart/2005/8/layout/list1"/>
    <dgm:cxn modelId="{E9FC9AA6-7EBC-2F44-B059-69AD31378C97}" type="presParOf" srcId="{A3385AE8-5923-F64C-AD57-618BED97C613}" destId="{5445DF9C-9B30-7D41-96AE-0AA0C17FE873}" srcOrd="0" destOrd="0" presId="urn:microsoft.com/office/officeart/2005/8/layout/list1"/>
    <dgm:cxn modelId="{5FB3C14D-E793-8F44-9F36-62B53A3316FA}" type="presParOf" srcId="{5445DF9C-9B30-7D41-96AE-0AA0C17FE873}" destId="{59B003A4-9427-7948-B11D-F16C21DEDAC6}" srcOrd="0" destOrd="0" presId="urn:microsoft.com/office/officeart/2005/8/layout/list1"/>
    <dgm:cxn modelId="{F31540EA-A0A9-B346-9A89-C61C3720D164}" type="presParOf" srcId="{5445DF9C-9B30-7D41-96AE-0AA0C17FE873}" destId="{91387EBB-ED80-0E4B-ADD2-BA0686D672BE}" srcOrd="1" destOrd="0" presId="urn:microsoft.com/office/officeart/2005/8/layout/list1"/>
    <dgm:cxn modelId="{59A44B68-7B4B-584D-AE29-B89DACDC397C}" type="presParOf" srcId="{A3385AE8-5923-F64C-AD57-618BED97C613}" destId="{6B56230E-A3A4-E647-8A2A-599699A160C0}" srcOrd="1" destOrd="0" presId="urn:microsoft.com/office/officeart/2005/8/layout/list1"/>
    <dgm:cxn modelId="{5F90BA95-DD82-EB49-81B9-90C2BF4EBC78}" type="presParOf" srcId="{A3385AE8-5923-F64C-AD57-618BED97C613}" destId="{A0082494-E26C-F74D-8963-80F6B2364EB9}" srcOrd="2" destOrd="0" presId="urn:microsoft.com/office/officeart/2005/8/layout/list1"/>
    <dgm:cxn modelId="{687D358C-DA29-2043-9190-C4B424EBA66F}" type="presParOf" srcId="{A3385AE8-5923-F64C-AD57-618BED97C613}" destId="{646DBB59-59D7-C248-90CB-3FBF2B988AB5}" srcOrd="3" destOrd="0" presId="urn:microsoft.com/office/officeart/2005/8/layout/list1"/>
    <dgm:cxn modelId="{18EB44A5-71E4-8049-A460-B7A80CDAC296}" type="presParOf" srcId="{A3385AE8-5923-F64C-AD57-618BED97C613}" destId="{AC705ED3-2743-A44D-9907-CB0782DF3056}" srcOrd="4" destOrd="0" presId="urn:microsoft.com/office/officeart/2005/8/layout/list1"/>
    <dgm:cxn modelId="{740A58A6-6859-E242-9DDA-50260337FF34}" type="presParOf" srcId="{AC705ED3-2743-A44D-9907-CB0782DF3056}" destId="{5C539019-6813-684E-9665-893E090D87DC}" srcOrd="0" destOrd="0" presId="urn:microsoft.com/office/officeart/2005/8/layout/list1"/>
    <dgm:cxn modelId="{1D9DAD0A-AC9B-2C4E-AD5A-727587F4FA62}" type="presParOf" srcId="{AC705ED3-2743-A44D-9907-CB0782DF3056}" destId="{D9A0017F-EDC8-0C48-8A4C-ADFC935A62C1}" srcOrd="1" destOrd="0" presId="urn:microsoft.com/office/officeart/2005/8/layout/list1"/>
    <dgm:cxn modelId="{E51E481C-35A0-AF44-A472-EF6F312342FD}" type="presParOf" srcId="{A3385AE8-5923-F64C-AD57-618BED97C613}" destId="{B5025486-0644-5248-AF66-F6B915F89AF3}" srcOrd="5" destOrd="0" presId="urn:microsoft.com/office/officeart/2005/8/layout/list1"/>
    <dgm:cxn modelId="{38FC30B6-3304-4F4B-A4FD-1591A50C907D}" type="presParOf" srcId="{A3385AE8-5923-F64C-AD57-618BED97C613}" destId="{79D80FBA-B537-2D42-8396-6DB3D4C93337}"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AABD4E-524F-42B4-81C0-8CD7FEDD337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28533ADD-DCEF-4C39-9495-A34EE1F1CE99}">
      <dgm:prSet/>
      <dgm:spPr/>
      <dgm:t>
        <a:bodyPr/>
        <a:lstStyle/>
        <a:p>
          <a:r>
            <a:rPr lang="en-US" dirty="0"/>
            <a:t>The acquisition of </a:t>
          </a:r>
          <a:r>
            <a:rPr lang="en-US" dirty="0" err="1"/>
            <a:t>BrainMeld</a:t>
          </a:r>
          <a:r>
            <a:rPr lang="en-US" dirty="0"/>
            <a:t> brings opportunities but also risks.</a:t>
          </a:r>
        </a:p>
      </dgm:t>
    </dgm:pt>
    <dgm:pt modelId="{23FBB9A3-6FF0-4947-B3F3-ADB61A127AB4}" type="parTrans" cxnId="{FF3FFD09-CE93-4A08-A1CC-5F96BB08DC1F}">
      <dgm:prSet/>
      <dgm:spPr/>
      <dgm:t>
        <a:bodyPr/>
        <a:lstStyle/>
        <a:p>
          <a:endParaRPr lang="en-US"/>
        </a:p>
      </dgm:t>
    </dgm:pt>
    <dgm:pt modelId="{20EA8B96-271F-463E-9439-2B4E012CE3F5}" type="sibTrans" cxnId="{FF3FFD09-CE93-4A08-A1CC-5F96BB08DC1F}">
      <dgm:prSet/>
      <dgm:spPr/>
      <dgm:t>
        <a:bodyPr/>
        <a:lstStyle/>
        <a:p>
          <a:endParaRPr lang="en-US"/>
        </a:p>
      </dgm:t>
    </dgm:pt>
    <dgm:pt modelId="{8B1A4A3A-7647-4BA6-B304-EF29FE78B401}">
      <dgm:prSet/>
      <dgm:spPr/>
      <dgm:t>
        <a:bodyPr/>
        <a:lstStyle/>
        <a:p>
          <a:r>
            <a:rPr lang="en-US" dirty="0"/>
            <a:t>Our cybersecurity assessment identified areas requiring immediate and long-term attention to protect our business.</a:t>
          </a:r>
        </a:p>
      </dgm:t>
    </dgm:pt>
    <dgm:pt modelId="{1E5C9D3A-DE34-4C1E-BABE-23572EAC709A}" type="parTrans" cxnId="{DA9CF6FC-D704-4B17-B48C-4C0DFC120469}">
      <dgm:prSet/>
      <dgm:spPr/>
      <dgm:t>
        <a:bodyPr/>
        <a:lstStyle/>
        <a:p>
          <a:endParaRPr lang="en-US"/>
        </a:p>
      </dgm:t>
    </dgm:pt>
    <dgm:pt modelId="{57BDBC3A-2E5E-45D2-8F25-8916FD8951E0}" type="sibTrans" cxnId="{DA9CF6FC-D704-4B17-B48C-4C0DFC120469}">
      <dgm:prSet/>
      <dgm:spPr/>
      <dgm:t>
        <a:bodyPr/>
        <a:lstStyle/>
        <a:p>
          <a:endParaRPr lang="en-US"/>
        </a:p>
      </dgm:t>
    </dgm:pt>
    <dgm:pt modelId="{04EEDB17-F759-4E98-B4DE-EFE58F631B16}">
      <dgm:prSet/>
      <dgm:spPr/>
      <dgm:t>
        <a:bodyPr/>
        <a:lstStyle/>
        <a:p>
          <a:r>
            <a:rPr lang="en-US"/>
            <a:t>Today’s presentation will focus on: </a:t>
          </a:r>
        </a:p>
      </dgm:t>
    </dgm:pt>
    <dgm:pt modelId="{84130892-98AD-43E5-9167-1C2478726538}" type="parTrans" cxnId="{D151D2D6-9B5C-402D-BEB1-88BC7A3131EA}">
      <dgm:prSet/>
      <dgm:spPr/>
      <dgm:t>
        <a:bodyPr/>
        <a:lstStyle/>
        <a:p>
          <a:endParaRPr lang="en-US"/>
        </a:p>
      </dgm:t>
    </dgm:pt>
    <dgm:pt modelId="{8DD0FD5B-8EE5-4841-96CF-F9601D417E08}" type="sibTrans" cxnId="{D151D2D6-9B5C-402D-BEB1-88BC7A3131EA}">
      <dgm:prSet/>
      <dgm:spPr/>
      <dgm:t>
        <a:bodyPr/>
        <a:lstStyle/>
        <a:p>
          <a:endParaRPr lang="en-US"/>
        </a:p>
      </dgm:t>
    </dgm:pt>
    <dgm:pt modelId="{5896662D-E126-46DF-B696-A4A7C480EEDF}">
      <dgm:prSet/>
      <dgm:spPr/>
      <dgm:t>
        <a:bodyPr/>
        <a:lstStyle/>
        <a:p>
          <a:r>
            <a:rPr lang="en-US" dirty="0"/>
            <a:t>Critical vulnerabilities identified.</a:t>
          </a:r>
        </a:p>
      </dgm:t>
    </dgm:pt>
    <dgm:pt modelId="{A605947C-5E6A-410F-A722-CBBC006AAA3E}" type="parTrans" cxnId="{4903803E-71F0-42E0-A82F-102330D31676}">
      <dgm:prSet/>
      <dgm:spPr/>
      <dgm:t>
        <a:bodyPr/>
        <a:lstStyle/>
        <a:p>
          <a:endParaRPr lang="en-US"/>
        </a:p>
      </dgm:t>
    </dgm:pt>
    <dgm:pt modelId="{5D096AD8-F964-4252-A599-FBC91B9CF618}" type="sibTrans" cxnId="{4903803E-71F0-42E0-A82F-102330D31676}">
      <dgm:prSet/>
      <dgm:spPr/>
      <dgm:t>
        <a:bodyPr/>
        <a:lstStyle/>
        <a:p>
          <a:endParaRPr lang="en-US"/>
        </a:p>
      </dgm:t>
    </dgm:pt>
    <dgm:pt modelId="{A293C37A-0294-4213-AB86-A4D27655109C}">
      <dgm:prSet/>
      <dgm:spPr/>
      <dgm:t>
        <a:bodyPr/>
        <a:lstStyle/>
        <a:p>
          <a:r>
            <a:rPr lang="en-US"/>
            <a:t>Recommended solutions and their importance.</a:t>
          </a:r>
        </a:p>
      </dgm:t>
    </dgm:pt>
    <dgm:pt modelId="{BB50530C-E8CC-438D-91A9-E31DFFC5F7F9}" type="parTrans" cxnId="{4C8D3ACB-B7DB-4FBA-9E94-3998B332C0B7}">
      <dgm:prSet/>
      <dgm:spPr/>
      <dgm:t>
        <a:bodyPr/>
        <a:lstStyle/>
        <a:p>
          <a:endParaRPr lang="en-US"/>
        </a:p>
      </dgm:t>
    </dgm:pt>
    <dgm:pt modelId="{426A20A7-8099-433A-ADBB-70C2B12C8009}" type="sibTrans" cxnId="{4C8D3ACB-B7DB-4FBA-9E94-3998B332C0B7}">
      <dgm:prSet/>
      <dgm:spPr/>
      <dgm:t>
        <a:bodyPr/>
        <a:lstStyle/>
        <a:p>
          <a:endParaRPr lang="en-US"/>
        </a:p>
      </dgm:t>
    </dgm:pt>
    <dgm:pt modelId="{C6AF4DB4-756F-4D17-BA16-98AEF3739E48}">
      <dgm:prSet/>
      <dgm:spPr/>
      <dgm:t>
        <a:bodyPr/>
        <a:lstStyle/>
        <a:p>
          <a:r>
            <a:rPr lang="en-US" dirty="0"/>
            <a:t>Steps to ensure future resilience.</a:t>
          </a:r>
        </a:p>
      </dgm:t>
    </dgm:pt>
    <dgm:pt modelId="{ED3733D9-5B96-4409-BCE9-9DE61D4D0B1F}" type="parTrans" cxnId="{7CAFEA69-1274-422C-85D5-D5BD57E2E27F}">
      <dgm:prSet/>
      <dgm:spPr/>
      <dgm:t>
        <a:bodyPr/>
        <a:lstStyle/>
        <a:p>
          <a:endParaRPr lang="en-US"/>
        </a:p>
      </dgm:t>
    </dgm:pt>
    <dgm:pt modelId="{20B48C03-3EDC-4BEA-9378-F2E018579F76}" type="sibTrans" cxnId="{7CAFEA69-1274-422C-85D5-D5BD57E2E27F}">
      <dgm:prSet/>
      <dgm:spPr/>
      <dgm:t>
        <a:bodyPr/>
        <a:lstStyle/>
        <a:p>
          <a:endParaRPr lang="en-US"/>
        </a:p>
      </dgm:t>
    </dgm:pt>
    <dgm:pt modelId="{7FDAAE1E-852B-3B41-93FB-4B6553DABA99}">
      <dgm:prSet/>
      <dgm:spPr/>
      <dgm:t>
        <a:bodyPr/>
        <a:lstStyle/>
        <a:p>
          <a:r>
            <a:rPr lang="en-US" dirty="0"/>
            <a:t> Importance</a:t>
          </a:r>
        </a:p>
      </dgm:t>
    </dgm:pt>
    <dgm:pt modelId="{3D3A978A-B8FE-FB45-8C2A-3B547D273F34}" type="parTrans" cxnId="{A3848DAF-8239-5842-B8FC-2469CEE521E6}">
      <dgm:prSet/>
      <dgm:spPr/>
      <dgm:t>
        <a:bodyPr/>
        <a:lstStyle/>
        <a:p>
          <a:endParaRPr lang="en-US"/>
        </a:p>
      </dgm:t>
    </dgm:pt>
    <dgm:pt modelId="{0FFFE974-B908-AE45-8943-41479B659D0A}" type="sibTrans" cxnId="{A3848DAF-8239-5842-B8FC-2469CEE521E6}">
      <dgm:prSet/>
      <dgm:spPr/>
      <dgm:t>
        <a:bodyPr/>
        <a:lstStyle/>
        <a:p>
          <a:endParaRPr lang="en-US"/>
        </a:p>
      </dgm:t>
    </dgm:pt>
    <dgm:pt modelId="{AC3512E9-73BF-6D47-AE58-B0154F9BE04E}">
      <dgm:prSet/>
      <dgm:spPr/>
      <dgm:t>
        <a:bodyPr/>
        <a:lstStyle/>
        <a:p>
          <a:pPr>
            <a:buSzPts val="1000"/>
            <a:buFont typeface="Courier New" panose="02070309020205020404" pitchFamily="49" charset="0"/>
            <a:buChar char="o"/>
          </a:pPr>
          <a:r>
            <a:rPr lang="en-US"/>
            <a:t>Cybersecurity is fundamental to successfully integrating BrainMeld’s systems and protecting Grey Matter’s growth. Without addressing these issues, we risk operational disruptions and financial loss.</a:t>
          </a:r>
        </a:p>
      </dgm:t>
    </dgm:pt>
    <dgm:pt modelId="{3C2A55AA-541E-1642-AC5E-8AD535463E97}" type="parTrans" cxnId="{8EA967E3-9C6D-714E-ABA0-DEF22D99128D}">
      <dgm:prSet/>
      <dgm:spPr/>
      <dgm:t>
        <a:bodyPr/>
        <a:lstStyle/>
        <a:p>
          <a:endParaRPr lang="en-US"/>
        </a:p>
      </dgm:t>
    </dgm:pt>
    <dgm:pt modelId="{8326039D-A4AE-284B-B490-6D8CC1A9520C}" type="sibTrans" cxnId="{8EA967E3-9C6D-714E-ABA0-DEF22D99128D}">
      <dgm:prSet/>
      <dgm:spPr/>
      <dgm:t>
        <a:bodyPr/>
        <a:lstStyle/>
        <a:p>
          <a:endParaRPr lang="en-US"/>
        </a:p>
      </dgm:t>
    </dgm:pt>
    <dgm:pt modelId="{A315BB3C-F48B-A64D-890E-3716A50CA3C0}" type="pres">
      <dgm:prSet presAssocID="{7EAABD4E-524F-42B4-81C0-8CD7FEDD337A}" presName="outerComposite" presStyleCnt="0">
        <dgm:presLayoutVars>
          <dgm:chMax val="5"/>
          <dgm:dir/>
          <dgm:resizeHandles val="exact"/>
        </dgm:presLayoutVars>
      </dgm:prSet>
      <dgm:spPr/>
    </dgm:pt>
    <dgm:pt modelId="{FC9C68F5-51A4-924E-894D-9792E013B709}" type="pres">
      <dgm:prSet presAssocID="{7EAABD4E-524F-42B4-81C0-8CD7FEDD337A}" presName="dummyMaxCanvas" presStyleCnt="0">
        <dgm:presLayoutVars/>
      </dgm:prSet>
      <dgm:spPr/>
    </dgm:pt>
    <dgm:pt modelId="{19317CF3-90EF-7543-89FD-6B11421373BE}" type="pres">
      <dgm:prSet presAssocID="{7EAABD4E-524F-42B4-81C0-8CD7FEDD337A}" presName="FourNodes_1" presStyleLbl="node1" presStyleIdx="0" presStyleCnt="4">
        <dgm:presLayoutVars>
          <dgm:bulletEnabled val="1"/>
        </dgm:presLayoutVars>
      </dgm:prSet>
      <dgm:spPr/>
    </dgm:pt>
    <dgm:pt modelId="{923D9B66-26D7-D741-9C15-064F4AD8EA33}" type="pres">
      <dgm:prSet presAssocID="{7EAABD4E-524F-42B4-81C0-8CD7FEDD337A}" presName="FourNodes_2" presStyleLbl="node1" presStyleIdx="1" presStyleCnt="4">
        <dgm:presLayoutVars>
          <dgm:bulletEnabled val="1"/>
        </dgm:presLayoutVars>
      </dgm:prSet>
      <dgm:spPr/>
    </dgm:pt>
    <dgm:pt modelId="{5D3C5526-5067-AE40-861D-C68D15AB746D}" type="pres">
      <dgm:prSet presAssocID="{7EAABD4E-524F-42B4-81C0-8CD7FEDD337A}" presName="FourNodes_3" presStyleLbl="node1" presStyleIdx="2" presStyleCnt="4">
        <dgm:presLayoutVars>
          <dgm:bulletEnabled val="1"/>
        </dgm:presLayoutVars>
      </dgm:prSet>
      <dgm:spPr/>
    </dgm:pt>
    <dgm:pt modelId="{50B16AB6-C26F-164F-BE76-96DB709ADE77}" type="pres">
      <dgm:prSet presAssocID="{7EAABD4E-524F-42B4-81C0-8CD7FEDD337A}" presName="FourNodes_4" presStyleLbl="node1" presStyleIdx="3" presStyleCnt="4">
        <dgm:presLayoutVars>
          <dgm:bulletEnabled val="1"/>
        </dgm:presLayoutVars>
      </dgm:prSet>
      <dgm:spPr/>
    </dgm:pt>
    <dgm:pt modelId="{E4100E2F-0D37-7D45-B39E-7F43F12A8510}" type="pres">
      <dgm:prSet presAssocID="{7EAABD4E-524F-42B4-81C0-8CD7FEDD337A}" presName="FourConn_1-2" presStyleLbl="fgAccFollowNode1" presStyleIdx="0" presStyleCnt="3">
        <dgm:presLayoutVars>
          <dgm:bulletEnabled val="1"/>
        </dgm:presLayoutVars>
      </dgm:prSet>
      <dgm:spPr/>
    </dgm:pt>
    <dgm:pt modelId="{C81A5B1A-F9C0-8945-87A0-91E16E98F899}" type="pres">
      <dgm:prSet presAssocID="{7EAABD4E-524F-42B4-81C0-8CD7FEDD337A}" presName="FourConn_2-3" presStyleLbl="fgAccFollowNode1" presStyleIdx="1" presStyleCnt="3">
        <dgm:presLayoutVars>
          <dgm:bulletEnabled val="1"/>
        </dgm:presLayoutVars>
      </dgm:prSet>
      <dgm:spPr/>
    </dgm:pt>
    <dgm:pt modelId="{6506E2CB-DFD5-7D4B-B121-735C71224341}" type="pres">
      <dgm:prSet presAssocID="{7EAABD4E-524F-42B4-81C0-8CD7FEDD337A}" presName="FourConn_3-4" presStyleLbl="fgAccFollowNode1" presStyleIdx="2" presStyleCnt="3">
        <dgm:presLayoutVars>
          <dgm:bulletEnabled val="1"/>
        </dgm:presLayoutVars>
      </dgm:prSet>
      <dgm:spPr/>
    </dgm:pt>
    <dgm:pt modelId="{626890EE-24DE-6B4C-B0BC-A38935D7B0C1}" type="pres">
      <dgm:prSet presAssocID="{7EAABD4E-524F-42B4-81C0-8CD7FEDD337A}" presName="FourNodes_1_text" presStyleLbl="node1" presStyleIdx="3" presStyleCnt="4">
        <dgm:presLayoutVars>
          <dgm:bulletEnabled val="1"/>
        </dgm:presLayoutVars>
      </dgm:prSet>
      <dgm:spPr/>
    </dgm:pt>
    <dgm:pt modelId="{8CE77246-1DE1-EC4F-AF26-51E1FBCD6011}" type="pres">
      <dgm:prSet presAssocID="{7EAABD4E-524F-42B4-81C0-8CD7FEDD337A}" presName="FourNodes_2_text" presStyleLbl="node1" presStyleIdx="3" presStyleCnt="4">
        <dgm:presLayoutVars>
          <dgm:bulletEnabled val="1"/>
        </dgm:presLayoutVars>
      </dgm:prSet>
      <dgm:spPr/>
    </dgm:pt>
    <dgm:pt modelId="{CE124910-EA40-A748-938A-0DCBE8847493}" type="pres">
      <dgm:prSet presAssocID="{7EAABD4E-524F-42B4-81C0-8CD7FEDD337A}" presName="FourNodes_3_text" presStyleLbl="node1" presStyleIdx="3" presStyleCnt="4">
        <dgm:presLayoutVars>
          <dgm:bulletEnabled val="1"/>
        </dgm:presLayoutVars>
      </dgm:prSet>
      <dgm:spPr/>
    </dgm:pt>
    <dgm:pt modelId="{14705F69-856B-CA40-8A58-7409D7CEA046}" type="pres">
      <dgm:prSet presAssocID="{7EAABD4E-524F-42B4-81C0-8CD7FEDD337A}" presName="FourNodes_4_text" presStyleLbl="node1" presStyleIdx="3" presStyleCnt="4">
        <dgm:presLayoutVars>
          <dgm:bulletEnabled val="1"/>
        </dgm:presLayoutVars>
      </dgm:prSet>
      <dgm:spPr/>
    </dgm:pt>
  </dgm:ptLst>
  <dgm:cxnLst>
    <dgm:cxn modelId="{BB7A3004-6AF5-344A-80E3-974F0D449D06}" type="presOf" srcId="{7FDAAE1E-852B-3B41-93FB-4B6553DABA99}" destId="{50B16AB6-C26F-164F-BE76-96DB709ADE77}" srcOrd="0" destOrd="0" presId="urn:microsoft.com/office/officeart/2005/8/layout/vProcess5"/>
    <dgm:cxn modelId="{4EF08805-0363-7F40-AB1B-C7A69BD29A67}" type="presOf" srcId="{04EEDB17-F759-4E98-B4DE-EFE58F631B16}" destId="{CE124910-EA40-A748-938A-0DCBE8847493}" srcOrd="1" destOrd="0" presId="urn:microsoft.com/office/officeart/2005/8/layout/vProcess5"/>
    <dgm:cxn modelId="{FF3FFD09-CE93-4A08-A1CC-5F96BB08DC1F}" srcId="{7EAABD4E-524F-42B4-81C0-8CD7FEDD337A}" destId="{28533ADD-DCEF-4C39-9495-A34EE1F1CE99}" srcOrd="0" destOrd="0" parTransId="{23FBB9A3-6FF0-4947-B3F3-ADB61A127AB4}" sibTransId="{20EA8B96-271F-463E-9439-2B4E012CE3F5}"/>
    <dgm:cxn modelId="{0E783B0C-7DF9-114D-93F2-6973FEF2EFCA}" type="presOf" srcId="{A293C37A-0294-4213-AB86-A4D27655109C}" destId="{CE124910-EA40-A748-938A-0DCBE8847493}" srcOrd="1" destOrd="2" presId="urn:microsoft.com/office/officeart/2005/8/layout/vProcess5"/>
    <dgm:cxn modelId="{C0E6931C-429C-BA4E-B947-5A93EEB6A9EF}" type="presOf" srcId="{04EEDB17-F759-4E98-B4DE-EFE58F631B16}" destId="{5D3C5526-5067-AE40-861D-C68D15AB746D}" srcOrd="0" destOrd="0" presId="urn:microsoft.com/office/officeart/2005/8/layout/vProcess5"/>
    <dgm:cxn modelId="{E6AF1A2A-57BD-EC41-9265-77BD9D2E28E8}" type="presOf" srcId="{20EA8B96-271F-463E-9439-2B4E012CE3F5}" destId="{E4100E2F-0D37-7D45-B39E-7F43F12A8510}" srcOrd="0" destOrd="0" presId="urn:microsoft.com/office/officeart/2005/8/layout/vProcess5"/>
    <dgm:cxn modelId="{7D0BBD3B-5628-CA49-B0AF-462B318E31BB}" type="presOf" srcId="{8B1A4A3A-7647-4BA6-B304-EF29FE78B401}" destId="{923D9B66-26D7-D741-9C15-064F4AD8EA33}" srcOrd="0" destOrd="0" presId="urn:microsoft.com/office/officeart/2005/8/layout/vProcess5"/>
    <dgm:cxn modelId="{614D153D-5899-C54B-BA6F-AB03FEEEED5D}" type="presOf" srcId="{28533ADD-DCEF-4C39-9495-A34EE1F1CE99}" destId="{626890EE-24DE-6B4C-B0BC-A38935D7B0C1}" srcOrd="1" destOrd="0" presId="urn:microsoft.com/office/officeart/2005/8/layout/vProcess5"/>
    <dgm:cxn modelId="{4903803E-71F0-42E0-A82F-102330D31676}" srcId="{04EEDB17-F759-4E98-B4DE-EFE58F631B16}" destId="{5896662D-E126-46DF-B696-A4A7C480EEDF}" srcOrd="0" destOrd="0" parTransId="{A605947C-5E6A-410F-A722-CBBC006AAA3E}" sibTransId="{5D096AD8-F964-4252-A599-FBC91B9CF618}"/>
    <dgm:cxn modelId="{EDB8665F-C852-114C-97CA-53B6B842F03F}" type="presOf" srcId="{5896662D-E126-46DF-B696-A4A7C480EEDF}" destId="{5D3C5526-5067-AE40-861D-C68D15AB746D}" srcOrd="0" destOrd="1" presId="urn:microsoft.com/office/officeart/2005/8/layout/vProcess5"/>
    <dgm:cxn modelId="{AB26D660-0E02-C14E-8C33-9D8D00907FC2}" type="presOf" srcId="{C6AF4DB4-756F-4D17-BA16-98AEF3739E48}" destId="{5D3C5526-5067-AE40-861D-C68D15AB746D}" srcOrd="0" destOrd="3" presId="urn:microsoft.com/office/officeart/2005/8/layout/vProcess5"/>
    <dgm:cxn modelId="{7CAFEA69-1274-422C-85D5-D5BD57E2E27F}" srcId="{04EEDB17-F759-4E98-B4DE-EFE58F631B16}" destId="{C6AF4DB4-756F-4D17-BA16-98AEF3739E48}" srcOrd="2" destOrd="0" parTransId="{ED3733D9-5B96-4409-BCE9-9DE61D4D0B1F}" sibTransId="{20B48C03-3EDC-4BEA-9378-F2E018579F76}"/>
    <dgm:cxn modelId="{E5135B72-60BE-BA42-A7EB-38AFFC8595B7}" type="presOf" srcId="{C6AF4DB4-756F-4D17-BA16-98AEF3739E48}" destId="{CE124910-EA40-A748-938A-0DCBE8847493}" srcOrd="1" destOrd="3" presId="urn:microsoft.com/office/officeart/2005/8/layout/vProcess5"/>
    <dgm:cxn modelId="{101EA57D-5680-844D-AFD8-70B9C76C0C24}" type="presOf" srcId="{AC3512E9-73BF-6D47-AE58-B0154F9BE04E}" destId="{14705F69-856B-CA40-8A58-7409D7CEA046}" srcOrd="1" destOrd="1" presId="urn:microsoft.com/office/officeart/2005/8/layout/vProcess5"/>
    <dgm:cxn modelId="{C0FC9483-7BD4-AF46-BC3C-2859B0C50587}" type="presOf" srcId="{A293C37A-0294-4213-AB86-A4D27655109C}" destId="{5D3C5526-5067-AE40-861D-C68D15AB746D}" srcOrd="0" destOrd="2" presId="urn:microsoft.com/office/officeart/2005/8/layout/vProcess5"/>
    <dgm:cxn modelId="{9540CE88-9BF4-D84F-A5FA-3907203D07FD}" type="presOf" srcId="{7FDAAE1E-852B-3B41-93FB-4B6553DABA99}" destId="{14705F69-856B-CA40-8A58-7409D7CEA046}" srcOrd="1" destOrd="0" presId="urn:microsoft.com/office/officeart/2005/8/layout/vProcess5"/>
    <dgm:cxn modelId="{0517788B-405B-6C4D-8638-B8C34844E58D}" type="presOf" srcId="{7EAABD4E-524F-42B4-81C0-8CD7FEDD337A}" destId="{A315BB3C-F48B-A64D-890E-3716A50CA3C0}" srcOrd="0" destOrd="0" presId="urn:microsoft.com/office/officeart/2005/8/layout/vProcess5"/>
    <dgm:cxn modelId="{75138F9A-53F9-1848-B81A-D05E67C5D398}" type="presOf" srcId="{5896662D-E126-46DF-B696-A4A7C480EEDF}" destId="{CE124910-EA40-A748-938A-0DCBE8847493}" srcOrd="1" destOrd="1" presId="urn:microsoft.com/office/officeart/2005/8/layout/vProcess5"/>
    <dgm:cxn modelId="{B644C9A9-009E-904A-88AA-6EFBAE02D83D}" type="presOf" srcId="{57BDBC3A-2E5E-45D2-8F25-8916FD8951E0}" destId="{C81A5B1A-F9C0-8945-87A0-91E16E98F899}" srcOrd="0" destOrd="0" presId="urn:microsoft.com/office/officeart/2005/8/layout/vProcess5"/>
    <dgm:cxn modelId="{A3848DAF-8239-5842-B8FC-2469CEE521E6}" srcId="{7EAABD4E-524F-42B4-81C0-8CD7FEDD337A}" destId="{7FDAAE1E-852B-3B41-93FB-4B6553DABA99}" srcOrd="3" destOrd="0" parTransId="{3D3A978A-B8FE-FB45-8C2A-3B547D273F34}" sibTransId="{0FFFE974-B908-AE45-8943-41479B659D0A}"/>
    <dgm:cxn modelId="{6D6E39C8-C102-6048-B95D-EFC280D0F1EF}" type="presOf" srcId="{8B1A4A3A-7647-4BA6-B304-EF29FE78B401}" destId="{8CE77246-1DE1-EC4F-AF26-51E1FBCD6011}" srcOrd="1" destOrd="0" presId="urn:microsoft.com/office/officeart/2005/8/layout/vProcess5"/>
    <dgm:cxn modelId="{4C8D3ACB-B7DB-4FBA-9E94-3998B332C0B7}" srcId="{04EEDB17-F759-4E98-B4DE-EFE58F631B16}" destId="{A293C37A-0294-4213-AB86-A4D27655109C}" srcOrd="1" destOrd="0" parTransId="{BB50530C-E8CC-438D-91A9-E31DFFC5F7F9}" sibTransId="{426A20A7-8099-433A-ADBB-70C2B12C8009}"/>
    <dgm:cxn modelId="{D151D2D6-9B5C-402D-BEB1-88BC7A3131EA}" srcId="{7EAABD4E-524F-42B4-81C0-8CD7FEDD337A}" destId="{04EEDB17-F759-4E98-B4DE-EFE58F631B16}" srcOrd="2" destOrd="0" parTransId="{84130892-98AD-43E5-9167-1C2478726538}" sibTransId="{8DD0FD5B-8EE5-4841-96CF-F9601D417E08}"/>
    <dgm:cxn modelId="{98DC81D9-2B65-B04B-9782-A3BA5B9F4E91}" type="presOf" srcId="{AC3512E9-73BF-6D47-AE58-B0154F9BE04E}" destId="{50B16AB6-C26F-164F-BE76-96DB709ADE77}" srcOrd="0" destOrd="1" presId="urn:microsoft.com/office/officeart/2005/8/layout/vProcess5"/>
    <dgm:cxn modelId="{C9F678DA-7936-BD4D-81F5-659745D2781F}" type="presOf" srcId="{8DD0FD5B-8EE5-4841-96CF-F9601D417E08}" destId="{6506E2CB-DFD5-7D4B-B121-735C71224341}" srcOrd="0" destOrd="0" presId="urn:microsoft.com/office/officeart/2005/8/layout/vProcess5"/>
    <dgm:cxn modelId="{8EA967E3-9C6D-714E-ABA0-DEF22D99128D}" srcId="{7FDAAE1E-852B-3B41-93FB-4B6553DABA99}" destId="{AC3512E9-73BF-6D47-AE58-B0154F9BE04E}" srcOrd="0" destOrd="0" parTransId="{3C2A55AA-541E-1642-AC5E-8AD535463E97}" sibTransId="{8326039D-A4AE-284B-B490-6D8CC1A9520C}"/>
    <dgm:cxn modelId="{145063EF-D31E-F04C-B306-45997BB1179A}" type="presOf" srcId="{28533ADD-DCEF-4C39-9495-A34EE1F1CE99}" destId="{19317CF3-90EF-7543-89FD-6B11421373BE}" srcOrd="0" destOrd="0" presId="urn:microsoft.com/office/officeart/2005/8/layout/vProcess5"/>
    <dgm:cxn modelId="{DA9CF6FC-D704-4B17-B48C-4C0DFC120469}" srcId="{7EAABD4E-524F-42B4-81C0-8CD7FEDD337A}" destId="{8B1A4A3A-7647-4BA6-B304-EF29FE78B401}" srcOrd="1" destOrd="0" parTransId="{1E5C9D3A-DE34-4C1E-BABE-23572EAC709A}" sibTransId="{57BDBC3A-2E5E-45D2-8F25-8916FD8951E0}"/>
    <dgm:cxn modelId="{8B9B63D8-C3B0-2849-8175-409D3AD3711B}" type="presParOf" srcId="{A315BB3C-F48B-A64D-890E-3716A50CA3C0}" destId="{FC9C68F5-51A4-924E-894D-9792E013B709}" srcOrd="0" destOrd="0" presId="urn:microsoft.com/office/officeart/2005/8/layout/vProcess5"/>
    <dgm:cxn modelId="{08AB718E-B803-EA44-98C2-180FF03F2B64}" type="presParOf" srcId="{A315BB3C-F48B-A64D-890E-3716A50CA3C0}" destId="{19317CF3-90EF-7543-89FD-6B11421373BE}" srcOrd="1" destOrd="0" presId="urn:microsoft.com/office/officeart/2005/8/layout/vProcess5"/>
    <dgm:cxn modelId="{E47545E9-D9CE-9441-962E-277409D2D26F}" type="presParOf" srcId="{A315BB3C-F48B-A64D-890E-3716A50CA3C0}" destId="{923D9B66-26D7-D741-9C15-064F4AD8EA33}" srcOrd="2" destOrd="0" presId="urn:microsoft.com/office/officeart/2005/8/layout/vProcess5"/>
    <dgm:cxn modelId="{FA92C3E1-D6C0-164C-BB63-B71ACE88E3C8}" type="presParOf" srcId="{A315BB3C-F48B-A64D-890E-3716A50CA3C0}" destId="{5D3C5526-5067-AE40-861D-C68D15AB746D}" srcOrd="3" destOrd="0" presId="urn:microsoft.com/office/officeart/2005/8/layout/vProcess5"/>
    <dgm:cxn modelId="{390782B5-277A-CC4D-96DD-0DE780A6DADE}" type="presParOf" srcId="{A315BB3C-F48B-A64D-890E-3716A50CA3C0}" destId="{50B16AB6-C26F-164F-BE76-96DB709ADE77}" srcOrd="4" destOrd="0" presId="urn:microsoft.com/office/officeart/2005/8/layout/vProcess5"/>
    <dgm:cxn modelId="{2B4E6C6D-6127-A74C-9B78-BDAE9619F405}" type="presParOf" srcId="{A315BB3C-F48B-A64D-890E-3716A50CA3C0}" destId="{E4100E2F-0D37-7D45-B39E-7F43F12A8510}" srcOrd="5" destOrd="0" presId="urn:microsoft.com/office/officeart/2005/8/layout/vProcess5"/>
    <dgm:cxn modelId="{C7DEAD61-043C-8C42-A0C4-22567C9D6BDF}" type="presParOf" srcId="{A315BB3C-F48B-A64D-890E-3716A50CA3C0}" destId="{C81A5B1A-F9C0-8945-87A0-91E16E98F899}" srcOrd="6" destOrd="0" presId="urn:microsoft.com/office/officeart/2005/8/layout/vProcess5"/>
    <dgm:cxn modelId="{42C34472-43B0-1543-B150-8484043533C2}" type="presParOf" srcId="{A315BB3C-F48B-A64D-890E-3716A50CA3C0}" destId="{6506E2CB-DFD5-7D4B-B121-735C71224341}" srcOrd="7" destOrd="0" presId="urn:microsoft.com/office/officeart/2005/8/layout/vProcess5"/>
    <dgm:cxn modelId="{62E26EFC-B08C-EB47-9B88-75A4388B9E55}" type="presParOf" srcId="{A315BB3C-F48B-A64D-890E-3716A50CA3C0}" destId="{626890EE-24DE-6B4C-B0BC-A38935D7B0C1}" srcOrd="8" destOrd="0" presId="urn:microsoft.com/office/officeart/2005/8/layout/vProcess5"/>
    <dgm:cxn modelId="{472D7CDD-76F5-514E-A466-EC07A369146C}" type="presParOf" srcId="{A315BB3C-F48B-A64D-890E-3716A50CA3C0}" destId="{8CE77246-1DE1-EC4F-AF26-51E1FBCD6011}" srcOrd="9" destOrd="0" presId="urn:microsoft.com/office/officeart/2005/8/layout/vProcess5"/>
    <dgm:cxn modelId="{80548330-36B2-F242-8915-741273ED3EAE}" type="presParOf" srcId="{A315BB3C-F48B-A64D-890E-3716A50CA3C0}" destId="{CE124910-EA40-A748-938A-0DCBE8847493}" srcOrd="10" destOrd="0" presId="urn:microsoft.com/office/officeart/2005/8/layout/vProcess5"/>
    <dgm:cxn modelId="{5F4B122B-158F-484F-9B59-47FCCE824A5A}" type="presParOf" srcId="{A315BB3C-F48B-A64D-890E-3716A50CA3C0}" destId="{14705F69-856B-CA40-8A58-7409D7CEA046}"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DC756-C945-4D1E-8A16-6E8B9D49876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F306539-B0B3-40AC-AA74-1C2BD11950AD}">
      <dgm:prSet/>
      <dgm:spPr/>
      <dgm:t>
        <a:bodyPr/>
        <a:lstStyle/>
        <a:p>
          <a:r>
            <a:rPr lang="en-US" dirty="0"/>
            <a:t>Vulnerabilities discovered include: </a:t>
          </a:r>
        </a:p>
      </dgm:t>
    </dgm:pt>
    <dgm:pt modelId="{59EA5CE1-C055-49E8-8AA4-A1D1DB4505C5}" type="parTrans" cxnId="{35CFEA9D-CDDC-41FF-BC57-9DD50AA814F2}">
      <dgm:prSet/>
      <dgm:spPr/>
      <dgm:t>
        <a:bodyPr/>
        <a:lstStyle/>
        <a:p>
          <a:endParaRPr lang="en-US"/>
        </a:p>
      </dgm:t>
    </dgm:pt>
    <dgm:pt modelId="{E90C8BEB-3514-4CE9-8100-4BD5334194EF}" type="sibTrans" cxnId="{35CFEA9D-CDDC-41FF-BC57-9DD50AA814F2}">
      <dgm:prSet/>
      <dgm:spPr/>
      <dgm:t>
        <a:bodyPr/>
        <a:lstStyle/>
        <a:p>
          <a:endParaRPr lang="en-US"/>
        </a:p>
      </dgm:t>
    </dgm:pt>
    <dgm:pt modelId="{C37315F8-F521-4D24-AAAD-3D0B47F261D2}">
      <dgm:prSet/>
      <dgm:spPr/>
      <dgm:t>
        <a:bodyPr/>
        <a:lstStyle/>
        <a:p>
          <a:r>
            <a:rPr lang="en-US" dirty="0"/>
            <a:t>Unpatched systems (e.g., SMB server issues).</a:t>
          </a:r>
        </a:p>
      </dgm:t>
    </dgm:pt>
    <dgm:pt modelId="{E36278F5-0324-4603-AF3B-3209A06D994A}" type="parTrans" cxnId="{103B0A60-3E67-414E-B5F0-87C5BC36878D}">
      <dgm:prSet/>
      <dgm:spPr/>
      <dgm:t>
        <a:bodyPr/>
        <a:lstStyle/>
        <a:p>
          <a:endParaRPr lang="en-US"/>
        </a:p>
      </dgm:t>
    </dgm:pt>
    <dgm:pt modelId="{1DCB7DE5-0DAF-49E0-8A6F-96A3668AE0BE}" type="sibTrans" cxnId="{103B0A60-3E67-414E-B5F0-87C5BC36878D}">
      <dgm:prSet/>
      <dgm:spPr/>
      <dgm:t>
        <a:bodyPr/>
        <a:lstStyle/>
        <a:p>
          <a:endParaRPr lang="en-US"/>
        </a:p>
      </dgm:t>
    </dgm:pt>
    <dgm:pt modelId="{C38CCA15-9850-4568-8A79-340620DC085C}">
      <dgm:prSet/>
      <dgm:spPr/>
      <dgm:t>
        <a:bodyPr/>
        <a:lstStyle/>
        <a:p>
          <a:r>
            <a:rPr lang="en-US"/>
            <a:t>Weak password practices.</a:t>
          </a:r>
        </a:p>
      </dgm:t>
    </dgm:pt>
    <dgm:pt modelId="{31A071FB-6E07-4703-80C9-F829DA2D98E3}" type="parTrans" cxnId="{0399F668-BD13-4AF4-B4B3-2766651E871C}">
      <dgm:prSet/>
      <dgm:spPr/>
      <dgm:t>
        <a:bodyPr/>
        <a:lstStyle/>
        <a:p>
          <a:endParaRPr lang="en-US"/>
        </a:p>
      </dgm:t>
    </dgm:pt>
    <dgm:pt modelId="{90A97365-C918-40EF-93BD-DB86D83D1489}" type="sibTrans" cxnId="{0399F668-BD13-4AF4-B4B3-2766651E871C}">
      <dgm:prSet/>
      <dgm:spPr/>
      <dgm:t>
        <a:bodyPr/>
        <a:lstStyle/>
        <a:p>
          <a:endParaRPr lang="en-US"/>
        </a:p>
      </dgm:t>
    </dgm:pt>
    <dgm:pt modelId="{81E5FDB4-0AE8-42DC-8187-769507936FC6}">
      <dgm:prSet/>
      <dgm:spPr/>
      <dgm:t>
        <a:bodyPr/>
        <a:lstStyle/>
        <a:p>
          <a:r>
            <a:rPr lang="en-US" dirty="0"/>
            <a:t>Outdated encryption protocols.</a:t>
          </a:r>
        </a:p>
      </dgm:t>
    </dgm:pt>
    <dgm:pt modelId="{2028E2DC-7DC8-47B7-9D7F-F4210B940F2C}" type="parTrans" cxnId="{28CC1113-97CE-441E-9709-834FB27A32A8}">
      <dgm:prSet/>
      <dgm:spPr/>
      <dgm:t>
        <a:bodyPr/>
        <a:lstStyle/>
        <a:p>
          <a:endParaRPr lang="en-US"/>
        </a:p>
      </dgm:t>
    </dgm:pt>
    <dgm:pt modelId="{FFDFCEFC-36E5-408E-9B52-6B2B7423B3D0}" type="sibTrans" cxnId="{28CC1113-97CE-441E-9709-834FB27A32A8}">
      <dgm:prSet/>
      <dgm:spPr/>
      <dgm:t>
        <a:bodyPr/>
        <a:lstStyle/>
        <a:p>
          <a:endParaRPr lang="en-US"/>
        </a:p>
      </dgm:t>
    </dgm:pt>
    <dgm:pt modelId="{BADD93FA-0A85-481F-88DC-44DA7A6F3971}">
      <dgm:prSet/>
      <dgm:spPr/>
      <dgm:t>
        <a:bodyPr/>
        <a:lstStyle/>
        <a:p>
          <a:r>
            <a:rPr lang="en-US" dirty="0"/>
            <a:t>These weaknesses, if left unaddressed, create entry points for hackers.</a:t>
          </a:r>
        </a:p>
      </dgm:t>
    </dgm:pt>
    <dgm:pt modelId="{0523EF7F-8659-4F41-ADF0-AC8E1C9B1859}" type="parTrans" cxnId="{8F9DEC85-FEC1-43C0-ADE6-8822240ACA2C}">
      <dgm:prSet/>
      <dgm:spPr/>
      <dgm:t>
        <a:bodyPr/>
        <a:lstStyle/>
        <a:p>
          <a:endParaRPr lang="en-US"/>
        </a:p>
      </dgm:t>
    </dgm:pt>
    <dgm:pt modelId="{0EE71373-536C-4F6D-B1E7-66C0B5334E09}" type="sibTrans" cxnId="{8F9DEC85-FEC1-43C0-ADE6-8822240ACA2C}">
      <dgm:prSet/>
      <dgm:spPr/>
      <dgm:t>
        <a:bodyPr/>
        <a:lstStyle/>
        <a:p>
          <a:endParaRPr lang="en-US"/>
        </a:p>
      </dgm:t>
    </dgm:pt>
    <dgm:pt modelId="{4085AF1C-EB4C-6545-88F5-821E75FF4D84}">
      <dgm:prSet/>
      <dgm:spPr/>
      <dgm:t>
        <a:bodyPr/>
        <a:lstStyle/>
        <a:p>
          <a:pPr>
            <a:buSzPts val="1000"/>
            <a:buFont typeface="Courier New" panose="02070309020205020404" pitchFamily="49" charset="0"/>
            <a:buChar char="o"/>
          </a:pPr>
          <a:r>
            <a:rPr lang="en-US" dirty="0"/>
            <a:t>A single vulnerability can result in costly breaches, operational downtime, or loss of trust with customers. Strengthening these areas protects us from external threats.</a:t>
          </a:r>
        </a:p>
      </dgm:t>
    </dgm:pt>
    <dgm:pt modelId="{920400BA-496B-6F43-9545-09ABD6F140C1}" type="parTrans" cxnId="{36C07527-A748-3D4B-9C1A-AA372C56F522}">
      <dgm:prSet/>
      <dgm:spPr/>
      <dgm:t>
        <a:bodyPr/>
        <a:lstStyle/>
        <a:p>
          <a:endParaRPr lang="en-US"/>
        </a:p>
      </dgm:t>
    </dgm:pt>
    <dgm:pt modelId="{EF3F4608-2440-7F47-9D76-DC75DE8BAEBB}" type="sibTrans" cxnId="{36C07527-A748-3D4B-9C1A-AA372C56F522}">
      <dgm:prSet/>
      <dgm:spPr/>
      <dgm:t>
        <a:bodyPr/>
        <a:lstStyle/>
        <a:p>
          <a:endParaRPr lang="en-US"/>
        </a:p>
      </dgm:t>
    </dgm:pt>
    <dgm:pt modelId="{02F42500-5C75-5840-A1F1-E9AA16220125}" type="pres">
      <dgm:prSet presAssocID="{C1DDC756-C945-4D1E-8A16-6E8B9D498769}" presName="Name0" presStyleCnt="0">
        <dgm:presLayoutVars>
          <dgm:dir/>
          <dgm:animLvl val="lvl"/>
          <dgm:resizeHandles val="exact"/>
        </dgm:presLayoutVars>
      </dgm:prSet>
      <dgm:spPr/>
    </dgm:pt>
    <dgm:pt modelId="{4B685A35-D36A-2B47-B34E-EE8D75767520}" type="pres">
      <dgm:prSet presAssocID="{DF306539-B0B3-40AC-AA74-1C2BD11950AD}" presName="linNode" presStyleCnt="0"/>
      <dgm:spPr/>
    </dgm:pt>
    <dgm:pt modelId="{AAC62475-677D-9B40-8410-36CF441D5EBD}" type="pres">
      <dgm:prSet presAssocID="{DF306539-B0B3-40AC-AA74-1C2BD11950AD}" presName="parentText" presStyleLbl="node1" presStyleIdx="0" presStyleCnt="2">
        <dgm:presLayoutVars>
          <dgm:chMax val="1"/>
          <dgm:bulletEnabled val="1"/>
        </dgm:presLayoutVars>
      </dgm:prSet>
      <dgm:spPr/>
    </dgm:pt>
    <dgm:pt modelId="{9A043E35-05A1-F14D-86C4-DA23978CE694}" type="pres">
      <dgm:prSet presAssocID="{DF306539-B0B3-40AC-AA74-1C2BD11950AD}" presName="descendantText" presStyleLbl="alignAccFollowNode1" presStyleIdx="0" presStyleCnt="2">
        <dgm:presLayoutVars>
          <dgm:bulletEnabled val="1"/>
        </dgm:presLayoutVars>
      </dgm:prSet>
      <dgm:spPr/>
    </dgm:pt>
    <dgm:pt modelId="{C10FA095-0740-6B45-A4A1-657FDDF90190}" type="pres">
      <dgm:prSet presAssocID="{E90C8BEB-3514-4CE9-8100-4BD5334194EF}" presName="sp" presStyleCnt="0"/>
      <dgm:spPr/>
    </dgm:pt>
    <dgm:pt modelId="{C425263B-731A-3141-AD9B-789F0D7F99F9}" type="pres">
      <dgm:prSet presAssocID="{BADD93FA-0A85-481F-88DC-44DA7A6F3971}" presName="linNode" presStyleCnt="0"/>
      <dgm:spPr/>
    </dgm:pt>
    <dgm:pt modelId="{138AA47C-6A0E-2247-969C-7F674BC7E98D}" type="pres">
      <dgm:prSet presAssocID="{BADD93FA-0A85-481F-88DC-44DA7A6F3971}" presName="parentText" presStyleLbl="node1" presStyleIdx="1" presStyleCnt="2">
        <dgm:presLayoutVars>
          <dgm:chMax val="1"/>
          <dgm:bulletEnabled val="1"/>
        </dgm:presLayoutVars>
      </dgm:prSet>
      <dgm:spPr/>
    </dgm:pt>
    <dgm:pt modelId="{3CE1F126-F429-9448-90E5-B93A65645E7A}" type="pres">
      <dgm:prSet presAssocID="{BADD93FA-0A85-481F-88DC-44DA7A6F3971}" presName="descendantText" presStyleLbl="alignAccFollowNode1" presStyleIdx="1" presStyleCnt="2">
        <dgm:presLayoutVars>
          <dgm:bulletEnabled val="1"/>
        </dgm:presLayoutVars>
      </dgm:prSet>
      <dgm:spPr/>
    </dgm:pt>
  </dgm:ptLst>
  <dgm:cxnLst>
    <dgm:cxn modelId="{AE42210B-14A0-E741-9CA7-7C149767C65B}" type="presOf" srcId="{C1DDC756-C945-4D1E-8A16-6E8B9D498769}" destId="{02F42500-5C75-5840-A1F1-E9AA16220125}" srcOrd="0" destOrd="0" presId="urn:microsoft.com/office/officeart/2005/8/layout/vList5"/>
    <dgm:cxn modelId="{3ABDC212-66E2-784D-92B4-CD22C4048D38}" type="presOf" srcId="{BADD93FA-0A85-481F-88DC-44DA7A6F3971}" destId="{138AA47C-6A0E-2247-969C-7F674BC7E98D}" srcOrd="0" destOrd="0" presId="urn:microsoft.com/office/officeart/2005/8/layout/vList5"/>
    <dgm:cxn modelId="{28CC1113-97CE-441E-9709-834FB27A32A8}" srcId="{DF306539-B0B3-40AC-AA74-1C2BD11950AD}" destId="{81E5FDB4-0AE8-42DC-8187-769507936FC6}" srcOrd="2" destOrd="0" parTransId="{2028E2DC-7DC8-47B7-9D7F-F4210B940F2C}" sibTransId="{FFDFCEFC-36E5-408E-9B52-6B2B7423B3D0}"/>
    <dgm:cxn modelId="{36C07527-A748-3D4B-9C1A-AA372C56F522}" srcId="{BADD93FA-0A85-481F-88DC-44DA7A6F3971}" destId="{4085AF1C-EB4C-6545-88F5-821E75FF4D84}" srcOrd="0" destOrd="0" parTransId="{920400BA-496B-6F43-9545-09ABD6F140C1}" sibTransId="{EF3F4608-2440-7F47-9D76-DC75DE8BAEBB}"/>
    <dgm:cxn modelId="{51DEB14D-FA1A-604B-A181-A128D8D57673}" type="presOf" srcId="{C38CCA15-9850-4568-8A79-340620DC085C}" destId="{9A043E35-05A1-F14D-86C4-DA23978CE694}" srcOrd="0" destOrd="1" presId="urn:microsoft.com/office/officeart/2005/8/layout/vList5"/>
    <dgm:cxn modelId="{103B0A60-3E67-414E-B5F0-87C5BC36878D}" srcId="{DF306539-B0B3-40AC-AA74-1C2BD11950AD}" destId="{C37315F8-F521-4D24-AAAD-3D0B47F261D2}" srcOrd="0" destOrd="0" parTransId="{E36278F5-0324-4603-AF3B-3209A06D994A}" sibTransId="{1DCB7DE5-0DAF-49E0-8A6F-96A3668AE0BE}"/>
    <dgm:cxn modelId="{0399F668-BD13-4AF4-B4B3-2766651E871C}" srcId="{DF306539-B0B3-40AC-AA74-1C2BD11950AD}" destId="{C38CCA15-9850-4568-8A79-340620DC085C}" srcOrd="1" destOrd="0" parTransId="{31A071FB-6E07-4703-80C9-F829DA2D98E3}" sibTransId="{90A97365-C918-40EF-93BD-DB86D83D1489}"/>
    <dgm:cxn modelId="{C4EBF07F-4F06-C64B-B8AC-35ECE6CE4CD8}" type="presOf" srcId="{DF306539-B0B3-40AC-AA74-1C2BD11950AD}" destId="{AAC62475-677D-9B40-8410-36CF441D5EBD}" srcOrd="0" destOrd="0" presId="urn:microsoft.com/office/officeart/2005/8/layout/vList5"/>
    <dgm:cxn modelId="{8F9DEC85-FEC1-43C0-ADE6-8822240ACA2C}" srcId="{C1DDC756-C945-4D1E-8A16-6E8B9D498769}" destId="{BADD93FA-0A85-481F-88DC-44DA7A6F3971}" srcOrd="1" destOrd="0" parTransId="{0523EF7F-8659-4F41-ADF0-AC8E1C9B1859}" sibTransId="{0EE71373-536C-4F6D-B1E7-66C0B5334E09}"/>
    <dgm:cxn modelId="{35CFEA9D-CDDC-41FF-BC57-9DD50AA814F2}" srcId="{C1DDC756-C945-4D1E-8A16-6E8B9D498769}" destId="{DF306539-B0B3-40AC-AA74-1C2BD11950AD}" srcOrd="0" destOrd="0" parTransId="{59EA5CE1-C055-49E8-8AA4-A1D1DB4505C5}" sibTransId="{E90C8BEB-3514-4CE9-8100-4BD5334194EF}"/>
    <dgm:cxn modelId="{7C7B58C4-80A5-1940-BAC6-FDFD5B03A564}" type="presOf" srcId="{4085AF1C-EB4C-6545-88F5-821E75FF4D84}" destId="{3CE1F126-F429-9448-90E5-B93A65645E7A}" srcOrd="0" destOrd="0" presId="urn:microsoft.com/office/officeart/2005/8/layout/vList5"/>
    <dgm:cxn modelId="{1A6A79EA-D2DC-B949-AA1A-829185E715FC}" type="presOf" srcId="{C37315F8-F521-4D24-AAAD-3D0B47F261D2}" destId="{9A043E35-05A1-F14D-86C4-DA23978CE694}" srcOrd="0" destOrd="0" presId="urn:microsoft.com/office/officeart/2005/8/layout/vList5"/>
    <dgm:cxn modelId="{69B232ED-42B3-444E-9702-E04D8A5C98C2}" type="presOf" srcId="{81E5FDB4-0AE8-42DC-8187-769507936FC6}" destId="{9A043E35-05A1-F14D-86C4-DA23978CE694}" srcOrd="0" destOrd="2" presId="urn:microsoft.com/office/officeart/2005/8/layout/vList5"/>
    <dgm:cxn modelId="{B8035B67-C2E6-9843-9075-FCA2EA685664}" type="presParOf" srcId="{02F42500-5C75-5840-A1F1-E9AA16220125}" destId="{4B685A35-D36A-2B47-B34E-EE8D75767520}" srcOrd="0" destOrd="0" presId="urn:microsoft.com/office/officeart/2005/8/layout/vList5"/>
    <dgm:cxn modelId="{999112FF-19AE-444C-8A4E-1809F126CB47}" type="presParOf" srcId="{4B685A35-D36A-2B47-B34E-EE8D75767520}" destId="{AAC62475-677D-9B40-8410-36CF441D5EBD}" srcOrd="0" destOrd="0" presId="urn:microsoft.com/office/officeart/2005/8/layout/vList5"/>
    <dgm:cxn modelId="{DAB083DE-D52B-2E4B-BBEA-2E8637434105}" type="presParOf" srcId="{4B685A35-D36A-2B47-B34E-EE8D75767520}" destId="{9A043E35-05A1-F14D-86C4-DA23978CE694}" srcOrd="1" destOrd="0" presId="urn:microsoft.com/office/officeart/2005/8/layout/vList5"/>
    <dgm:cxn modelId="{ECDDA94B-3F23-E44E-A4BA-9AD88FB6283A}" type="presParOf" srcId="{02F42500-5C75-5840-A1F1-E9AA16220125}" destId="{C10FA095-0740-6B45-A4A1-657FDDF90190}" srcOrd="1" destOrd="0" presId="urn:microsoft.com/office/officeart/2005/8/layout/vList5"/>
    <dgm:cxn modelId="{6AEBE496-D872-FD40-98CA-64D46707FB6C}" type="presParOf" srcId="{02F42500-5C75-5840-A1F1-E9AA16220125}" destId="{C425263B-731A-3141-AD9B-789F0D7F99F9}" srcOrd="2" destOrd="0" presId="urn:microsoft.com/office/officeart/2005/8/layout/vList5"/>
    <dgm:cxn modelId="{D9657E60-BA12-8D4C-A069-565C1D7D5949}" type="presParOf" srcId="{C425263B-731A-3141-AD9B-789F0D7F99F9}" destId="{138AA47C-6A0E-2247-969C-7F674BC7E98D}" srcOrd="0" destOrd="0" presId="urn:microsoft.com/office/officeart/2005/8/layout/vList5"/>
    <dgm:cxn modelId="{42CCC5E1-2DF0-7242-9172-9396600451DC}" type="presParOf" srcId="{C425263B-731A-3141-AD9B-789F0D7F99F9}" destId="{3CE1F126-F429-9448-90E5-B93A65645E7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25F87E-F408-1748-B2F8-32E8D3E7D85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36031BE-226C-BA42-8866-48960316F293}">
      <dgm:prSet/>
      <dgm:spPr/>
      <dgm:t>
        <a:bodyPr/>
        <a:lstStyle/>
        <a:p>
          <a:r>
            <a:rPr lang="en-US"/>
            <a:t>Unpatched Server</a:t>
          </a:r>
        </a:p>
      </dgm:t>
    </dgm:pt>
    <dgm:pt modelId="{41607D88-AF4A-5C44-87D9-A2E07A89AB04}" type="parTrans" cxnId="{CA8ED43C-4F27-064F-AF7E-691918C37EC4}">
      <dgm:prSet/>
      <dgm:spPr/>
      <dgm:t>
        <a:bodyPr/>
        <a:lstStyle/>
        <a:p>
          <a:endParaRPr lang="en-US"/>
        </a:p>
      </dgm:t>
    </dgm:pt>
    <dgm:pt modelId="{195420F5-6AB9-3A41-8439-C5F4623E41FF}" type="sibTrans" cxnId="{CA8ED43C-4F27-064F-AF7E-691918C37EC4}">
      <dgm:prSet/>
      <dgm:spPr/>
      <dgm:t>
        <a:bodyPr/>
        <a:lstStyle/>
        <a:p>
          <a:endParaRPr lang="en-US"/>
        </a:p>
      </dgm:t>
    </dgm:pt>
    <dgm:pt modelId="{E7D721A0-04CF-0C4B-93A4-9F7938115582}">
      <dgm:prSet/>
      <dgm:spPr/>
      <dgm:t>
        <a:bodyPr/>
        <a:lstStyle/>
        <a:p>
          <a:r>
            <a:rPr lang="en-US"/>
            <a:t>SMB (Server Message Block) allows data sharing over networks but has known vulnerabilities.</a:t>
          </a:r>
        </a:p>
      </dgm:t>
    </dgm:pt>
    <dgm:pt modelId="{A6E72902-56E0-934E-935F-75121EB4F093}" type="parTrans" cxnId="{3721AA15-860B-1B49-9B69-80FE29B2B175}">
      <dgm:prSet/>
      <dgm:spPr/>
      <dgm:t>
        <a:bodyPr/>
        <a:lstStyle/>
        <a:p>
          <a:endParaRPr lang="en-US"/>
        </a:p>
      </dgm:t>
    </dgm:pt>
    <dgm:pt modelId="{5E795577-4EC9-6349-A898-261FFDAB1AFF}" type="sibTrans" cxnId="{3721AA15-860B-1B49-9B69-80FE29B2B175}">
      <dgm:prSet/>
      <dgm:spPr/>
      <dgm:t>
        <a:bodyPr/>
        <a:lstStyle/>
        <a:p>
          <a:endParaRPr lang="en-US"/>
        </a:p>
      </dgm:t>
    </dgm:pt>
    <dgm:pt modelId="{20B835A6-7012-7C4F-A367-109F17962A09}">
      <dgm:prSet/>
      <dgm:spPr/>
      <dgm:t>
        <a:bodyPr/>
        <a:lstStyle/>
        <a:p>
          <a:r>
            <a:rPr lang="en-US"/>
            <a:t>Example: The WannaCry ransomware attack exploited unpatched SMB servers, causing millions in damages globally.</a:t>
          </a:r>
        </a:p>
      </dgm:t>
    </dgm:pt>
    <dgm:pt modelId="{92F1BD1F-9872-914D-A920-F26C979F8451}" type="parTrans" cxnId="{63E143DF-0077-F04C-80DD-2669CD61D1A4}">
      <dgm:prSet/>
      <dgm:spPr/>
      <dgm:t>
        <a:bodyPr/>
        <a:lstStyle/>
        <a:p>
          <a:endParaRPr lang="en-US"/>
        </a:p>
      </dgm:t>
    </dgm:pt>
    <dgm:pt modelId="{5C3979C4-AECA-304A-9A5F-28C026589B05}" type="sibTrans" cxnId="{63E143DF-0077-F04C-80DD-2669CD61D1A4}">
      <dgm:prSet/>
      <dgm:spPr/>
      <dgm:t>
        <a:bodyPr/>
        <a:lstStyle/>
        <a:p>
          <a:endParaRPr lang="en-US"/>
        </a:p>
      </dgm:t>
    </dgm:pt>
    <dgm:pt modelId="{5F33820E-7416-9941-AEE9-0B11EB4372EE}">
      <dgm:prSet/>
      <dgm:spPr/>
      <dgm:t>
        <a:bodyPr/>
        <a:lstStyle/>
        <a:p>
          <a:r>
            <a:rPr lang="en-US"/>
            <a:t>Recommendation: </a:t>
          </a:r>
        </a:p>
      </dgm:t>
    </dgm:pt>
    <dgm:pt modelId="{8B18AA02-5097-034A-B90B-09B4EE55A88D}" type="parTrans" cxnId="{2ED3847A-0529-3E4B-97D4-AEA014DCD00C}">
      <dgm:prSet/>
      <dgm:spPr/>
      <dgm:t>
        <a:bodyPr/>
        <a:lstStyle/>
        <a:p>
          <a:endParaRPr lang="en-US"/>
        </a:p>
      </dgm:t>
    </dgm:pt>
    <dgm:pt modelId="{022ADCEC-643A-1F40-8EDC-D0DD6549486B}" type="sibTrans" cxnId="{2ED3847A-0529-3E4B-97D4-AEA014DCD00C}">
      <dgm:prSet/>
      <dgm:spPr/>
      <dgm:t>
        <a:bodyPr/>
        <a:lstStyle/>
        <a:p>
          <a:endParaRPr lang="en-US"/>
        </a:p>
      </dgm:t>
    </dgm:pt>
    <dgm:pt modelId="{365C8A20-6A52-6D4E-9BA4-F35BA5382F6A}">
      <dgm:prSet/>
      <dgm:spPr/>
      <dgm:t>
        <a:bodyPr/>
        <a:lstStyle/>
        <a:p>
          <a:r>
            <a:rPr lang="en-US"/>
            <a:t>Apply critical patches.</a:t>
          </a:r>
        </a:p>
      </dgm:t>
    </dgm:pt>
    <dgm:pt modelId="{78EECEC9-128A-E04F-8F34-E1EF532A3A9D}" type="parTrans" cxnId="{130F996B-7F16-7341-BD6E-F508161096B1}">
      <dgm:prSet/>
      <dgm:spPr/>
      <dgm:t>
        <a:bodyPr/>
        <a:lstStyle/>
        <a:p>
          <a:endParaRPr lang="en-US"/>
        </a:p>
      </dgm:t>
    </dgm:pt>
    <dgm:pt modelId="{EDE9764A-27C9-A24F-BE30-3EDE66117B6B}" type="sibTrans" cxnId="{130F996B-7F16-7341-BD6E-F508161096B1}">
      <dgm:prSet/>
      <dgm:spPr/>
      <dgm:t>
        <a:bodyPr/>
        <a:lstStyle/>
        <a:p>
          <a:endParaRPr lang="en-US"/>
        </a:p>
      </dgm:t>
    </dgm:pt>
    <dgm:pt modelId="{80195566-74E2-944B-B7D3-98B4B218FA55}">
      <dgm:prSet/>
      <dgm:spPr/>
      <dgm:t>
        <a:bodyPr/>
        <a:lstStyle/>
        <a:p>
          <a:r>
            <a:rPr lang="en-US"/>
            <a:t>Disable outdated SMBv1 protocol.</a:t>
          </a:r>
        </a:p>
      </dgm:t>
    </dgm:pt>
    <dgm:pt modelId="{CE4E0934-4997-7449-9A44-A8D0E47798FD}" type="parTrans" cxnId="{A4EEAF98-E4CB-2B4A-B8BD-9999DAD5E6EB}">
      <dgm:prSet/>
      <dgm:spPr/>
      <dgm:t>
        <a:bodyPr/>
        <a:lstStyle/>
        <a:p>
          <a:endParaRPr lang="en-US"/>
        </a:p>
      </dgm:t>
    </dgm:pt>
    <dgm:pt modelId="{37659434-0902-0443-9752-7BA9787B37B7}" type="sibTrans" cxnId="{A4EEAF98-E4CB-2B4A-B8BD-9999DAD5E6EB}">
      <dgm:prSet/>
      <dgm:spPr/>
      <dgm:t>
        <a:bodyPr/>
        <a:lstStyle/>
        <a:p>
          <a:endParaRPr lang="en-US"/>
        </a:p>
      </dgm:t>
    </dgm:pt>
    <dgm:pt modelId="{3C95355C-B615-7A4C-9B8D-F5366EE2B5C8}">
      <dgm:prSet/>
      <dgm:spPr/>
      <dgm:t>
        <a:bodyPr/>
        <a:lstStyle/>
        <a:p>
          <a:r>
            <a:rPr lang="en-US"/>
            <a:t>Importance</a:t>
          </a:r>
        </a:p>
      </dgm:t>
    </dgm:pt>
    <dgm:pt modelId="{3E8F9CA1-3CED-AE4F-9739-643F1D358525}" type="parTrans" cxnId="{B3E70760-C935-6543-A4A3-4BCB486A6A87}">
      <dgm:prSet/>
      <dgm:spPr/>
      <dgm:t>
        <a:bodyPr/>
        <a:lstStyle/>
        <a:p>
          <a:endParaRPr lang="en-US"/>
        </a:p>
      </dgm:t>
    </dgm:pt>
    <dgm:pt modelId="{231714F5-43B9-3E49-99A2-D40F212C3E6C}" type="sibTrans" cxnId="{B3E70760-C935-6543-A4A3-4BCB486A6A87}">
      <dgm:prSet/>
      <dgm:spPr/>
      <dgm:t>
        <a:bodyPr/>
        <a:lstStyle/>
        <a:p>
          <a:endParaRPr lang="en-US"/>
        </a:p>
      </dgm:t>
    </dgm:pt>
    <dgm:pt modelId="{9E1DA780-40D6-EB49-842D-FF5CAEBE338E}">
      <dgm:prSet/>
      <dgm:spPr/>
      <dgm:t>
        <a:bodyPr/>
        <a:lstStyle/>
        <a:p>
          <a:r>
            <a:rPr lang="en-US"/>
            <a:t>Unpatched systems are an open door for attackers, risking stolen data and ransomware incidents that could cripple operations.</a:t>
          </a:r>
        </a:p>
      </dgm:t>
    </dgm:pt>
    <dgm:pt modelId="{29ABEAE0-80BD-CC4E-94AC-B9F23AC577C9}" type="parTrans" cxnId="{378A2354-0F9E-9745-889B-50891C5EB622}">
      <dgm:prSet/>
      <dgm:spPr/>
      <dgm:t>
        <a:bodyPr/>
        <a:lstStyle/>
        <a:p>
          <a:endParaRPr lang="en-US"/>
        </a:p>
      </dgm:t>
    </dgm:pt>
    <dgm:pt modelId="{F93FEE4A-5916-4B41-A12F-245D74EBC8A1}" type="sibTrans" cxnId="{378A2354-0F9E-9745-889B-50891C5EB622}">
      <dgm:prSet/>
      <dgm:spPr/>
      <dgm:t>
        <a:bodyPr/>
        <a:lstStyle/>
        <a:p>
          <a:endParaRPr lang="en-US"/>
        </a:p>
      </dgm:t>
    </dgm:pt>
    <dgm:pt modelId="{61B3D8FA-9777-DB41-9AD6-2745C61B5566}">
      <dgm:prSet/>
      <dgm:spPr/>
      <dgm:t>
        <a:bodyPr/>
        <a:lstStyle/>
        <a:p>
          <a:r>
            <a:rPr lang="en-US"/>
            <a:t>Protecting these systems ensures business continuity.</a:t>
          </a:r>
        </a:p>
      </dgm:t>
    </dgm:pt>
    <dgm:pt modelId="{2215426D-6DC4-0341-975D-0996CEA11B7C}" type="parTrans" cxnId="{988BA248-1C47-F14A-83BD-186735BF07B5}">
      <dgm:prSet/>
      <dgm:spPr/>
      <dgm:t>
        <a:bodyPr/>
        <a:lstStyle/>
        <a:p>
          <a:endParaRPr lang="en-US"/>
        </a:p>
      </dgm:t>
    </dgm:pt>
    <dgm:pt modelId="{F8EC50A6-6665-2D45-A3AE-DE5FBB480336}" type="sibTrans" cxnId="{988BA248-1C47-F14A-83BD-186735BF07B5}">
      <dgm:prSet/>
      <dgm:spPr/>
      <dgm:t>
        <a:bodyPr/>
        <a:lstStyle/>
        <a:p>
          <a:endParaRPr lang="en-US"/>
        </a:p>
      </dgm:t>
    </dgm:pt>
    <dgm:pt modelId="{05043D2A-2AE9-6A4F-AE7B-14351394600D}" type="pres">
      <dgm:prSet presAssocID="{3225F87E-F408-1748-B2F8-32E8D3E7D85E}" presName="linear" presStyleCnt="0">
        <dgm:presLayoutVars>
          <dgm:dir/>
          <dgm:animLvl val="lvl"/>
          <dgm:resizeHandles val="exact"/>
        </dgm:presLayoutVars>
      </dgm:prSet>
      <dgm:spPr/>
    </dgm:pt>
    <dgm:pt modelId="{CD411826-3824-7C43-9D09-40744696C226}" type="pres">
      <dgm:prSet presAssocID="{436031BE-226C-BA42-8866-48960316F293}" presName="parentLin" presStyleCnt="0"/>
      <dgm:spPr/>
    </dgm:pt>
    <dgm:pt modelId="{F4C90F42-16A6-6E4E-BFD0-AEA62CA46511}" type="pres">
      <dgm:prSet presAssocID="{436031BE-226C-BA42-8866-48960316F293}" presName="parentLeftMargin" presStyleLbl="node1" presStyleIdx="0" presStyleCnt="2"/>
      <dgm:spPr/>
    </dgm:pt>
    <dgm:pt modelId="{98624587-390D-6440-BBCE-1A9CB6810EA1}" type="pres">
      <dgm:prSet presAssocID="{436031BE-226C-BA42-8866-48960316F293}" presName="parentText" presStyleLbl="node1" presStyleIdx="0" presStyleCnt="2">
        <dgm:presLayoutVars>
          <dgm:chMax val="0"/>
          <dgm:bulletEnabled val="1"/>
        </dgm:presLayoutVars>
      </dgm:prSet>
      <dgm:spPr/>
    </dgm:pt>
    <dgm:pt modelId="{46911FF0-EB2E-DB43-96B5-1C6CD2EB95BC}" type="pres">
      <dgm:prSet presAssocID="{436031BE-226C-BA42-8866-48960316F293}" presName="negativeSpace" presStyleCnt="0"/>
      <dgm:spPr/>
    </dgm:pt>
    <dgm:pt modelId="{9D9B0E52-F597-5240-9B0B-D33179104F60}" type="pres">
      <dgm:prSet presAssocID="{436031BE-226C-BA42-8866-48960316F293}" presName="childText" presStyleLbl="conFgAcc1" presStyleIdx="0" presStyleCnt="2">
        <dgm:presLayoutVars>
          <dgm:bulletEnabled val="1"/>
        </dgm:presLayoutVars>
      </dgm:prSet>
      <dgm:spPr/>
    </dgm:pt>
    <dgm:pt modelId="{C01839F6-9E22-674C-9615-F33AEAA881F0}" type="pres">
      <dgm:prSet presAssocID="{195420F5-6AB9-3A41-8439-C5F4623E41FF}" presName="spaceBetweenRectangles" presStyleCnt="0"/>
      <dgm:spPr/>
    </dgm:pt>
    <dgm:pt modelId="{7C71D652-9150-D64D-9069-D2E8E6957690}" type="pres">
      <dgm:prSet presAssocID="{3C95355C-B615-7A4C-9B8D-F5366EE2B5C8}" presName="parentLin" presStyleCnt="0"/>
      <dgm:spPr/>
    </dgm:pt>
    <dgm:pt modelId="{EF9BF98A-5ADE-5E40-AE1A-7213B70FA4DF}" type="pres">
      <dgm:prSet presAssocID="{3C95355C-B615-7A4C-9B8D-F5366EE2B5C8}" presName="parentLeftMargin" presStyleLbl="node1" presStyleIdx="0" presStyleCnt="2"/>
      <dgm:spPr/>
    </dgm:pt>
    <dgm:pt modelId="{13FBD8EE-960A-C248-952A-734EA0D2212A}" type="pres">
      <dgm:prSet presAssocID="{3C95355C-B615-7A4C-9B8D-F5366EE2B5C8}" presName="parentText" presStyleLbl="node1" presStyleIdx="1" presStyleCnt="2">
        <dgm:presLayoutVars>
          <dgm:chMax val="0"/>
          <dgm:bulletEnabled val="1"/>
        </dgm:presLayoutVars>
      </dgm:prSet>
      <dgm:spPr/>
    </dgm:pt>
    <dgm:pt modelId="{F9EABC05-DFAA-6141-A9D0-A24077866F73}" type="pres">
      <dgm:prSet presAssocID="{3C95355C-B615-7A4C-9B8D-F5366EE2B5C8}" presName="negativeSpace" presStyleCnt="0"/>
      <dgm:spPr/>
    </dgm:pt>
    <dgm:pt modelId="{56EB90E3-97C1-8840-91D6-126450F1D7D1}" type="pres">
      <dgm:prSet presAssocID="{3C95355C-B615-7A4C-9B8D-F5366EE2B5C8}" presName="childText" presStyleLbl="conFgAcc1" presStyleIdx="1" presStyleCnt="2">
        <dgm:presLayoutVars>
          <dgm:bulletEnabled val="1"/>
        </dgm:presLayoutVars>
      </dgm:prSet>
      <dgm:spPr/>
    </dgm:pt>
  </dgm:ptLst>
  <dgm:cxnLst>
    <dgm:cxn modelId="{3721AA15-860B-1B49-9B69-80FE29B2B175}" srcId="{436031BE-226C-BA42-8866-48960316F293}" destId="{E7D721A0-04CF-0C4B-93A4-9F7938115582}" srcOrd="0" destOrd="0" parTransId="{A6E72902-56E0-934E-935F-75121EB4F093}" sibTransId="{5E795577-4EC9-6349-A898-261FFDAB1AFF}"/>
    <dgm:cxn modelId="{AFEC2816-A4A8-8544-85D1-9D0D771F8DA7}" type="presOf" srcId="{3C95355C-B615-7A4C-9B8D-F5366EE2B5C8}" destId="{13FBD8EE-960A-C248-952A-734EA0D2212A}" srcOrd="1" destOrd="0" presId="urn:microsoft.com/office/officeart/2005/8/layout/list1"/>
    <dgm:cxn modelId="{BD82BE1C-8F6D-E44C-AEB0-A34B79A11A95}" type="presOf" srcId="{E7D721A0-04CF-0C4B-93A4-9F7938115582}" destId="{9D9B0E52-F597-5240-9B0B-D33179104F60}" srcOrd="0" destOrd="0" presId="urn:microsoft.com/office/officeart/2005/8/layout/list1"/>
    <dgm:cxn modelId="{69FF642D-1171-8645-B34D-1C1F6E52DB31}" type="presOf" srcId="{436031BE-226C-BA42-8866-48960316F293}" destId="{98624587-390D-6440-BBCE-1A9CB6810EA1}" srcOrd="1" destOrd="0" presId="urn:microsoft.com/office/officeart/2005/8/layout/list1"/>
    <dgm:cxn modelId="{CA8ED43C-4F27-064F-AF7E-691918C37EC4}" srcId="{3225F87E-F408-1748-B2F8-32E8D3E7D85E}" destId="{436031BE-226C-BA42-8866-48960316F293}" srcOrd="0" destOrd="0" parTransId="{41607D88-AF4A-5C44-87D9-A2E07A89AB04}" sibTransId="{195420F5-6AB9-3A41-8439-C5F4623E41FF}"/>
    <dgm:cxn modelId="{988BA248-1C47-F14A-83BD-186735BF07B5}" srcId="{3C95355C-B615-7A4C-9B8D-F5366EE2B5C8}" destId="{61B3D8FA-9777-DB41-9AD6-2745C61B5566}" srcOrd="1" destOrd="0" parTransId="{2215426D-6DC4-0341-975D-0996CEA11B7C}" sibTransId="{F8EC50A6-6665-2D45-A3AE-DE5FBB480336}"/>
    <dgm:cxn modelId="{76856250-ED24-B84E-B429-2530A05A5BBD}" type="presOf" srcId="{61B3D8FA-9777-DB41-9AD6-2745C61B5566}" destId="{56EB90E3-97C1-8840-91D6-126450F1D7D1}" srcOrd="0" destOrd="1" presId="urn:microsoft.com/office/officeart/2005/8/layout/list1"/>
    <dgm:cxn modelId="{378A2354-0F9E-9745-889B-50891C5EB622}" srcId="{3C95355C-B615-7A4C-9B8D-F5366EE2B5C8}" destId="{9E1DA780-40D6-EB49-842D-FF5CAEBE338E}" srcOrd="0" destOrd="0" parTransId="{29ABEAE0-80BD-CC4E-94AC-B9F23AC577C9}" sibTransId="{F93FEE4A-5916-4B41-A12F-245D74EBC8A1}"/>
    <dgm:cxn modelId="{B3E70760-C935-6543-A4A3-4BCB486A6A87}" srcId="{3225F87E-F408-1748-B2F8-32E8D3E7D85E}" destId="{3C95355C-B615-7A4C-9B8D-F5366EE2B5C8}" srcOrd="1" destOrd="0" parTransId="{3E8F9CA1-3CED-AE4F-9739-643F1D358525}" sibTransId="{231714F5-43B9-3E49-99A2-D40F212C3E6C}"/>
    <dgm:cxn modelId="{25A50469-A46A-E24B-990F-1D708FFE11BB}" type="presOf" srcId="{5F33820E-7416-9941-AEE9-0B11EB4372EE}" destId="{9D9B0E52-F597-5240-9B0B-D33179104F60}" srcOrd="0" destOrd="2" presId="urn:microsoft.com/office/officeart/2005/8/layout/list1"/>
    <dgm:cxn modelId="{130F996B-7F16-7341-BD6E-F508161096B1}" srcId="{5F33820E-7416-9941-AEE9-0B11EB4372EE}" destId="{365C8A20-6A52-6D4E-9BA4-F35BA5382F6A}" srcOrd="0" destOrd="0" parTransId="{78EECEC9-128A-E04F-8F34-E1EF532A3A9D}" sibTransId="{EDE9764A-27C9-A24F-BE30-3EDE66117B6B}"/>
    <dgm:cxn modelId="{2ED3847A-0529-3E4B-97D4-AEA014DCD00C}" srcId="{436031BE-226C-BA42-8866-48960316F293}" destId="{5F33820E-7416-9941-AEE9-0B11EB4372EE}" srcOrd="2" destOrd="0" parTransId="{8B18AA02-5097-034A-B90B-09B4EE55A88D}" sibTransId="{022ADCEC-643A-1F40-8EDC-D0DD6549486B}"/>
    <dgm:cxn modelId="{E2D3B88F-2D43-824A-90C7-811B4FCBCE38}" type="presOf" srcId="{9E1DA780-40D6-EB49-842D-FF5CAEBE338E}" destId="{56EB90E3-97C1-8840-91D6-126450F1D7D1}" srcOrd="0" destOrd="0" presId="urn:microsoft.com/office/officeart/2005/8/layout/list1"/>
    <dgm:cxn modelId="{8996B397-ADFE-FE40-A095-268B851B4D7B}" type="presOf" srcId="{80195566-74E2-944B-B7D3-98B4B218FA55}" destId="{9D9B0E52-F597-5240-9B0B-D33179104F60}" srcOrd="0" destOrd="4" presId="urn:microsoft.com/office/officeart/2005/8/layout/list1"/>
    <dgm:cxn modelId="{A4EEAF98-E4CB-2B4A-B8BD-9999DAD5E6EB}" srcId="{5F33820E-7416-9941-AEE9-0B11EB4372EE}" destId="{80195566-74E2-944B-B7D3-98B4B218FA55}" srcOrd="1" destOrd="0" parTransId="{CE4E0934-4997-7449-9A44-A8D0E47798FD}" sibTransId="{37659434-0902-0443-9752-7BA9787B37B7}"/>
    <dgm:cxn modelId="{B91606A6-8598-A647-B404-654CB142FA68}" type="presOf" srcId="{20B835A6-7012-7C4F-A367-109F17962A09}" destId="{9D9B0E52-F597-5240-9B0B-D33179104F60}" srcOrd="0" destOrd="1" presId="urn:microsoft.com/office/officeart/2005/8/layout/list1"/>
    <dgm:cxn modelId="{38C5ACDD-A945-0742-9920-4BA4685602E0}" type="presOf" srcId="{365C8A20-6A52-6D4E-9BA4-F35BA5382F6A}" destId="{9D9B0E52-F597-5240-9B0B-D33179104F60}" srcOrd="0" destOrd="3" presId="urn:microsoft.com/office/officeart/2005/8/layout/list1"/>
    <dgm:cxn modelId="{63E143DF-0077-F04C-80DD-2669CD61D1A4}" srcId="{436031BE-226C-BA42-8866-48960316F293}" destId="{20B835A6-7012-7C4F-A367-109F17962A09}" srcOrd="1" destOrd="0" parTransId="{92F1BD1F-9872-914D-A920-F26C979F8451}" sibTransId="{5C3979C4-AECA-304A-9A5F-28C026589B05}"/>
    <dgm:cxn modelId="{215C8FEA-BD1C-E743-AA0D-DBE48D170EEA}" type="presOf" srcId="{3C95355C-B615-7A4C-9B8D-F5366EE2B5C8}" destId="{EF9BF98A-5ADE-5E40-AE1A-7213B70FA4DF}" srcOrd="0" destOrd="0" presId="urn:microsoft.com/office/officeart/2005/8/layout/list1"/>
    <dgm:cxn modelId="{389F25EB-F796-FF40-8C10-46913BFB423A}" type="presOf" srcId="{436031BE-226C-BA42-8866-48960316F293}" destId="{F4C90F42-16A6-6E4E-BFD0-AEA62CA46511}" srcOrd="0" destOrd="0" presId="urn:microsoft.com/office/officeart/2005/8/layout/list1"/>
    <dgm:cxn modelId="{796BEBF1-1E5F-C64C-9802-33E89DE5037E}" type="presOf" srcId="{3225F87E-F408-1748-B2F8-32E8D3E7D85E}" destId="{05043D2A-2AE9-6A4F-AE7B-14351394600D}" srcOrd="0" destOrd="0" presId="urn:microsoft.com/office/officeart/2005/8/layout/list1"/>
    <dgm:cxn modelId="{7A58558D-3B91-0E42-B2B4-E9CB5BF82E28}" type="presParOf" srcId="{05043D2A-2AE9-6A4F-AE7B-14351394600D}" destId="{CD411826-3824-7C43-9D09-40744696C226}" srcOrd="0" destOrd="0" presId="urn:microsoft.com/office/officeart/2005/8/layout/list1"/>
    <dgm:cxn modelId="{F8B1B78D-729D-2E49-B2D4-2443ACB3A68E}" type="presParOf" srcId="{CD411826-3824-7C43-9D09-40744696C226}" destId="{F4C90F42-16A6-6E4E-BFD0-AEA62CA46511}" srcOrd="0" destOrd="0" presId="urn:microsoft.com/office/officeart/2005/8/layout/list1"/>
    <dgm:cxn modelId="{0FA475A1-ECEE-074E-BB32-89F57086B041}" type="presParOf" srcId="{CD411826-3824-7C43-9D09-40744696C226}" destId="{98624587-390D-6440-BBCE-1A9CB6810EA1}" srcOrd="1" destOrd="0" presId="urn:microsoft.com/office/officeart/2005/8/layout/list1"/>
    <dgm:cxn modelId="{3D45AE79-538B-2249-A530-DC0BF4546CAF}" type="presParOf" srcId="{05043D2A-2AE9-6A4F-AE7B-14351394600D}" destId="{46911FF0-EB2E-DB43-96B5-1C6CD2EB95BC}" srcOrd="1" destOrd="0" presId="urn:microsoft.com/office/officeart/2005/8/layout/list1"/>
    <dgm:cxn modelId="{229D5187-1188-8B4B-BFD0-64B09CEA0821}" type="presParOf" srcId="{05043D2A-2AE9-6A4F-AE7B-14351394600D}" destId="{9D9B0E52-F597-5240-9B0B-D33179104F60}" srcOrd="2" destOrd="0" presId="urn:microsoft.com/office/officeart/2005/8/layout/list1"/>
    <dgm:cxn modelId="{583C924F-BF1E-F944-B2CF-D68BADBB2499}" type="presParOf" srcId="{05043D2A-2AE9-6A4F-AE7B-14351394600D}" destId="{C01839F6-9E22-674C-9615-F33AEAA881F0}" srcOrd="3" destOrd="0" presId="urn:microsoft.com/office/officeart/2005/8/layout/list1"/>
    <dgm:cxn modelId="{465242A2-2D70-2E4E-9998-F5E530EE001B}" type="presParOf" srcId="{05043D2A-2AE9-6A4F-AE7B-14351394600D}" destId="{7C71D652-9150-D64D-9069-D2E8E6957690}" srcOrd="4" destOrd="0" presId="urn:microsoft.com/office/officeart/2005/8/layout/list1"/>
    <dgm:cxn modelId="{12B66900-560E-EB41-9B19-41ED5C6EB93A}" type="presParOf" srcId="{7C71D652-9150-D64D-9069-D2E8E6957690}" destId="{EF9BF98A-5ADE-5E40-AE1A-7213B70FA4DF}" srcOrd="0" destOrd="0" presId="urn:microsoft.com/office/officeart/2005/8/layout/list1"/>
    <dgm:cxn modelId="{1F42D68A-65E9-B949-93E8-298CAD7AA7A1}" type="presParOf" srcId="{7C71D652-9150-D64D-9069-D2E8E6957690}" destId="{13FBD8EE-960A-C248-952A-734EA0D2212A}" srcOrd="1" destOrd="0" presId="urn:microsoft.com/office/officeart/2005/8/layout/list1"/>
    <dgm:cxn modelId="{78A27F69-E674-A64A-A937-58E0DCC4A441}" type="presParOf" srcId="{05043D2A-2AE9-6A4F-AE7B-14351394600D}" destId="{F9EABC05-DFAA-6141-A9D0-A24077866F73}" srcOrd="5" destOrd="0" presId="urn:microsoft.com/office/officeart/2005/8/layout/list1"/>
    <dgm:cxn modelId="{F5D6AF1D-0C8E-E04D-8BC9-5009998595F4}" type="presParOf" srcId="{05043D2A-2AE9-6A4F-AE7B-14351394600D}" destId="{56EB90E3-97C1-8840-91D6-126450F1D7D1}" srcOrd="6"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E0D1B8-A9D6-E843-80BD-3C1445CDDE25}"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AD0C79EC-6421-D249-9401-EBF3C22DD7D6}">
      <dgm:prSet/>
      <dgm:spPr/>
      <dgm:t>
        <a:bodyPr/>
        <a:lstStyle/>
        <a:p>
          <a:r>
            <a:rPr lang="en-US"/>
            <a:t>Password-related risks identified: </a:t>
          </a:r>
        </a:p>
      </dgm:t>
    </dgm:pt>
    <dgm:pt modelId="{ADFAC246-888F-7945-A4CD-494B508863D6}" type="parTrans" cxnId="{1D203D41-DB25-F249-A5CD-2A531D290D23}">
      <dgm:prSet/>
      <dgm:spPr/>
      <dgm:t>
        <a:bodyPr/>
        <a:lstStyle/>
        <a:p>
          <a:endParaRPr lang="en-US"/>
        </a:p>
      </dgm:t>
    </dgm:pt>
    <dgm:pt modelId="{BF316244-C60E-AB4B-A4A5-8B3FCE141073}" type="sibTrans" cxnId="{1D203D41-DB25-F249-A5CD-2A531D290D23}">
      <dgm:prSet/>
      <dgm:spPr/>
      <dgm:t>
        <a:bodyPr/>
        <a:lstStyle/>
        <a:p>
          <a:endParaRPr lang="en-US"/>
        </a:p>
      </dgm:t>
    </dgm:pt>
    <dgm:pt modelId="{73AD4330-700C-2A41-98DE-49620E08647A}">
      <dgm:prSet/>
      <dgm:spPr/>
      <dgm:t>
        <a:bodyPr/>
        <a:lstStyle/>
        <a:p>
          <a:r>
            <a:rPr lang="en-US"/>
            <a:t>Default credentials like "admin:guest."</a:t>
          </a:r>
        </a:p>
      </dgm:t>
    </dgm:pt>
    <dgm:pt modelId="{EA3137F2-6275-EB45-93D8-346AF4A5434E}" type="parTrans" cxnId="{1647C437-D299-D540-AEE9-1069E5C5AAE6}">
      <dgm:prSet/>
      <dgm:spPr/>
      <dgm:t>
        <a:bodyPr/>
        <a:lstStyle/>
        <a:p>
          <a:endParaRPr lang="en-US"/>
        </a:p>
      </dgm:t>
    </dgm:pt>
    <dgm:pt modelId="{83FE9176-87FA-064F-A0F3-1618D186C402}" type="sibTrans" cxnId="{1647C437-D299-D540-AEE9-1069E5C5AAE6}">
      <dgm:prSet/>
      <dgm:spPr/>
      <dgm:t>
        <a:bodyPr/>
        <a:lstStyle/>
        <a:p>
          <a:endParaRPr lang="en-US"/>
        </a:p>
      </dgm:t>
    </dgm:pt>
    <dgm:pt modelId="{5701AC63-A510-DD4E-9E24-4DB8DCD91B04}">
      <dgm:prSet/>
      <dgm:spPr/>
      <dgm:t>
        <a:bodyPr/>
        <a:lstStyle/>
        <a:p>
          <a:r>
            <a:rPr lang="en-US"/>
            <a:t>Weak or reused passwords.</a:t>
          </a:r>
        </a:p>
      </dgm:t>
    </dgm:pt>
    <dgm:pt modelId="{901BC57B-3B7D-E249-916A-A914C048635B}" type="parTrans" cxnId="{8BAA3646-C935-9A40-92BA-91B5A32E7087}">
      <dgm:prSet/>
      <dgm:spPr/>
      <dgm:t>
        <a:bodyPr/>
        <a:lstStyle/>
        <a:p>
          <a:endParaRPr lang="en-US"/>
        </a:p>
      </dgm:t>
    </dgm:pt>
    <dgm:pt modelId="{41CF2DAC-98BE-5649-B21F-5E19048FA70C}" type="sibTrans" cxnId="{8BAA3646-C935-9A40-92BA-91B5A32E7087}">
      <dgm:prSet/>
      <dgm:spPr/>
      <dgm:t>
        <a:bodyPr/>
        <a:lstStyle/>
        <a:p>
          <a:endParaRPr lang="en-US"/>
        </a:p>
      </dgm:t>
    </dgm:pt>
    <dgm:pt modelId="{A92A8154-80E0-E148-B81D-1E8076718236}">
      <dgm:prSet/>
      <dgm:spPr/>
      <dgm:t>
        <a:bodyPr/>
        <a:lstStyle/>
        <a:p>
          <a:r>
            <a:rPr lang="en-US"/>
            <a:t>Example: Cyberattacks often start by exploiting default passwords, leading to unauthorized access.</a:t>
          </a:r>
        </a:p>
      </dgm:t>
    </dgm:pt>
    <dgm:pt modelId="{B46A213C-0606-C647-9D86-5B40A97925A7}" type="parTrans" cxnId="{252B9185-CCDE-BB4D-A536-8C119E4B0517}">
      <dgm:prSet/>
      <dgm:spPr/>
      <dgm:t>
        <a:bodyPr/>
        <a:lstStyle/>
        <a:p>
          <a:endParaRPr lang="en-US"/>
        </a:p>
      </dgm:t>
    </dgm:pt>
    <dgm:pt modelId="{F0A2C83F-1342-DC4C-BA59-042BD19C87BD}" type="sibTrans" cxnId="{252B9185-CCDE-BB4D-A536-8C119E4B0517}">
      <dgm:prSet/>
      <dgm:spPr/>
      <dgm:t>
        <a:bodyPr/>
        <a:lstStyle/>
        <a:p>
          <a:endParaRPr lang="en-US"/>
        </a:p>
      </dgm:t>
    </dgm:pt>
    <dgm:pt modelId="{D31EFCA8-7220-0141-A7D9-F36898A91358}">
      <dgm:prSet/>
      <dgm:spPr/>
      <dgm:t>
        <a:bodyPr/>
        <a:lstStyle/>
        <a:p>
          <a:r>
            <a:rPr lang="en-US"/>
            <a:t>Recommendations: </a:t>
          </a:r>
        </a:p>
      </dgm:t>
    </dgm:pt>
    <dgm:pt modelId="{4728A429-3C4D-A349-AF19-458E21666C44}" type="parTrans" cxnId="{0100D927-3A67-9D48-840D-E2F7958A24E7}">
      <dgm:prSet/>
      <dgm:spPr/>
      <dgm:t>
        <a:bodyPr/>
        <a:lstStyle/>
        <a:p>
          <a:endParaRPr lang="en-US"/>
        </a:p>
      </dgm:t>
    </dgm:pt>
    <dgm:pt modelId="{7AD83205-3AA0-9740-9306-9DF3F83E55D1}" type="sibTrans" cxnId="{0100D927-3A67-9D48-840D-E2F7958A24E7}">
      <dgm:prSet/>
      <dgm:spPr/>
      <dgm:t>
        <a:bodyPr/>
        <a:lstStyle/>
        <a:p>
          <a:endParaRPr lang="en-US"/>
        </a:p>
      </dgm:t>
    </dgm:pt>
    <dgm:pt modelId="{ABA471F2-CBE6-694E-85C8-A3DC285977EF}">
      <dgm:prSet/>
      <dgm:spPr/>
      <dgm:t>
        <a:bodyPr/>
        <a:lstStyle/>
        <a:p>
          <a:r>
            <a:rPr lang="en-US"/>
            <a:t>Enforce stronger password policies.</a:t>
          </a:r>
        </a:p>
      </dgm:t>
    </dgm:pt>
    <dgm:pt modelId="{DC2A22A5-8B3C-C64F-B9F1-043A0B020DF9}" type="parTrans" cxnId="{2E5A352A-BB47-E44A-93A0-A9F28581D3F3}">
      <dgm:prSet/>
      <dgm:spPr/>
      <dgm:t>
        <a:bodyPr/>
        <a:lstStyle/>
        <a:p>
          <a:endParaRPr lang="en-US"/>
        </a:p>
      </dgm:t>
    </dgm:pt>
    <dgm:pt modelId="{38D53DAF-6DA6-E740-A6A3-0BBE931EC5D6}" type="sibTrans" cxnId="{2E5A352A-BB47-E44A-93A0-A9F28581D3F3}">
      <dgm:prSet/>
      <dgm:spPr/>
      <dgm:t>
        <a:bodyPr/>
        <a:lstStyle/>
        <a:p>
          <a:endParaRPr lang="en-US"/>
        </a:p>
      </dgm:t>
    </dgm:pt>
    <dgm:pt modelId="{A63D1944-3D16-2645-B2CD-9D3F78EF82C1}">
      <dgm:prSet/>
      <dgm:spPr/>
      <dgm:t>
        <a:bodyPr/>
        <a:lstStyle/>
        <a:p>
          <a:r>
            <a:rPr lang="en-US"/>
            <a:t>Implement account lockout for repeated failed attempts. </a:t>
          </a:r>
        </a:p>
      </dgm:t>
    </dgm:pt>
    <dgm:pt modelId="{2A087172-3DDF-D541-95AE-D032A36EE150}" type="parTrans" cxnId="{D60394BC-52FA-C946-838A-692FDCF0B031}">
      <dgm:prSet/>
      <dgm:spPr/>
      <dgm:t>
        <a:bodyPr/>
        <a:lstStyle/>
        <a:p>
          <a:endParaRPr lang="en-US"/>
        </a:p>
      </dgm:t>
    </dgm:pt>
    <dgm:pt modelId="{A55AB04E-6F08-ED4E-B8A8-DB9B6B6D36C4}" type="sibTrans" cxnId="{D60394BC-52FA-C946-838A-692FDCF0B031}">
      <dgm:prSet/>
      <dgm:spPr/>
      <dgm:t>
        <a:bodyPr/>
        <a:lstStyle/>
        <a:p>
          <a:endParaRPr lang="en-US"/>
        </a:p>
      </dgm:t>
    </dgm:pt>
    <dgm:pt modelId="{FB959D1D-111E-2D4C-851F-8DA502E592D6}">
      <dgm:prSet/>
      <dgm:spPr/>
      <dgm:t>
        <a:bodyPr/>
        <a:lstStyle/>
        <a:p>
          <a:r>
            <a:rPr lang="en-US"/>
            <a:t>importance</a:t>
          </a:r>
        </a:p>
      </dgm:t>
    </dgm:pt>
    <dgm:pt modelId="{D553A224-172A-AA41-A1C5-47DCC5215C81}" type="parTrans" cxnId="{3D3C936B-4650-DB4D-864A-E3F38445BBE4}">
      <dgm:prSet/>
      <dgm:spPr/>
      <dgm:t>
        <a:bodyPr/>
        <a:lstStyle/>
        <a:p>
          <a:endParaRPr lang="en-US"/>
        </a:p>
      </dgm:t>
    </dgm:pt>
    <dgm:pt modelId="{362B10B2-B483-1043-9FCA-21B4462AE3D5}" type="sibTrans" cxnId="{3D3C936B-4650-DB4D-864A-E3F38445BBE4}">
      <dgm:prSet/>
      <dgm:spPr/>
      <dgm:t>
        <a:bodyPr/>
        <a:lstStyle/>
        <a:p>
          <a:endParaRPr lang="en-US"/>
        </a:p>
      </dgm:t>
    </dgm:pt>
    <dgm:pt modelId="{9816476C-9890-524C-A7F9-F38E2FF2D574}">
      <dgm:prSet/>
      <dgm:spPr/>
      <dgm:t>
        <a:bodyPr/>
        <a:lstStyle/>
        <a:p>
          <a:r>
            <a:rPr lang="en-US"/>
            <a:t>Weak passwords are like leaving the front door unlocked. Strengthening them ensures that only authorized individuals access our systems.</a:t>
          </a:r>
        </a:p>
      </dgm:t>
    </dgm:pt>
    <dgm:pt modelId="{0BAD27BA-560D-3546-82D2-2B208A393787}" type="parTrans" cxnId="{0EA2A6A5-82DA-BD47-BEAE-E064455643BA}">
      <dgm:prSet/>
      <dgm:spPr/>
      <dgm:t>
        <a:bodyPr/>
        <a:lstStyle/>
        <a:p>
          <a:endParaRPr lang="en-US"/>
        </a:p>
      </dgm:t>
    </dgm:pt>
    <dgm:pt modelId="{473B710C-EBF4-5B48-8D98-73D9C450CEA3}" type="sibTrans" cxnId="{0EA2A6A5-82DA-BD47-BEAE-E064455643BA}">
      <dgm:prSet/>
      <dgm:spPr/>
      <dgm:t>
        <a:bodyPr/>
        <a:lstStyle/>
        <a:p>
          <a:endParaRPr lang="en-US"/>
        </a:p>
      </dgm:t>
    </dgm:pt>
    <dgm:pt modelId="{A8E5C0A4-9138-BE49-B231-D7AADC9169EE}" type="pres">
      <dgm:prSet presAssocID="{15E0D1B8-A9D6-E843-80BD-3C1445CDDE25}" presName="linear" presStyleCnt="0">
        <dgm:presLayoutVars>
          <dgm:dir/>
          <dgm:animLvl val="lvl"/>
          <dgm:resizeHandles val="exact"/>
        </dgm:presLayoutVars>
      </dgm:prSet>
      <dgm:spPr/>
    </dgm:pt>
    <dgm:pt modelId="{0A7DF228-7D76-824D-8E07-EC4307EBB925}" type="pres">
      <dgm:prSet presAssocID="{AD0C79EC-6421-D249-9401-EBF3C22DD7D6}" presName="parentLin" presStyleCnt="0"/>
      <dgm:spPr/>
    </dgm:pt>
    <dgm:pt modelId="{1F9D71D9-8A77-BB47-B056-673D4D03A410}" type="pres">
      <dgm:prSet presAssocID="{AD0C79EC-6421-D249-9401-EBF3C22DD7D6}" presName="parentLeftMargin" presStyleLbl="node1" presStyleIdx="0" presStyleCnt="2"/>
      <dgm:spPr/>
    </dgm:pt>
    <dgm:pt modelId="{D96681C2-547A-8C40-9CDB-9AF3BBCB2C59}" type="pres">
      <dgm:prSet presAssocID="{AD0C79EC-6421-D249-9401-EBF3C22DD7D6}" presName="parentText" presStyleLbl="node1" presStyleIdx="0" presStyleCnt="2">
        <dgm:presLayoutVars>
          <dgm:chMax val="0"/>
          <dgm:bulletEnabled val="1"/>
        </dgm:presLayoutVars>
      </dgm:prSet>
      <dgm:spPr/>
    </dgm:pt>
    <dgm:pt modelId="{C8519BA4-F8D4-DA44-A063-1F6D0C3D9223}" type="pres">
      <dgm:prSet presAssocID="{AD0C79EC-6421-D249-9401-EBF3C22DD7D6}" presName="negativeSpace" presStyleCnt="0"/>
      <dgm:spPr/>
    </dgm:pt>
    <dgm:pt modelId="{4AF35823-3587-8E4A-8275-750BFD33612B}" type="pres">
      <dgm:prSet presAssocID="{AD0C79EC-6421-D249-9401-EBF3C22DD7D6}" presName="childText" presStyleLbl="conFgAcc1" presStyleIdx="0" presStyleCnt="2">
        <dgm:presLayoutVars>
          <dgm:bulletEnabled val="1"/>
        </dgm:presLayoutVars>
      </dgm:prSet>
      <dgm:spPr/>
    </dgm:pt>
    <dgm:pt modelId="{8E924016-7B39-8646-8FEE-64FFC3D39F6F}" type="pres">
      <dgm:prSet presAssocID="{BF316244-C60E-AB4B-A4A5-8B3FCE141073}" presName="spaceBetweenRectangles" presStyleCnt="0"/>
      <dgm:spPr/>
    </dgm:pt>
    <dgm:pt modelId="{2BBE0664-5E7F-4748-9ACA-65F37C3F230A}" type="pres">
      <dgm:prSet presAssocID="{FB959D1D-111E-2D4C-851F-8DA502E592D6}" presName="parentLin" presStyleCnt="0"/>
      <dgm:spPr/>
    </dgm:pt>
    <dgm:pt modelId="{0050015F-6783-0D40-98A3-3F9B2CDA348A}" type="pres">
      <dgm:prSet presAssocID="{FB959D1D-111E-2D4C-851F-8DA502E592D6}" presName="parentLeftMargin" presStyleLbl="node1" presStyleIdx="0" presStyleCnt="2"/>
      <dgm:spPr/>
    </dgm:pt>
    <dgm:pt modelId="{45DE61FE-584D-2D49-8E2F-2CAE97AD159E}" type="pres">
      <dgm:prSet presAssocID="{FB959D1D-111E-2D4C-851F-8DA502E592D6}" presName="parentText" presStyleLbl="node1" presStyleIdx="1" presStyleCnt="2">
        <dgm:presLayoutVars>
          <dgm:chMax val="0"/>
          <dgm:bulletEnabled val="1"/>
        </dgm:presLayoutVars>
      </dgm:prSet>
      <dgm:spPr/>
    </dgm:pt>
    <dgm:pt modelId="{8B60B50E-7373-694C-B439-58E80198A51C}" type="pres">
      <dgm:prSet presAssocID="{FB959D1D-111E-2D4C-851F-8DA502E592D6}" presName="negativeSpace" presStyleCnt="0"/>
      <dgm:spPr/>
    </dgm:pt>
    <dgm:pt modelId="{48BA198B-E1CC-6C43-B6FE-D9CCC43D5F18}" type="pres">
      <dgm:prSet presAssocID="{FB959D1D-111E-2D4C-851F-8DA502E592D6}" presName="childText" presStyleLbl="conFgAcc1" presStyleIdx="1" presStyleCnt="2">
        <dgm:presLayoutVars>
          <dgm:bulletEnabled val="1"/>
        </dgm:presLayoutVars>
      </dgm:prSet>
      <dgm:spPr/>
    </dgm:pt>
  </dgm:ptLst>
  <dgm:cxnLst>
    <dgm:cxn modelId="{8C0A7103-B7C3-7146-9C99-B99297B55717}" type="presOf" srcId="{FB959D1D-111E-2D4C-851F-8DA502E592D6}" destId="{0050015F-6783-0D40-98A3-3F9B2CDA348A}" srcOrd="0" destOrd="0" presId="urn:microsoft.com/office/officeart/2005/8/layout/list1"/>
    <dgm:cxn modelId="{71103705-FD40-6F44-9FCA-0C747F48E5AB}" type="presOf" srcId="{73AD4330-700C-2A41-98DE-49620E08647A}" destId="{4AF35823-3587-8E4A-8275-750BFD33612B}" srcOrd="0" destOrd="0" presId="urn:microsoft.com/office/officeart/2005/8/layout/list1"/>
    <dgm:cxn modelId="{0100D927-3A67-9D48-840D-E2F7958A24E7}" srcId="{AD0C79EC-6421-D249-9401-EBF3C22DD7D6}" destId="{D31EFCA8-7220-0141-A7D9-F36898A91358}" srcOrd="2" destOrd="0" parTransId="{4728A429-3C4D-A349-AF19-458E21666C44}" sibTransId="{7AD83205-3AA0-9740-9306-9DF3F83E55D1}"/>
    <dgm:cxn modelId="{2E5A352A-BB47-E44A-93A0-A9F28581D3F3}" srcId="{D31EFCA8-7220-0141-A7D9-F36898A91358}" destId="{ABA471F2-CBE6-694E-85C8-A3DC285977EF}" srcOrd="0" destOrd="0" parTransId="{DC2A22A5-8B3C-C64F-B9F1-043A0B020DF9}" sibTransId="{38D53DAF-6DA6-E740-A6A3-0BBE931EC5D6}"/>
    <dgm:cxn modelId="{1CB5BA30-60BF-5247-8F20-820344CCEB18}" type="presOf" srcId="{D31EFCA8-7220-0141-A7D9-F36898A91358}" destId="{4AF35823-3587-8E4A-8275-750BFD33612B}" srcOrd="0" destOrd="3" presId="urn:microsoft.com/office/officeart/2005/8/layout/list1"/>
    <dgm:cxn modelId="{1647C437-D299-D540-AEE9-1069E5C5AAE6}" srcId="{AD0C79EC-6421-D249-9401-EBF3C22DD7D6}" destId="{73AD4330-700C-2A41-98DE-49620E08647A}" srcOrd="0" destOrd="0" parTransId="{EA3137F2-6275-EB45-93D8-346AF4A5434E}" sibTransId="{83FE9176-87FA-064F-A0F3-1618D186C402}"/>
    <dgm:cxn modelId="{1D203D41-DB25-F249-A5CD-2A531D290D23}" srcId="{15E0D1B8-A9D6-E843-80BD-3C1445CDDE25}" destId="{AD0C79EC-6421-D249-9401-EBF3C22DD7D6}" srcOrd="0" destOrd="0" parTransId="{ADFAC246-888F-7945-A4CD-494B508863D6}" sibTransId="{BF316244-C60E-AB4B-A4A5-8B3FCE141073}"/>
    <dgm:cxn modelId="{8BAA3646-C935-9A40-92BA-91B5A32E7087}" srcId="{73AD4330-700C-2A41-98DE-49620E08647A}" destId="{5701AC63-A510-DD4E-9E24-4DB8DCD91B04}" srcOrd="0" destOrd="0" parTransId="{901BC57B-3B7D-E249-916A-A914C048635B}" sibTransId="{41CF2DAC-98BE-5649-B21F-5E19048FA70C}"/>
    <dgm:cxn modelId="{99AE6B46-E1BA-0047-8061-0D6252CD8F06}" type="presOf" srcId="{FB959D1D-111E-2D4C-851F-8DA502E592D6}" destId="{45DE61FE-584D-2D49-8E2F-2CAE97AD159E}" srcOrd="1" destOrd="0" presId="urn:microsoft.com/office/officeart/2005/8/layout/list1"/>
    <dgm:cxn modelId="{281E9A52-5AB3-C149-A552-6876261CE58B}" type="presOf" srcId="{9816476C-9890-524C-A7F9-F38E2FF2D574}" destId="{48BA198B-E1CC-6C43-B6FE-D9CCC43D5F18}" srcOrd="0" destOrd="0" presId="urn:microsoft.com/office/officeart/2005/8/layout/list1"/>
    <dgm:cxn modelId="{3D3C936B-4650-DB4D-864A-E3F38445BBE4}" srcId="{15E0D1B8-A9D6-E843-80BD-3C1445CDDE25}" destId="{FB959D1D-111E-2D4C-851F-8DA502E592D6}" srcOrd="1" destOrd="0" parTransId="{D553A224-172A-AA41-A1C5-47DCC5215C81}" sibTransId="{362B10B2-B483-1043-9FCA-21B4462AE3D5}"/>
    <dgm:cxn modelId="{F502177A-BCB0-4D42-87D7-F7B7851C0A0E}" type="presOf" srcId="{ABA471F2-CBE6-694E-85C8-A3DC285977EF}" destId="{4AF35823-3587-8E4A-8275-750BFD33612B}" srcOrd="0" destOrd="4" presId="urn:microsoft.com/office/officeart/2005/8/layout/list1"/>
    <dgm:cxn modelId="{252B9185-CCDE-BB4D-A536-8C119E4B0517}" srcId="{AD0C79EC-6421-D249-9401-EBF3C22DD7D6}" destId="{A92A8154-80E0-E148-B81D-1E8076718236}" srcOrd="1" destOrd="0" parTransId="{B46A213C-0606-C647-9D86-5B40A97925A7}" sibTransId="{F0A2C83F-1342-DC4C-BA59-042BD19C87BD}"/>
    <dgm:cxn modelId="{4E034697-7CC6-0F48-892B-4B5E81303313}" type="presOf" srcId="{AD0C79EC-6421-D249-9401-EBF3C22DD7D6}" destId="{D96681C2-547A-8C40-9CDB-9AF3BBCB2C59}" srcOrd="1" destOrd="0" presId="urn:microsoft.com/office/officeart/2005/8/layout/list1"/>
    <dgm:cxn modelId="{C1636C97-1A6D-A74E-89AF-175CE16E1F7D}" type="presOf" srcId="{A63D1944-3D16-2645-B2CD-9D3F78EF82C1}" destId="{4AF35823-3587-8E4A-8275-750BFD33612B}" srcOrd="0" destOrd="5" presId="urn:microsoft.com/office/officeart/2005/8/layout/list1"/>
    <dgm:cxn modelId="{5BF77DA4-C757-6F42-BC5A-E5D5374DF12B}" type="presOf" srcId="{5701AC63-A510-DD4E-9E24-4DB8DCD91B04}" destId="{4AF35823-3587-8E4A-8275-750BFD33612B}" srcOrd="0" destOrd="1" presId="urn:microsoft.com/office/officeart/2005/8/layout/list1"/>
    <dgm:cxn modelId="{0EA2A6A5-82DA-BD47-BEAE-E064455643BA}" srcId="{FB959D1D-111E-2D4C-851F-8DA502E592D6}" destId="{9816476C-9890-524C-A7F9-F38E2FF2D574}" srcOrd="0" destOrd="0" parTransId="{0BAD27BA-560D-3546-82D2-2B208A393787}" sibTransId="{473B710C-EBF4-5B48-8D98-73D9C450CEA3}"/>
    <dgm:cxn modelId="{D60394BC-52FA-C946-838A-692FDCF0B031}" srcId="{D31EFCA8-7220-0141-A7D9-F36898A91358}" destId="{A63D1944-3D16-2645-B2CD-9D3F78EF82C1}" srcOrd="1" destOrd="0" parTransId="{2A087172-3DDF-D541-95AE-D032A36EE150}" sibTransId="{A55AB04E-6F08-ED4E-B8A8-DB9B6B6D36C4}"/>
    <dgm:cxn modelId="{66856ABD-8714-2043-A12E-DD16C82448CB}" type="presOf" srcId="{A92A8154-80E0-E148-B81D-1E8076718236}" destId="{4AF35823-3587-8E4A-8275-750BFD33612B}" srcOrd="0" destOrd="2" presId="urn:microsoft.com/office/officeart/2005/8/layout/list1"/>
    <dgm:cxn modelId="{969CF8C7-E414-F849-B03C-6870764326EA}" type="presOf" srcId="{15E0D1B8-A9D6-E843-80BD-3C1445CDDE25}" destId="{A8E5C0A4-9138-BE49-B231-D7AADC9169EE}" srcOrd="0" destOrd="0" presId="urn:microsoft.com/office/officeart/2005/8/layout/list1"/>
    <dgm:cxn modelId="{91427FF5-FAC4-1241-8AC5-27743AB090E6}" type="presOf" srcId="{AD0C79EC-6421-D249-9401-EBF3C22DD7D6}" destId="{1F9D71D9-8A77-BB47-B056-673D4D03A410}" srcOrd="0" destOrd="0" presId="urn:microsoft.com/office/officeart/2005/8/layout/list1"/>
    <dgm:cxn modelId="{C674D6E4-6C41-D14F-9FBC-36892B224D04}" type="presParOf" srcId="{A8E5C0A4-9138-BE49-B231-D7AADC9169EE}" destId="{0A7DF228-7D76-824D-8E07-EC4307EBB925}" srcOrd="0" destOrd="0" presId="urn:microsoft.com/office/officeart/2005/8/layout/list1"/>
    <dgm:cxn modelId="{9EBDDA13-2F4B-0242-AE0A-DEFB5404A612}" type="presParOf" srcId="{0A7DF228-7D76-824D-8E07-EC4307EBB925}" destId="{1F9D71D9-8A77-BB47-B056-673D4D03A410}" srcOrd="0" destOrd="0" presId="urn:microsoft.com/office/officeart/2005/8/layout/list1"/>
    <dgm:cxn modelId="{EE39D6BE-227A-664D-92F6-318FEDECAB71}" type="presParOf" srcId="{0A7DF228-7D76-824D-8E07-EC4307EBB925}" destId="{D96681C2-547A-8C40-9CDB-9AF3BBCB2C59}" srcOrd="1" destOrd="0" presId="urn:microsoft.com/office/officeart/2005/8/layout/list1"/>
    <dgm:cxn modelId="{DC0A0ACB-24E5-7A4B-A668-51B6F6963463}" type="presParOf" srcId="{A8E5C0A4-9138-BE49-B231-D7AADC9169EE}" destId="{C8519BA4-F8D4-DA44-A063-1F6D0C3D9223}" srcOrd="1" destOrd="0" presId="urn:microsoft.com/office/officeart/2005/8/layout/list1"/>
    <dgm:cxn modelId="{D68FB281-8E0A-E84B-AA46-300A05648A22}" type="presParOf" srcId="{A8E5C0A4-9138-BE49-B231-D7AADC9169EE}" destId="{4AF35823-3587-8E4A-8275-750BFD33612B}" srcOrd="2" destOrd="0" presId="urn:microsoft.com/office/officeart/2005/8/layout/list1"/>
    <dgm:cxn modelId="{E8EC5426-0085-D94D-8857-FC41538FA227}" type="presParOf" srcId="{A8E5C0A4-9138-BE49-B231-D7AADC9169EE}" destId="{8E924016-7B39-8646-8FEE-64FFC3D39F6F}" srcOrd="3" destOrd="0" presId="urn:microsoft.com/office/officeart/2005/8/layout/list1"/>
    <dgm:cxn modelId="{3EFB3118-632F-6B4A-965C-DCAECAE6B6F6}" type="presParOf" srcId="{A8E5C0A4-9138-BE49-B231-D7AADC9169EE}" destId="{2BBE0664-5E7F-4748-9ACA-65F37C3F230A}" srcOrd="4" destOrd="0" presId="urn:microsoft.com/office/officeart/2005/8/layout/list1"/>
    <dgm:cxn modelId="{1715E22D-5775-F542-8E81-B75D301E040A}" type="presParOf" srcId="{2BBE0664-5E7F-4748-9ACA-65F37C3F230A}" destId="{0050015F-6783-0D40-98A3-3F9B2CDA348A}" srcOrd="0" destOrd="0" presId="urn:microsoft.com/office/officeart/2005/8/layout/list1"/>
    <dgm:cxn modelId="{F2715C60-AE7D-AE43-A97B-5D69D7091A48}" type="presParOf" srcId="{2BBE0664-5E7F-4748-9ACA-65F37C3F230A}" destId="{45DE61FE-584D-2D49-8E2F-2CAE97AD159E}" srcOrd="1" destOrd="0" presId="urn:microsoft.com/office/officeart/2005/8/layout/list1"/>
    <dgm:cxn modelId="{920091B6-8FE0-8B4F-8FEE-5B0BAFCF675F}" type="presParOf" srcId="{A8E5C0A4-9138-BE49-B231-D7AADC9169EE}" destId="{8B60B50E-7373-694C-B439-58E80198A51C}" srcOrd="5" destOrd="0" presId="urn:microsoft.com/office/officeart/2005/8/layout/list1"/>
    <dgm:cxn modelId="{59ED8C92-8BF0-5B4F-9832-C49EB263FEA8}" type="presParOf" srcId="{A8E5C0A4-9138-BE49-B231-D7AADC9169EE}" destId="{48BA198B-E1CC-6C43-B6FE-D9CCC43D5F18}" srcOrd="6"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3F1B9B-7425-4DB6-917E-F167670926A8}"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3C1E422-8F93-4F4D-B8A0-4FC1E45E17B2}">
      <dgm:prSet/>
      <dgm:spPr/>
      <dgm:t>
        <a:bodyPr/>
        <a:lstStyle/>
        <a:p>
          <a:pPr>
            <a:lnSpc>
              <a:spcPct val="100000"/>
            </a:lnSpc>
            <a:defRPr b="1"/>
          </a:pPr>
          <a:r>
            <a:rPr lang="en-US"/>
            <a:t>Issues: </a:t>
          </a:r>
        </a:p>
      </dgm:t>
    </dgm:pt>
    <dgm:pt modelId="{DBFB6B52-159B-40C0-B07C-FD5A9AB4012B}" type="parTrans" cxnId="{4DA867A7-6729-4D73-A7FD-31B42CA647D7}">
      <dgm:prSet/>
      <dgm:spPr/>
      <dgm:t>
        <a:bodyPr/>
        <a:lstStyle/>
        <a:p>
          <a:endParaRPr lang="en-US"/>
        </a:p>
      </dgm:t>
    </dgm:pt>
    <dgm:pt modelId="{904059FB-C264-4E2C-A684-30A86AE7BB65}" type="sibTrans" cxnId="{4DA867A7-6729-4D73-A7FD-31B42CA647D7}">
      <dgm:prSet/>
      <dgm:spPr/>
      <dgm:t>
        <a:bodyPr/>
        <a:lstStyle/>
        <a:p>
          <a:endParaRPr lang="en-US"/>
        </a:p>
      </dgm:t>
    </dgm:pt>
    <dgm:pt modelId="{B084F9FD-1F3E-4BB6-BCC9-E86F16D4A270}">
      <dgm:prSet/>
      <dgm:spPr/>
      <dgm:t>
        <a:bodyPr/>
        <a:lstStyle/>
        <a:p>
          <a:pPr>
            <a:lnSpc>
              <a:spcPct val="100000"/>
            </a:lnSpc>
          </a:pPr>
          <a:r>
            <a:rPr lang="en-US"/>
            <a:t>Use of HTTP instead of HTTPS.</a:t>
          </a:r>
        </a:p>
      </dgm:t>
    </dgm:pt>
    <dgm:pt modelId="{43480788-1B02-4E5E-9EAA-EE13CEA2D447}" type="parTrans" cxnId="{A378EA40-F88E-4881-BE11-B57C5A2DC4EF}">
      <dgm:prSet/>
      <dgm:spPr/>
      <dgm:t>
        <a:bodyPr/>
        <a:lstStyle/>
        <a:p>
          <a:endParaRPr lang="en-US"/>
        </a:p>
      </dgm:t>
    </dgm:pt>
    <dgm:pt modelId="{E5FA6134-E5AB-41D3-AACE-D6730736CA16}" type="sibTrans" cxnId="{A378EA40-F88E-4881-BE11-B57C5A2DC4EF}">
      <dgm:prSet/>
      <dgm:spPr/>
      <dgm:t>
        <a:bodyPr/>
        <a:lstStyle/>
        <a:p>
          <a:endParaRPr lang="en-US"/>
        </a:p>
      </dgm:t>
    </dgm:pt>
    <dgm:pt modelId="{ED00EE79-C02D-4DC9-B342-031509C778E7}">
      <dgm:prSet/>
      <dgm:spPr/>
      <dgm:t>
        <a:bodyPr/>
        <a:lstStyle/>
        <a:p>
          <a:pPr>
            <a:lnSpc>
              <a:spcPct val="100000"/>
            </a:lnSpc>
          </a:pPr>
          <a:r>
            <a:rPr lang="en-US"/>
            <a:t>Weak SSL/TLS certificates vulnerable to interception.</a:t>
          </a:r>
        </a:p>
      </dgm:t>
    </dgm:pt>
    <dgm:pt modelId="{37164CEF-C9D0-4A0E-A962-1199C4DB263B}" type="parTrans" cxnId="{377202CF-9F8C-4F54-8989-26DFCA8494DA}">
      <dgm:prSet/>
      <dgm:spPr/>
      <dgm:t>
        <a:bodyPr/>
        <a:lstStyle/>
        <a:p>
          <a:endParaRPr lang="en-US"/>
        </a:p>
      </dgm:t>
    </dgm:pt>
    <dgm:pt modelId="{38189163-BED0-4BD1-8DB6-6DA859427AFC}" type="sibTrans" cxnId="{377202CF-9F8C-4F54-8989-26DFCA8494DA}">
      <dgm:prSet/>
      <dgm:spPr/>
      <dgm:t>
        <a:bodyPr/>
        <a:lstStyle/>
        <a:p>
          <a:endParaRPr lang="en-US"/>
        </a:p>
      </dgm:t>
    </dgm:pt>
    <dgm:pt modelId="{354ED631-BAB0-4FFA-90D0-2D2861DF52AE}">
      <dgm:prSet/>
      <dgm:spPr/>
      <dgm:t>
        <a:bodyPr/>
        <a:lstStyle/>
        <a:p>
          <a:pPr>
            <a:lnSpc>
              <a:spcPct val="100000"/>
            </a:lnSpc>
            <a:defRPr b="1"/>
          </a:pPr>
          <a:r>
            <a:rPr lang="en-US"/>
            <a:t>Example:</a:t>
          </a:r>
        </a:p>
      </dgm:t>
    </dgm:pt>
    <dgm:pt modelId="{F628BDDA-C153-47AF-B3EA-6D0C6F44856E}" type="parTrans" cxnId="{12878D7F-1F56-4C0C-8D7D-84FBFAE95233}">
      <dgm:prSet/>
      <dgm:spPr/>
      <dgm:t>
        <a:bodyPr/>
        <a:lstStyle/>
        <a:p>
          <a:endParaRPr lang="en-US"/>
        </a:p>
      </dgm:t>
    </dgm:pt>
    <dgm:pt modelId="{631DA960-FBD3-455C-9C2B-1D785C233721}" type="sibTrans" cxnId="{12878D7F-1F56-4C0C-8D7D-84FBFAE95233}">
      <dgm:prSet/>
      <dgm:spPr/>
      <dgm:t>
        <a:bodyPr/>
        <a:lstStyle/>
        <a:p>
          <a:endParaRPr lang="en-US"/>
        </a:p>
      </dgm:t>
    </dgm:pt>
    <dgm:pt modelId="{608EC5B8-280F-4E84-9833-1981E6FBA6E4}">
      <dgm:prSet/>
      <dgm:spPr/>
      <dgm:t>
        <a:bodyPr/>
        <a:lstStyle/>
        <a:p>
          <a:pPr>
            <a:lnSpc>
              <a:spcPct val="100000"/>
            </a:lnSpc>
            <a:defRPr b="1"/>
          </a:pPr>
          <a:r>
            <a:rPr lang="en-US"/>
            <a:t>Recommendations: </a:t>
          </a:r>
        </a:p>
      </dgm:t>
    </dgm:pt>
    <dgm:pt modelId="{444F9127-13B7-4E63-A267-0CC67BD2C013}" type="parTrans" cxnId="{4DEE735B-9089-4005-B761-EB23561DBEC9}">
      <dgm:prSet/>
      <dgm:spPr/>
      <dgm:t>
        <a:bodyPr/>
        <a:lstStyle/>
        <a:p>
          <a:endParaRPr lang="en-US"/>
        </a:p>
      </dgm:t>
    </dgm:pt>
    <dgm:pt modelId="{83E25DD2-2B57-42C6-AA95-ACEBA5EE49CB}" type="sibTrans" cxnId="{4DEE735B-9089-4005-B761-EB23561DBEC9}">
      <dgm:prSet/>
      <dgm:spPr/>
      <dgm:t>
        <a:bodyPr/>
        <a:lstStyle/>
        <a:p>
          <a:endParaRPr lang="en-US"/>
        </a:p>
      </dgm:t>
    </dgm:pt>
    <dgm:pt modelId="{98421FDB-AD8F-4895-913C-C9B6456CC958}">
      <dgm:prSet/>
      <dgm:spPr/>
      <dgm:t>
        <a:bodyPr/>
        <a:lstStyle/>
        <a:p>
          <a:pPr>
            <a:lnSpc>
              <a:spcPct val="100000"/>
            </a:lnSpc>
          </a:pPr>
          <a:r>
            <a:rPr lang="en-US"/>
            <a:t>Transition all systems to HTTPS.</a:t>
          </a:r>
        </a:p>
      </dgm:t>
    </dgm:pt>
    <dgm:pt modelId="{53E9D251-B0C8-4D5F-B628-698B466C182B}" type="parTrans" cxnId="{4936A959-4B23-4C49-AE29-64AA4757C0AA}">
      <dgm:prSet/>
      <dgm:spPr/>
      <dgm:t>
        <a:bodyPr/>
        <a:lstStyle/>
        <a:p>
          <a:endParaRPr lang="en-US"/>
        </a:p>
      </dgm:t>
    </dgm:pt>
    <dgm:pt modelId="{9CBCB277-2934-4DC4-AF0A-C9879AAA7252}" type="sibTrans" cxnId="{4936A959-4B23-4C49-AE29-64AA4757C0AA}">
      <dgm:prSet/>
      <dgm:spPr/>
      <dgm:t>
        <a:bodyPr/>
        <a:lstStyle/>
        <a:p>
          <a:endParaRPr lang="en-US"/>
        </a:p>
      </dgm:t>
    </dgm:pt>
    <dgm:pt modelId="{D9205A78-62F1-4965-A19E-4739DC679D33}">
      <dgm:prSet/>
      <dgm:spPr/>
      <dgm:t>
        <a:bodyPr/>
        <a:lstStyle/>
        <a:p>
          <a:pPr>
            <a:lnSpc>
              <a:spcPct val="100000"/>
            </a:lnSpc>
          </a:pPr>
          <a:r>
            <a:rPr lang="en-US"/>
            <a:t>Update encryption to meet modern standards (e.g., SHA-256).</a:t>
          </a:r>
        </a:p>
      </dgm:t>
    </dgm:pt>
    <dgm:pt modelId="{082BA686-D856-4855-A76F-C9BD8FE1DB31}" type="parTrans" cxnId="{FA9BFB5B-0A03-430F-B685-6B1BB0FB1937}">
      <dgm:prSet/>
      <dgm:spPr/>
      <dgm:t>
        <a:bodyPr/>
        <a:lstStyle/>
        <a:p>
          <a:endParaRPr lang="en-US"/>
        </a:p>
      </dgm:t>
    </dgm:pt>
    <dgm:pt modelId="{541B1630-6A2D-4B67-AEAE-4EBC9F48BD75}" type="sibTrans" cxnId="{FA9BFB5B-0A03-430F-B685-6B1BB0FB1937}">
      <dgm:prSet/>
      <dgm:spPr/>
      <dgm:t>
        <a:bodyPr/>
        <a:lstStyle/>
        <a:p>
          <a:endParaRPr lang="en-US"/>
        </a:p>
      </dgm:t>
    </dgm:pt>
    <dgm:pt modelId="{B69A4195-E9C1-6647-996E-2185DCECE46B}">
      <dgm:prSet/>
      <dgm:spPr/>
      <dgm:t>
        <a:bodyPr/>
        <a:lstStyle/>
        <a:p>
          <a:pPr>
            <a:lnSpc>
              <a:spcPct val="100000"/>
            </a:lnSpc>
            <a:defRPr b="1"/>
          </a:pPr>
          <a:r>
            <a:rPr lang="en-US"/>
            <a:t>Importance:</a:t>
          </a:r>
        </a:p>
      </dgm:t>
    </dgm:pt>
    <dgm:pt modelId="{DA221709-B43A-4348-8C50-F65A4AF241D5}" type="parTrans" cxnId="{8DD7FB7C-F761-124F-95BA-0440237E1839}">
      <dgm:prSet/>
      <dgm:spPr/>
      <dgm:t>
        <a:bodyPr/>
        <a:lstStyle/>
        <a:p>
          <a:endParaRPr lang="en-US"/>
        </a:p>
      </dgm:t>
    </dgm:pt>
    <dgm:pt modelId="{EC6F1525-DFAE-E84F-86E3-F5243C4EFDFB}" type="sibTrans" cxnId="{8DD7FB7C-F761-124F-95BA-0440237E1839}">
      <dgm:prSet/>
      <dgm:spPr/>
      <dgm:t>
        <a:bodyPr/>
        <a:lstStyle/>
        <a:p>
          <a:endParaRPr lang="en-US"/>
        </a:p>
      </dgm:t>
    </dgm:pt>
    <dgm:pt modelId="{45BEB8C7-4900-4C4D-AEA3-959E3FFD1F79}">
      <dgm:prSet/>
      <dgm:spPr/>
      <dgm:t>
        <a:bodyPr/>
        <a:lstStyle/>
        <a:p>
          <a:pPr>
            <a:lnSpc>
              <a:spcPct val="100000"/>
            </a:lnSpc>
          </a:pPr>
          <a:r>
            <a:rPr lang="en-US"/>
            <a:t>Encryption protects our communication and sensitive data. Modernizing encryption ensures customer trust and compliance with industry standards.</a:t>
          </a:r>
        </a:p>
      </dgm:t>
    </dgm:pt>
    <dgm:pt modelId="{4F6FB19C-A43C-2646-BD93-18F3AA6E5242}" type="parTrans" cxnId="{7D136867-42F9-9349-BAA1-B7F2025047A6}">
      <dgm:prSet/>
      <dgm:spPr/>
      <dgm:t>
        <a:bodyPr/>
        <a:lstStyle/>
        <a:p>
          <a:endParaRPr lang="en-US"/>
        </a:p>
      </dgm:t>
    </dgm:pt>
    <dgm:pt modelId="{5C543825-584E-1340-88E1-E6C954157FD5}" type="sibTrans" cxnId="{7D136867-42F9-9349-BAA1-B7F2025047A6}">
      <dgm:prSet/>
      <dgm:spPr/>
      <dgm:t>
        <a:bodyPr/>
        <a:lstStyle/>
        <a:p>
          <a:endParaRPr lang="en-US"/>
        </a:p>
      </dgm:t>
    </dgm:pt>
    <dgm:pt modelId="{30EFAF04-04E7-F94E-AFA4-C3F8A7BB0D67}">
      <dgm:prSet/>
      <dgm:spPr/>
      <dgm:t>
        <a:bodyPr/>
        <a:lstStyle/>
        <a:p>
          <a:pPr>
            <a:lnSpc>
              <a:spcPct val="100000"/>
            </a:lnSpc>
          </a:pPr>
          <a:r>
            <a:rPr lang="en-US"/>
            <a:t>Outdated encryption allows hackers to intercept sensitive information, like login credentials or customer data.</a:t>
          </a:r>
        </a:p>
      </dgm:t>
    </dgm:pt>
    <dgm:pt modelId="{15291FDD-753A-794D-86FA-8F66B719D743}" type="parTrans" cxnId="{137463A2-DA6A-764E-995D-6E3346B29DF2}">
      <dgm:prSet/>
      <dgm:spPr/>
      <dgm:t>
        <a:bodyPr/>
        <a:lstStyle/>
        <a:p>
          <a:endParaRPr lang="en-US"/>
        </a:p>
      </dgm:t>
    </dgm:pt>
    <dgm:pt modelId="{3B6E2CE6-9ABD-9347-A9F7-C5853A6DDF5D}" type="sibTrans" cxnId="{137463A2-DA6A-764E-995D-6E3346B29DF2}">
      <dgm:prSet/>
      <dgm:spPr/>
      <dgm:t>
        <a:bodyPr/>
        <a:lstStyle/>
        <a:p>
          <a:endParaRPr lang="en-US"/>
        </a:p>
      </dgm:t>
    </dgm:pt>
    <dgm:pt modelId="{AF98A0FB-E8DE-4E3B-9F17-6188AA995C36}" type="pres">
      <dgm:prSet presAssocID="{293F1B9B-7425-4DB6-917E-F167670926A8}" presName="root" presStyleCnt="0">
        <dgm:presLayoutVars>
          <dgm:dir/>
          <dgm:resizeHandles val="exact"/>
        </dgm:presLayoutVars>
      </dgm:prSet>
      <dgm:spPr/>
    </dgm:pt>
    <dgm:pt modelId="{F9ADD0CA-ECD0-4C30-838B-EC63C2E14EEB}" type="pres">
      <dgm:prSet presAssocID="{63C1E422-8F93-4F4D-B8A0-4FC1E45E17B2}" presName="compNode" presStyleCnt="0"/>
      <dgm:spPr/>
    </dgm:pt>
    <dgm:pt modelId="{6D798F1F-F052-43E7-97E5-BF85E5A499BE}" type="pres">
      <dgm:prSet presAssocID="{63C1E422-8F93-4F4D-B8A0-4FC1E45E17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B0F79B4-6F61-4969-8ADD-6AA10B1B3AA7}" type="pres">
      <dgm:prSet presAssocID="{63C1E422-8F93-4F4D-B8A0-4FC1E45E17B2}" presName="iconSpace" presStyleCnt="0"/>
      <dgm:spPr/>
    </dgm:pt>
    <dgm:pt modelId="{288A01DA-A80C-4FBC-A8A1-B662F845AC48}" type="pres">
      <dgm:prSet presAssocID="{63C1E422-8F93-4F4D-B8A0-4FC1E45E17B2}" presName="parTx" presStyleLbl="revTx" presStyleIdx="0" presStyleCnt="8">
        <dgm:presLayoutVars>
          <dgm:chMax val="0"/>
          <dgm:chPref val="0"/>
        </dgm:presLayoutVars>
      </dgm:prSet>
      <dgm:spPr/>
    </dgm:pt>
    <dgm:pt modelId="{66814DE4-AE46-4E3F-974E-F03EB3D26B54}" type="pres">
      <dgm:prSet presAssocID="{63C1E422-8F93-4F4D-B8A0-4FC1E45E17B2}" presName="txSpace" presStyleCnt="0"/>
      <dgm:spPr/>
    </dgm:pt>
    <dgm:pt modelId="{B4F966C1-FB63-4795-AAE7-52351EDAB4B7}" type="pres">
      <dgm:prSet presAssocID="{63C1E422-8F93-4F4D-B8A0-4FC1E45E17B2}" presName="desTx" presStyleLbl="revTx" presStyleIdx="1" presStyleCnt="8">
        <dgm:presLayoutVars/>
      </dgm:prSet>
      <dgm:spPr/>
    </dgm:pt>
    <dgm:pt modelId="{BAE74B3C-31B7-4846-A455-1B6F5C3F5675}" type="pres">
      <dgm:prSet presAssocID="{904059FB-C264-4E2C-A684-30A86AE7BB65}" presName="sibTrans" presStyleCnt="0"/>
      <dgm:spPr/>
    </dgm:pt>
    <dgm:pt modelId="{FEF4AD42-3B57-4B7D-8BCB-6836EAEE78B5}" type="pres">
      <dgm:prSet presAssocID="{354ED631-BAB0-4FFA-90D0-2D2861DF52AE}" presName="compNode" presStyleCnt="0"/>
      <dgm:spPr/>
    </dgm:pt>
    <dgm:pt modelId="{90E87418-C456-4967-93E5-43E729C206C7}" type="pres">
      <dgm:prSet presAssocID="{354ED631-BAB0-4FFA-90D0-2D2861DF52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4F1110AB-FC8B-4ABE-AAEE-DE4BD65B3772}" type="pres">
      <dgm:prSet presAssocID="{354ED631-BAB0-4FFA-90D0-2D2861DF52AE}" presName="iconSpace" presStyleCnt="0"/>
      <dgm:spPr/>
    </dgm:pt>
    <dgm:pt modelId="{0801989C-EBA0-4246-8C63-5BF3753AFFCC}" type="pres">
      <dgm:prSet presAssocID="{354ED631-BAB0-4FFA-90D0-2D2861DF52AE}" presName="parTx" presStyleLbl="revTx" presStyleIdx="2" presStyleCnt="8">
        <dgm:presLayoutVars>
          <dgm:chMax val="0"/>
          <dgm:chPref val="0"/>
        </dgm:presLayoutVars>
      </dgm:prSet>
      <dgm:spPr/>
    </dgm:pt>
    <dgm:pt modelId="{0BDCD9F7-6806-4D8C-BAE9-8D82B1B91E6E}" type="pres">
      <dgm:prSet presAssocID="{354ED631-BAB0-4FFA-90D0-2D2861DF52AE}" presName="txSpace" presStyleCnt="0"/>
      <dgm:spPr/>
    </dgm:pt>
    <dgm:pt modelId="{03CBB429-45D8-4E95-BD92-D99160D15D1D}" type="pres">
      <dgm:prSet presAssocID="{354ED631-BAB0-4FFA-90D0-2D2861DF52AE}" presName="desTx" presStyleLbl="revTx" presStyleIdx="3" presStyleCnt="8">
        <dgm:presLayoutVars/>
      </dgm:prSet>
      <dgm:spPr/>
    </dgm:pt>
    <dgm:pt modelId="{258CE2CE-ED01-4E7A-BF3A-B67EFCEF8C19}" type="pres">
      <dgm:prSet presAssocID="{631DA960-FBD3-455C-9C2B-1D785C233721}" presName="sibTrans" presStyleCnt="0"/>
      <dgm:spPr/>
    </dgm:pt>
    <dgm:pt modelId="{C75B411F-A9A6-476B-8D62-D70D0E933389}" type="pres">
      <dgm:prSet presAssocID="{608EC5B8-280F-4E84-9833-1981E6FBA6E4}" presName="compNode" presStyleCnt="0"/>
      <dgm:spPr/>
    </dgm:pt>
    <dgm:pt modelId="{51C110B2-206E-4B1D-9BB5-74F041AA168C}" type="pres">
      <dgm:prSet presAssocID="{608EC5B8-280F-4E84-9833-1981E6FBA6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494D8533-5685-45C9-86C0-A3E4C8E4A719}" type="pres">
      <dgm:prSet presAssocID="{608EC5B8-280F-4E84-9833-1981E6FBA6E4}" presName="iconSpace" presStyleCnt="0"/>
      <dgm:spPr/>
    </dgm:pt>
    <dgm:pt modelId="{A466CA13-C15C-42F7-9386-331BA5F748F2}" type="pres">
      <dgm:prSet presAssocID="{608EC5B8-280F-4E84-9833-1981E6FBA6E4}" presName="parTx" presStyleLbl="revTx" presStyleIdx="4" presStyleCnt="8">
        <dgm:presLayoutVars>
          <dgm:chMax val="0"/>
          <dgm:chPref val="0"/>
        </dgm:presLayoutVars>
      </dgm:prSet>
      <dgm:spPr/>
    </dgm:pt>
    <dgm:pt modelId="{6B8407EF-77DB-4884-89AD-0FFD87DE05FD}" type="pres">
      <dgm:prSet presAssocID="{608EC5B8-280F-4E84-9833-1981E6FBA6E4}" presName="txSpace" presStyleCnt="0"/>
      <dgm:spPr/>
    </dgm:pt>
    <dgm:pt modelId="{5B3E31F2-5D3B-4001-A375-1B67DE4622B4}" type="pres">
      <dgm:prSet presAssocID="{608EC5B8-280F-4E84-9833-1981E6FBA6E4}" presName="desTx" presStyleLbl="revTx" presStyleIdx="5" presStyleCnt="8">
        <dgm:presLayoutVars/>
      </dgm:prSet>
      <dgm:spPr/>
    </dgm:pt>
    <dgm:pt modelId="{D88259A5-7DD4-46F9-B10F-2BF94012E433}" type="pres">
      <dgm:prSet presAssocID="{83E25DD2-2B57-42C6-AA95-ACEBA5EE49CB}" presName="sibTrans" presStyleCnt="0"/>
      <dgm:spPr/>
    </dgm:pt>
    <dgm:pt modelId="{243A7DBB-CEAF-45AB-B0AB-FAB889680678}" type="pres">
      <dgm:prSet presAssocID="{B69A4195-E9C1-6647-996E-2185DCECE46B}" presName="compNode" presStyleCnt="0"/>
      <dgm:spPr/>
    </dgm:pt>
    <dgm:pt modelId="{40BFEFB3-5C97-4B69-AA21-FEE45D38D969}" type="pres">
      <dgm:prSet presAssocID="{B69A4195-E9C1-6647-996E-2185DCECE4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0E7818DF-7BB1-4F7C-8575-75CF1367F499}" type="pres">
      <dgm:prSet presAssocID="{B69A4195-E9C1-6647-996E-2185DCECE46B}" presName="iconSpace" presStyleCnt="0"/>
      <dgm:spPr/>
    </dgm:pt>
    <dgm:pt modelId="{AC6CFE51-20BC-416B-AD4E-7BA2AEC32C5E}" type="pres">
      <dgm:prSet presAssocID="{B69A4195-E9C1-6647-996E-2185DCECE46B}" presName="parTx" presStyleLbl="revTx" presStyleIdx="6" presStyleCnt="8">
        <dgm:presLayoutVars>
          <dgm:chMax val="0"/>
          <dgm:chPref val="0"/>
        </dgm:presLayoutVars>
      </dgm:prSet>
      <dgm:spPr/>
    </dgm:pt>
    <dgm:pt modelId="{D9006E15-8571-4E8A-8E9B-F6429BDF4E46}" type="pres">
      <dgm:prSet presAssocID="{B69A4195-E9C1-6647-996E-2185DCECE46B}" presName="txSpace" presStyleCnt="0"/>
      <dgm:spPr/>
    </dgm:pt>
    <dgm:pt modelId="{574A5494-837F-483F-BA0A-22BDD9201149}" type="pres">
      <dgm:prSet presAssocID="{B69A4195-E9C1-6647-996E-2185DCECE46B}" presName="desTx" presStyleLbl="revTx" presStyleIdx="7" presStyleCnt="8">
        <dgm:presLayoutVars/>
      </dgm:prSet>
      <dgm:spPr/>
    </dgm:pt>
  </dgm:ptLst>
  <dgm:cxnLst>
    <dgm:cxn modelId="{DE5D6B03-AB35-8E4E-8B9C-BCC47196687B}" type="presOf" srcId="{608EC5B8-280F-4E84-9833-1981E6FBA6E4}" destId="{A466CA13-C15C-42F7-9386-331BA5F748F2}" srcOrd="0" destOrd="0" presId="urn:microsoft.com/office/officeart/2018/5/layout/CenteredIconLabelDescriptionList"/>
    <dgm:cxn modelId="{58CE4422-737E-894C-AE24-9362A1DF1EB8}" type="presOf" srcId="{B084F9FD-1F3E-4BB6-BCC9-E86F16D4A270}" destId="{B4F966C1-FB63-4795-AAE7-52351EDAB4B7}" srcOrd="0" destOrd="0" presId="urn:microsoft.com/office/officeart/2018/5/layout/CenteredIconLabelDescriptionList"/>
    <dgm:cxn modelId="{6F835F39-9E9D-5D4D-B280-FE73517BDDD2}" type="presOf" srcId="{ED00EE79-C02D-4DC9-B342-031509C778E7}" destId="{B4F966C1-FB63-4795-AAE7-52351EDAB4B7}" srcOrd="0" destOrd="1" presId="urn:microsoft.com/office/officeart/2018/5/layout/CenteredIconLabelDescriptionList"/>
    <dgm:cxn modelId="{A378EA40-F88E-4881-BE11-B57C5A2DC4EF}" srcId="{63C1E422-8F93-4F4D-B8A0-4FC1E45E17B2}" destId="{B084F9FD-1F3E-4BB6-BCC9-E86F16D4A270}" srcOrd="0" destOrd="0" parTransId="{43480788-1B02-4E5E-9EAA-EE13CEA2D447}" sibTransId="{E5FA6134-E5AB-41D3-AACE-D6730736CA16}"/>
    <dgm:cxn modelId="{2A68FD51-51AA-2C47-832A-93FE671074F1}" type="presOf" srcId="{63C1E422-8F93-4F4D-B8A0-4FC1E45E17B2}" destId="{288A01DA-A80C-4FBC-A8A1-B662F845AC48}" srcOrd="0" destOrd="0" presId="urn:microsoft.com/office/officeart/2018/5/layout/CenteredIconLabelDescriptionList"/>
    <dgm:cxn modelId="{F871EE57-F69E-5B46-BA7C-A13B8D5EBAA0}" type="presOf" srcId="{B69A4195-E9C1-6647-996E-2185DCECE46B}" destId="{AC6CFE51-20BC-416B-AD4E-7BA2AEC32C5E}" srcOrd="0" destOrd="0" presId="urn:microsoft.com/office/officeart/2018/5/layout/CenteredIconLabelDescriptionList"/>
    <dgm:cxn modelId="{4936A959-4B23-4C49-AE29-64AA4757C0AA}" srcId="{608EC5B8-280F-4E84-9833-1981E6FBA6E4}" destId="{98421FDB-AD8F-4895-913C-C9B6456CC958}" srcOrd="0" destOrd="0" parTransId="{53E9D251-B0C8-4D5F-B628-698B466C182B}" sibTransId="{9CBCB277-2934-4DC4-AF0A-C9879AAA7252}"/>
    <dgm:cxn modelId="{4DEE735B-9089-4005-B761-EB23561DBEC9}" srcId="{293F1B9B-7425-4DB6-917E-F167670926A8}" destId="{608EC5B8-280F-4E84-9833-1981E6FBA6E4}" srcOrd="2" destOrd="0" parTransId="{444F9127-13B7-4E63-A267-0CC67BD2C013}" sibTransId="{83E25DD2-2B57-42C6-AA95-ACEBA5EE49CB}"/>
    <dgm:cxn modelId="{FA9BFB5B-0A03-430F-B685-6B1BB0FB1937}" srcId="{608EC5B8-280F-4E84-9833-1981E6FBA6E4}" destId="{D9205A78-62F1-4965-A19E-4739DC679D33}" srcOrd="1" destOrd="0" parTransId="{082BA686-D856-4855-A76F-C9BD8FE1DB31}" sibTransId="{541B1630-6A2D-4B67-AEAE-4EBC9F48BD75}"/>
    <dgm:cxn modelId="{7D136867-42F9-9349-BAA1-B7F2025047A6}" srcId="{B69A4195-E9C1-6647-996E-2185DCECE46B}" destId="{45BEB8C7-4900-4C4D-AEA3-959E3FFD1F79}" srcOrd="0" destOrd="0" parTransId="{4F6FB19C-A43C-2646-BD93-18F3AA6E5242}" sibTransId="{5C543825-584E-1340-88E1-E6C954157FD5}"/>
    <dgm:cxn modelId="{8DD7FB7C-F761-124F-95BA-0440237E1839}" srcId="{293F1B9B-7425-4DB6-917E-F167670926A8}" destId="{B69A4195-E9C1-6647-996E-2185DCECE46B}" srcOrd="3" destOrd="0" parTransId="{DA221709-B43A-4348-8C50-F65A4AF241D5}" sibTransId="{EC6F1525-DFAE-E84F-86E3-F5243C4EFDFB}"/>
    <dgm:cxn modelId="{12878D7F-1F56-4C0C-8D7D-84FBFAE95233}" srcId="{293F1B9B-7425-4DB6-917E-F167670926A8}" destId="{354ED631-BAB0-4FFA-90D0-2D2861DF52AE}" srcOrd="1" destOrd="0" parTransId="{F628BDDA-C153-47AF-B3EA-6D0C6F44856E}" sibTransId="{631DA960-FBD3-455C-9C2B-1D785C233721}"/>
    <dgm:cxn modelId="{D445B987-CF4B-AD4A-9203-9B2899AAB2D9}" type="presOf" srcId="{293F1B9B-7425-4DB6-917E-F167670926A8}" destId="{AF98A0FB-E8DE-4E3B-9F17-6188AA995C36}" srcOrd="0" destOrd="0" presId="urn:microsoft.com/office/officeart/2018/5/layout/CenteredIconLabelDescriptionList"/>
    <dgm:cxn modelId="{4653EA8A-96D3-E845-BBC7-F240DBE127B2}" type="presOf" srcId="{98421FDB-AD8F-4895-913C-C9B6456CC958}" destId="{5B3E31F2-5D3B-4001-A375-1B67DE4622B4}" srcOrd="0" destOrd="0" presId="urn:microsoft.com/office/officeart/2018/5/layout/CenteredIconLabelDescriptionList"/>
    <dgm:cxn modelId="{33570D8F-B675-914D-BFE3-620AA5007415}" type="presOf" srcId="{30EFAF04-04E7-F94E-AFA4-C3F8A7BB0D67}" destId="{03CBB429-45D8-4E95-BD92-D99160D15D1D}" srcOrd="0" destOrd="0" presId="urn:microsoft.com/office/officeart/2018/5/layout/CenteredIconLabelDescriptionList"/>
    <dgm:cxn modelId="{137463A2-DA6A-764E-995D-6E3346B29DF2}" srcId="{354ED631-BAB0-4FFA-90D0-2D2861DF52AE}" destId="{30EFAF04-04E7-F94E-AFA4-C3F8A7BB0D67}" srcOrd="0" destOrd="0" parTransId="{15291FDD-753A-794D-86FA-8F66B719D743}" sibTransId="{3B6E2CE6-9ABD-9347-A9F7-C5853A6DDF5D}"/>
    <dgm:cxn modelId="{4DA867A7-6729-4D73-A7FD-31B42CA647D7}" srcId="{293F1B9B-7425-4DB6-917E-F167670926A8}" destId="{63C1E422-8F93-4F4D-B8A0-4FC1E45E17B2}" srcOrd="0" destOrd="0" parTransId="{DBFB6B52-159B-40C0-B07C-FD5A9AB4012B}" sibTransId="{904059FB-C264-4E2C-A684-30A86AE7BB65}"/>
    <dgm:cxn modelId="{97242AB1-7782-B643-AF1F-D40273A5E637}" type="presOf" srcId="{354ED631-BAB0-4FFA-90D0-2D2861DF52AE}" destId="{0801989C-EBA0-4246-8C63-5BF3753AFFCC}" srcOrd="0" destOrd="0" presId="urn:microsoft.com/office/officeart/2018/5/layout/CenteredIconLabelDescriptionList"/>
    <dgm:cxn modelId="{D04ADAB5-35F7-DD45-9DEA-A4B87663C2AC}" type="presOf" srcId="{D9205A78-62F1-4965-A19E-4739DC679D33}" destId="{5B3E31F2-5D3B-4001-A375-1B67DE4622B4}" srcOrd="0" destOrd="1" presId="urn:microsoft.com/office/officeart/2018/5/layout/CenteredIconLabelDescriptionList"/>
    <dgm:cxn modelId="{377202CF-9F8C-4F54-8989-26DFCA8494DA}" srcId="{63C1E422-8F93-4F4D-B8A0-4FC1E45E17B2}" destId="{ED00EE79-C02D-4DC9-B342-031509C778E7}" srcOrd="1" destOrd="0" parTransId="{37164CEF-C9D0-4A0E-A962-1199C4DB263B}" sibTransId="{38189163-BED0-4BD1-8DB6-6DA859427AFC}"/>
    <dgm:cxn modelId="{82AA14E2-8880-4543-A6FE-49D13E343161}" type="presOf" srcId="{45BEB8C7-4900-4C4D-AEA3-959E3FFD1F79}" destId="{574A5494-837F-483F-BA0A-22BDD9201149}" srcOrd="0" destOrd="0" presId="urn:microsoft.com/office/officeart/2018/5/layout/CenteredIconLabelDescriptionList"/>
    <dgm:cxn modelId="{49B2CD34-A08A-D045-9CAB-DAF7E5CBE6AD}" type="presParOf" srcId="{AF98A0FB-E8DE-4E3B-9F17-6188AA995C36}" destId="{F9ADD0CA-ECD0-4C30-838B-EC63C2E14EEB}" srcOrd="0" destOrd="0" presId="urn:microsoft.com/office/officeart/2018/5/layout/CenteredIconLabelDescriptionList"/>
    <dgm:cxn modelId="{7D0A1E2C-34EC-0747-9B04-AD306629DDC5}" type="presParOf" srcId="{F9ADD0CA-ECD0-4C30-838B-EC63C2E14EEB}" destId="{6D798F1F-F052-43E7-97E5-BF85E5A499BE}" srcOrd="0" destOrd="0" presId="urn:microsoft.com/office/officeart/2018/5/layout/CenteredIconLabelDescriptionList"/>
    <dgm:cxn modelId="{5AD5B346-5230-4C41-B081-28A6F8AAB685}" type="presParOf" srcId="{F9ADD0CA-ECD0-4C30-838B-EC63C2E14EEB}" destId="{CB0F79B4-6F61-4969-8ADD-6AA10B1B3AA7}" srcOrd="1" destOrd="0" presId="urn:microsoft.com/office/officeart/2018/5/layout/CenteredIconLabelDescriptionList"/>
    <dgm:cxn modelId="{AB046355-C596-2542-A9C0-248AE5693B64}" type="presParOf" srcId="{F9ADD0CA-ECD0-4C30-838B-EC63C2E14EEB}" destId="{288A01DA-A80C-4FBC-A8A1-B662F845AC48}" srcOrd="2" destOrd="0" presId="urn:microsoft.com/office/officeart/2018/5/layout/CenteredIconLabelDescriptionList"/>
    <dgm:cxn modelId="{0F8D8194-207E-584C-ADE3-E8B2874D02E9}" type="presParOf" srcId="{F9ADD0CA-ECD0-4C30-838B-EC63C2E14EEB}" destId="{66814DE4-AE46-4E3F-974E-F03EB3D26B54}" srcOrd="3" destOrd="0" presId="urn:microsoft.com/office/officeart/2018/5/layout/CenteredIconLabelDescriptionList"/>
    <dgm:cxn modelId="{5000DAD2-6564-7441-AB36-77466C1D5850}" type="presParOf" srcId="{F9ADD0CA-ECD0-4C30-838B-EC63C2E14EEB}" destId="{B4F966C1-FB63-4795-AAE7-52351EDAB4B7}" srcOrd="4" destOrd="0" presId="urn:microsoft.com/office/officeart/2018/5/layout/CenteredIconLabelDescriptionList"/>
    <dgm:cxn modelId="{67D1893D-9C42-F947-8310-3B155E93CC0D}" type="presParOf" srcId="{AF98A0FB-E8DE-4E3B-9F17-6188AA995C36}" destId="{BAE74B3C-31B7-4846-A455-1B6F5C3F5675}" srcOrd="1" destOrd="0" presId="urn:microsoft.com/office/officeart/2018/5/layout/CenteredIconLabelDescriptionList"/>
    <dgm:cxn modelId="{5182EEF3-869E-8949-AE4C-7BEF449F7744}" type="presParOf" srcId="{AF98A0FB-E8DE-4E3B-9F17-6188AA995C36}" destId="{FEF4AD42-3B57-4B7D-8BCB-6836EAEE78B5}" srcOrd="2" destOrd="0" presId="urn:microsoft.com/office/officeart/2018/5/layout/CenteredIconLabelDescriptionList"/>
    <dgm:cxn modelId="{F95DE4F0-D19A-334E-935F-75DF78A83D90}" type="presParOf" srcId="{FEF4AD42-3B57-4B7D-8BCB-6836EAEE78B5}" destId="{90E87418-C456-4967-93E5-43E729C206C7}" srcOrd="0" destOrd="0" presId="urn:microsoft.com/office/officeart/2018/5/layout/CenteredIconLabelDescriptionList"/>
    <dgm:cxn modelId="{F86A3147-E792-B54A-88F2-455F0583275E}" type="presParOf" srcId="{FEF4AD42-3B57-4B7D-8BCB-6836EAEE78B5}" destId="{4F1110AB-FC8B-4ABE-AAEE-DE4BD65B3772}" srcOrd="1" destOrd="0" presId="urn:microsoft.com/office/officeart/2018/5/layout/CenteredIconLabelDescriptionList"/>
    <dgm:cxn modelId="{7968C264-485F-5C43-BAAD-95435CE51722}" type="presParOf" srcId="{FEF4AD42-3B57-4B7D-8BCB-6836EAEE78B5}" destId="{0801989C-EBA0-4246-8C63-5BF3753AFFCC}" srcOrd="2" destOrd="0" presId="urn:microsoft.com/office/officeart/2018/5/layout/CenteredIconLabelDescriptionList"/>
    <dgm:cxn modelId="{073C3313-1DEB-DA43-962D-3C30FA82D186}" type="presParOf" srcId="{FEF4AD42-3B57-4B7D-8BCB-6836EAEE78B5}" destId="{0BDCD9F7-6806-4D8C-BAE9-8D82B1B91E6E}" srcOrd="3" destOrd="0" presId="urn:microsoft.com/office/officeart/2018/5/layout/CenteredIconLabelDescriptionList"/>
    <dgm:cxn modelId="{4E949231-1B6C-A343-825D-7A1C0F298E63}" type="presParOf" srcId="{FEF4AD42-3B57-4B7D-8BCB-6836EAEE78B5}" destId="{03CBB429-45D8-4E95-BD92-D99160D15D1D}" srcOrd="4" destOrd="0" presId="urn:microsoft.com/office/officeart/2018/5/layout/CenteredIconLabelDescriptionList"/>
    <dgm:cxn modelId="{3D393057-F1D2-7D4C-9C89-026750E870CB}" type="presParOf" srcId="{AF98A0FB-E8DE-4E3B-9F17-6188AA995C36}" destId="{258CE2CE-ED01-4E7A-BF3A-B67EFCEF8C19}" srcOrd="3" destOrd="0" presId="urn:microsoft.com/office/officeart/2018/5/layout/CenteredIconLabelDescriptionList"/>
    <dgm:cxn modelId="{D7B219E8-6448-964C-BDC1-4076CAC32683}" type="presParOf" srcId="{AF98A0FB-E8DE-4E3B-9F17-6188AA995C36}" destId="{C75B411F-A9A6-476B-8D62-D70D0E933389}" srcOrd="4" destOrd="0" presId="urn:microsoft.com/office/officeart/2018/5/layout/CenteredIconLabelDescriptionList"/>
    <dgm:cxn modelId="{A8F31E21-AFEC-1040-B7A4-3F2AF8802C30}" type="presParOf" srcId="{C75B411F-A9A6-476B-8D62-D70D0E933389}" destId="{51C110B2-206E-4B1D-9BB5-74F041AA168C}" srcOrd="0" destOrd="0" presId="urn:microsoft.com/office/officeart/2018/5/layout/CenteredIconLabelDescriptionList"/>
    <dgm:cxn modelId="{F6FA4F06-F9F5-8942-AAE6-365AE15EAF19}" type="presParOf" srcId="{C75B411F-A9A6-476B-8D62-D70D0E933389}" destId="{494D8533-5685-45C9-86C0-A3E4C8E4A719}" srcOrd="1" destOrd="0" presId="urn:microsoft.com/office/officeart/2018/5/layout/CenteredIconLabelDescriptionList"/>
    <dgm:cxn modelId="{75A56477-10E7-D84E-B112-1D90DEBEA195}" type="presParOf" srcId="{C75B411F-A9A6-476B-8D62-D70D0E933389}" destId="{A466CA13-C15C-42F7-9386-331BA5F748F2}" srcOrd="2" destOrd="0" presId="urn:microsoft.com/office/officeart/2018/5/layout/CenteredIconLabelDescriptionList"/>
    <dgm:cxn modelId="{6ADBB176-09E2-4F47-9EE7-D8ACDA5A95CD}" type="presParOf" srcId="{C75B411F-A9A6-476B-8D62-D70D0E933389}" destId="{6B8407EF-77DB-4884-89AD-0FFD87DE05FD}" srcOrd="3" destOrd="0" presId="urn:microsoft.com/office/officeart/2018/5/layout/CenteredIconLabelDescriptionList"/>
    <dgm:cxn modelId="{436D1AB8-6BEF-AB43-A4CB-B25A64735206}" type="presParOf" srcId="{C75B411F-A9A6-476B-8D62-D70D0E933389}" destId="{5B3E31F2-5D3B-4001-A375-1B67DE4622B4}" srcOrd="4" destOrd="0" presId="urn:microsoft.com/office/officeart/2018/5/layout/CenteredIconLabelDescriptionList"/>
    <dgm:cxn modelId="{64C2BB2E-1FEA-A249-9AAA-6351B6628EA7}" type="presParOf" srcId="{AF98A0FB-E8DE-4E3B-9F17-6188AA995C36}" destId="{D88259A5-7DD4-46F9-B10F-2BF94012E433}" srcOrd="5" destOrd="0" presId="urn:microsoft.com/office/officeart/2018/5/layout/CenteredIconLabelDescriptionList"/>
    <dgm:cxn modelId="{2F8F3A49-AEFA-104E-B4A2-51B98920AB12}" type="presParOf" srcId="{AF98A0FB-E8DE-4E3B-9F17-6188AA995C36}" destId="{243A7DBB-CEAF-45AB-B0AB-FAB889680678}" srcOrd="6" destOrd="0" presId="urn:microsoft.com/office/officeart/2018/5/layout/CenteredIconLabelDescriptionList"/>
    <dgm:cxn modelId="{2683C7E0-9161-554C-82F9-264101467087}" type="presParOf" srcId="{243A7DBB-CEAF-45AB-B0AB-FAB889680678}" destId="{40BFEFB3-5C97-4B69-AA21-FEE45D38D969}" srcOrd="0" destOrd="0" presId="urn:microsoft.com/office/officeart/2018/5/layout/CenteredIconLabelDescriptionList"/>
    <dgm:cxn modelId="{EB23131E-84AA-424A-A9EF-00F3684667AD}" type="presParOf" srcId="{243A7DBB-CEAF-45AB-B0AB-FAB889680678}" destId="{0E7818DF-7BB1-4F7C-8575-75CF1367F499}" srcOrd="1" destOrd="0" presId="urn:microsoft.com/office/officeart/2018/5/layout/CenteredIconLabelDescriptionList"/>
    <dgm:cxn modelId="{506A8BF4-C093-FD4E-835E-9561D4230819}" type="presParOf" srcId="{243A7DBB-CEAF-45AB-B0AB-FAB889680678}" destId="{AC6CFE51-20BC-416B-AD4E-7BA2AEC32C5E}" srcOrd="2" destOrd="0" presId="urn:microsoft.com/office/officeart/2018/5/layout/CenteredIconLabelDescriptionList"/>
    <dgm:cxn modelId="{EE7B6D8E-2E93-DA4E-8999-C6FD0C27D0C3}" type="presParOf" srcId="{243A7DBB-CEAF-45AB-B0AB-FAB889680678}" destId="{D9006E15-8571-4E8A-8E9B-F6429BDF4E46}" srcOrd="3" destOrd="0" presId="urn:microsoft.com/office/officeart/2018/5/layout/CenteredIconLabelDescriptionList"/>
    <dgm:cxn modelId="{B3231669-3E7C-F54F-BD46-76546E0E54CB}" type="presParOf" srcId="{243A7DBB-CEAF-45AB-B0AB-FAB889680678}" destId="{574A5494-837F-483F-BA0A-22BDD9201149}" srcOrd="4" destOrd="0" presId="urn:microsoft.com/office/officeart/2018/5/layout/CenteredIconLabelDescription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F858B42-91AF-004F-9727-133D081C1CEC}" type="doc">
      <dgm:prSet loTypeId="urn:microsoft.com/office/officeart/2005/8/layout/vList2" loCatId="list" qsTypeId="urn:microsoft.com/office/officeart/2005/8/quickstyle/simple4" qsCatId="simple" csTypeId="urn:microsoft.com/office/officeart/2005/8/colors/accent5_2" csCatId="accent5"/>
      <dgm:spPr/>
      <dgm:t>
        <a:bodyPr/>
        <a:lstStyle/>
        <a:p>
          <a:endParaRPr lang="en-US"/>
        </a:p>
      </dgm:t>
    </dgm:pt>
    <dgm:pt modelId="{3AECCE8B-8A44-C04E-8885-A78C30866208}">
      <dgm:prSet/>
      <dgm:spPr/>
      <dgm:t>
        <a:bodyPr/>
        <a:lstStyle/>
        <a:p>
          <a:r>
            <a:rPr lang="en-US"/>
            <a:t>Risks if vulnerabilities remain unresolved: </a:t>
          </a:r>
        </a:p>
      </dgm:t>
    </dgm:pt>
    <dgm:pt modelId="{C748FC4D-B3A9-2B4C-ADD9-3AD981FB7E5A}" type="parTrans" cxnId="{4202917E-24F3-2146-9464-680B8313FF24}">
      <dgm:prSet/>
      <dgm:spPr/>
      <dgm:t>
        <a:bodyPr/>
        <a:lstStyle/>
        <a:p>
          <a:endParaRPr lang="en-US"/>
        </a:p>
      </dgm:t>
    </dgm:pt>
    <dgm:pt modelId="{C93AB888-1605-2745-AE58-05609ED253C2}" type="sibTrans" cxnId="{4202917E-24F3-2146-9464-680B8313FF24}">
      <dgm:prSet/>
      <dgm:spPr/>
      <dgm:t>
        <a:bodyPr/>
        <a:lstStyle/>
        <a:p>
          <a:endParaRPr lang="en-US"/>
        </a:p>
      </dgm:t>
    </dgm:pt>
    <dgm:pt modelId="{5E7FB606-0527-114F-A58E-9DB456D1858D}">
      <dgm:prSet/>
      <dgm:spPr/>
      <dgm:t>
        <a:bodyPr/>
        <a:lstStyle/>
        <a:p>
          <a:r>
            <a:rPr lang="en-US"/>
            <a:t>Data breaches expose sensitive customer or employee information.</a:t>
          </a:r>
        </a:p>
      </dgm:t>
    </dgm:pt>
    <dgm:pt modelId="{BDD25BDD-F292-C646-ACA7-1DB221A48D6E}" type="parTrans" cxnId="{CFE08C6B-DAF4-4342-B212-CE2B2469DF5A}">
      <dgm:prSet/>
      <dgm:spPr/>
      <dgm:t>
        <a:bodyPr/>
        <a:lstStyle/>
        <a:p>
          <a:endParaRPr lang="en-US"/>
        </a:p>
      </dgm:t>
    </dgm:pt>
    <dgm:pt modelId="{EBE97065-58BA-6E4F-BEB1-95FCE9E6A5B3}" type="sibTrans" cxnId="{CFE08C6B-DAF4-4342-B212-CE2B2469DF5A}">
      <dgm:prSet/>
      <dgm:spPr/>
      <dgm:t>
        <a:bodyPr/>
        <a:lstStyle/>
        <a:p>
          <a:endParaRPr lang="en-US"/>
        </a:p>
      </dgm:t>
    </dgm:pt>
    <dgm:pt modelId="{FC35FC50-13ED-6544-9342-EA2A071F0993}">
      <dgm:prSet/>
      <dgm:spPr/>
      <dgm:t>
        <a:bodyPr/>
        <a:lstStyle/>
        <a:p>
          <a:r>
            <a:rPr lang="en-US"/>
            <a:t>Financial losses due to fraud, fines, or recovery costs.</a:t>
          </a:r>
        </a:p>
      </dgm:t>
    </dgm:pt>
    <dgm:pt modelId="{E6C69067-4487-3542-A565-6B2DC2F6D091}" type="parTrans" cxnId="{2FAB7A00-B673-8044-B279-77C6D416A23A}">
      <dgm:prSet/>
      <dgm:spPr/>
      <dgm:t>
        <a:bodyPr/>
        <a:lstStyle/>
        <a:p>
          <a:endParaRPr lang="en-US"/>
        </a:p>
      </dgm:t>
    </dgm:pt>
    <dgm:pt modelId="{3274ED4F-B71E-FA4E-8923-CDA3509077B6}" type="sibTrans" cxnId="{2FAB7A00-B673-8044-B279-77C6D416A23A}">
      <dgm:prSet/>
      <dgm:spPr/>
      <dgm:t>
        <a:bodyPr/>
        <a:lstStyle/>
        <a:p>
          <a:endParaRPr lang="en-US"/>
        </a:p>
      </dgm:t>
    </dgm:pt>
    <dgm:pt modelId="{D0959C7D-5DE2-F64C-A28E-9F421F05A836}">
      <dgm:prSet/>
      <dgm:spPr/>
      <dgm:t>
        <a:bodyPr/>
        <a:lstStyle/>
        <a:p>
          <a:r>
            <a:rPr lang="en-US"/>
            <a:t>Loss of reputation, impacting customer trust and market position.</a:t>
          </a:r>
        </a:p>
      </dgm:t>
    </dgm:pt>
    <dgm:pt modelId="{4DACDE5E-BA56-0644-A10E-27ABF0DB0ABC}" type="parTrans" cxnId="{2EE8BB5A-FE38-E941-B1F3-CAE92D9128A2}">
      <dgm:prSet/>
      <dgm:spPr/>
      <dgm:t>
        <a:bodyPr/>
        <a:lstStyle/>
        <a:p>
          <a:endParaRPr lang="en-US"/>
        </a:p>
      </dgm:t>
    </dgm:pt>
    <dgm:pt modelId="{BCBC0C57-C4DC-2241-ADD2-F345978DA223}" type="sibTrans" cxnId="{2EE8BB5A-FE38-E941-B1F3-CAE92D9128A2}">
      <dgm:prSet/>
      <dgm:spPr/>
      <dgm:t>
        <a:bodyPr/>
        <a:lstStyle/>
        <a:p>
          <a:endParaRPr lang="en-US"/>
        </a:p>
      </dgm:t>
    </dgm:pt>
    <dgm:pt modelId="{D0E4FEB3-ED44-D84F-B270-4B44734E15EA}">
      <dgm:prSet/>
      <dgm:spPr/>
      <dgm:t>
        <a:bodyPr/>
        <a:lstStyle/>
        <a:p>
          <a:r>
            <a:rPr lang="en-US"/>
            <a:t>"Without action, these vulnerabilities could disrupt business operations and undermine our credibility.”</a:t>
          </a:r>
        </a:p>
      </dgm:t>
    </dgm:pt>
    <dgm:pt modelId="{7D7C4E56-660A-484F-8ACC-51190DA1CCB4}" type="parTrans" cxnId="{F2475780-0A98-4D49-A4CC-DFBB311AE07B}">
      <dgm:prSet/>
      <dgm:spPr/>
      <dgm:t>
        <a:bodyPr/>
        <a:lstStyle/>
        <a:p>
          <a:endParaRPr lang="en-US"/>
        </a:p>
      </dgm:t>
    </dgm:pt>
    <dgm:pt modelId="{F92D99A4-B829-D548-917C-0BB533C80240}" type="sibTrans" cxnId="{F2475780-0A98-4D49-A4CC-DFBB311AE07B}">
      <dgm:prSet/>
      <dgm:spPr/>
      <dgm:t>
        <a:bodyPr/>
        <a:lstStyle/>
        <a:p>
          <a:endParaRPr lang="en-US"/>
        </a:p>
      </dgm:t>
    </dgm:pt>
    <dgm:pt modelId="{2A6C2949-3022-F044-B74A-B3F9B2269486}">
      <dgm:prSet/>
      <dgm:spPr/>
      <dgm:t>
        <a:bodyPr/>
        <a:lstStyle/>
        <a:p>
          <a:r>
            <a:rPr lang="en-US"/>
            <a:t>Importance</a:t>
          </a:r>
        </a:p>
      </dgm:t>
    </dgm:pt>
    <dgm:pt modelId="{D07D987A-C9B0-AB43-AA3D-36D0167B8657}" type="parTrans" cxnId="{38703A61-6176-354D-95CE-C9E0FE21CFD3}">
      <dgm:prSet/>
      <dgm:spPr/>
      <dgm:t>
        <a:bodyPr/>
        <a:lstStyle/>
        <a:p>
          <a:endParaRPr lang="en-US"/>
        </a:p>
      </dgm:t>
    </dgm:pt>
    <dgm:pt modelId="{86D494AC-B3C3-3B4D-83FF-7FE3E5C0715B}" type="sibTrans" cxnId="{38703A61-6176-354D-95CE-C9E0FE21CFD3}">
      <dgm:prSet/>
      <dgm:spPr/>
      <dgm:t>
        <a:bodyPr/>
        <a:lstStyle/>
        <a:p>
          <a:endParaRPr lang="en-US"/>
        </a:p>
      </dgm:t>
    </dgm:pt>
    <dgm:pt modelId="{989CD1A7-7761-5C45-8652-ED6675EEB907}">
      <dgm:prSet/>
      <dgm:spPr/>
      <dgm:t>
        <a:bodyPr/>
        <a:lstStyle/>
        <a:p>
          <a:r>
            <a:rPr lang="en-US"/>
            <a:t>Addressing vulnerabilities today prevents crises tomorrow, protecting our business and customers.</a:t>
          </a:r>
        </a:p>
      </dgm:t>
    </dgm:pt>
    <dgm:pt modelId="{91B462EF-F109-894C-8979-E1042F405B6D}" type="parTrans" cxnId="{7D1694A0-0140-9C4D-89ED-F04259583785}">
      <dgm:prSet/>
      <dgm:spPr/>
      <dgm:t>
        <a:bodyPr/>
        <a:lstStyle/>
        <a:p>
          <a:endParaRPr lang="en-US"/>
        </a:p>
      </dgm:t>
    </dgm:pt>
    <dgm:pt modelId="{527595F5-DE0C-8E41-A3A7-1074533E3507}" type="sibTrans" cxnId="{7D1694A0-0140-9C4D-89ED-F04259583785}">
      <dgm:prSet/>
      <dgm:spPr/>
      <dgm:t>
        <a:bodyPr/>
        <a:lstStyle/>
        <a:p>
          <a:endParaRPr lang="en-US"/>
        </a:p>
      </dgm:t>
    </dgm:pt>
    <dgm:pt modelId="{09AF8E7E-9C07-614F-92F2-66265414CCEC}" type="pres">
      <dgm:prSet presAssocID="{2F858B42-91AF-004F-9727-133D081C1CEC}" presName="linear" presStyleCnt="0">
        <dgm:presLayoutVars>
          <dgm:animLvl val="lvl"/>
          <dgm:resizeHandles val="exact"/>
        </dgm:presLayoutVars>
      </dgm:prSet>
      <dgm:spPr/>
    </dgm:pt>
    <dgm:pt modelId="{017CC9D0-3DE8-D943-A2E8-9413BB6612EF}" type="pres">
      <dgm:prSet presAssocID="{3AECCE8B-8A44-C04E-8885-A78C30866208}" presName="parentText" presStyleLbl="node1" presStyleIdx="0" presStyleCnt="2">
        <dgm:presLayoutVars>
          <dgm:chMax val="0"/>
          <dgm:bulletEnabled val="1"/>
        </dgm:presLayoutVars>
      </dgm:prSet>
      <dgm:spPr/>
    </dgm:pt>
    <dgm:pt modelId="{FFF80FE8-BBF3-D341-B09E-117AF7B03C82}" type="pres">
      <dgm:prSet presAssocID="{3AECCE8B-8A44-C04E-8885-A78C30866208}" presName="childText" presStyleLbl="revTx" presStyleIdx="0" presStyleCnt="2">
        <dgm:presLayoutVars>
          <dgm:bulletEnabled val="1"/>
        </dgm:presLayoutVars>
      </dgm:prSet>
      <dgm:spPr/>
    </dgm:pt>
    <dgm:pt modelId="{A9814F16-4CDE-1543-AEB7-5B28A8FA7FF7}" type="pres">
      <dgm:prSet presAssocID="{2A6C2949-3022-F044-B74A-B3F9B2269486}" presName="parentText" presStyleLbl="node1" presStyleIdx="1" presStyleCnt="2">
        <dgm:presLayoutVars>
          <dgm:chMax val="0"/>
          <dgm:bulletEnabled val="1"/>
        </dgm:presLayoutVars>
      </dgm:prSet>
      <dgm:spPr/>
    </dgm:pt>
    <dgm:pt modelId="{5862A441-B77B-9749-ACBF-85FCF74A99A8}" type="pres">
      <dgm:prSet presAssocID="{2A6C2949-3022-F044-B74A-B3F9B2269486}" presName="childText" presStyleLbl="revTx" presStyleIdx="1" presStyleCnt="2">
        <dgm:presLayoutVars>
          <dgm:bulletEnabled val="1"/>
        </dgm:presLayoutVars>
      </dgm:prSet>
      <dgm:spPr/>
    </dgm:pt>
  </dgm:ptLst>
  <dgm:cxnLst>
    <dgm:cxn modelId="{2FAB7A00-B673-8044-B279-77C6D416A23A}" srcId="{3AECCE8B-8A44-C04E-8885-A78C30866208}" destId="{FC35FC50-13ED-6544-9342-EA2A071F0993}" srcOrd="1" destOrd="0" parTransId="{E6C69067-4487-3542-A565-6B2DC2F6D091}" sibTransId="{3274ED4F-B71E-FA4E-8923-CDA3509077B6}"/>
    <dgm:cxn modelId="{5D8C4953-FEC7-F14C-95AF-AA8AD20E5A46}" type="presOf" srcId="{989CD1A7-7761-5C45-8652-ED6675EEB907}" destId="{5862A441-B77B-9749-ACBF-85FCF74A99A8}" srcOrd="0" destOrd="0" presId="urn:microsoft.com/office/officeart/2005/8/layout/vList2"/>
    <dgm:cxn modelId="{29B97053-3F3E-6449-B645-1726FDBDB1B7}" type="presOf" srcId="{2F858B42-91AF-004F-9727-133D081C1CEC}" destId="{09AF8E7E-9C07-614F-92F2-66265414CCEC}" srcOrd="0" destOrd="0" presId="urn:microsoft.com/office/officeart/2005/8/layout/vList2"/>
    <dgm:cxn modelId="{2EE8BB5A-FE38-E941-B1F3-CAE92D9128A2}" srcId="{3AECCE8B-8A44-C04E-8885-A78C30866208}" destId="{D0959C7D-5DE2-F64C-A28E-9F421F05A836}" srcOrd="2" destOrd="0" parTransId="{4DACDE5E-BA56-0644-A10E-27ABF0DB0ABC}" sibTransId="{BCBC0C57-C4DC-2241-ADD2-F345978DA223}"/>
    <dgm:cxn modelId="{38703A61-6176-354D-95CE-C9E0FE21CFD3}" srcId="{2F858B42-91AF-004F-9727-133D081C1CEC}" destId="{2A6C2949-3022-F044-B74A-B3F9B2269486}" srcOrd="1" destOrd="0" parTransId="{D07D987A-C9B0-AB43-AA3D-36D0167B8657}" sibTransId="{86D494AC-B3C3-3B4D-83FF-7FE3E5C0715B}"/>
    <dgm:cxn modelId="{CFE08C6B-DAF4-4342-B212-CE2B2469DF5A}" srcId="{3AECCE8B-8A44-C04E-8885-A78C30866208}" destId="{5E7FB606-0527-114F-A58E-9DB456D1858D}" srcOrd="0" destOrd="0" parTransId="{BDD25BDD-F292-C646-ACA7-1DB221A48D6E}" sibTransId="{EBE97065-58BA-6E4F-BEB1-95FCE9E6A5B3}"/>
    <dgm:cxn modelId="{CD51DF71-8994-B144-815A-8A2302C98EE2}" type="presOf" srcId="{D0E4FEB3-ED44-D84F-B270-4B44734E15EA}" destId="{FFF80FE8-BBF3-D341-B09E-117AF7B03C82}" srcOrd="0" destOrd="3" presId="urn:microsoft.com/office/officeart/2005/8/layout/vList2"/>
    <dgm:cxn modelId="{4202917E-24F3-2146-9464-680B8313FF24}" srcId="{2F858B42-91AF-004F-9727-133D081C1CEC}" destId="{3AECCE8B-8A44-C04E-8885-A78C30866208}" srcOrd="0" destOrd="0" parTransId="{C748FC4D-B3A9-2B4C-ADD9-3AD981FB7E5A}" sibTransId="{C93AB888-1605-2745-AE58-05609ED253C2}"/>
    <dgm:cxn modelId="{F2475780-0A98-4D49-A4CC-DFBB311AE07B}" srcId="{3AECCE8B-8A44-C04E-8885-A78C30866208}" destId="{D0E4FEB3-ED44-D84F-B270-4B44734E15EA}" srcOrd="3" destOrd="0" parTransId="{7D7C4E56-660A-484F-8ACC-51190DA1CCB4}" sibTransId="{F92D99A4-B829-D548-917C-0BB533C80240}"/>
    <dgm:cxn modelId="{9BE51C92-98D9-E349-80E5-E4B2F8E6C908}" type="presOf" srcId="{FC35FC50-13ED-6544-9342-EA2A071F0993}" destId="{FFF80FE8-BBF3-D341-B09E-117AF7B03C82}" srcOrd="0" destOrd="1" presId="urn:microsoft.com/office/officeart/2005/8/layout/vList2"/>
    <dgm:cxn modelId="{DCB76995-62E8-0041-BD8B-7F188E16FCE2}" type="presOf" srcId="{D0959C7D-5DE2-F64C-A28E-9F421F05A836}" destId="{FFF80FE8-BBF3-D341-B09E-117AF7B03C82}" srcOrd="0" destOrd="2" presId="urn:microsoft.com/office/officeart/2005/8/layout/vList2"/>
    <dgm:cxn modelId="{7D1694A0-0140-9C4D-89ED-F04259583785}" srcId="{2A6C2949-3022-F044-B74A-B3F9B2269486}" destId="{989CD1A7-7761-5C45-8652-ED6675EEB907}" srcOrd="0" destOrd="0" parTransId="{91B462EF-F109-894C-8979-E1042F405B6D}" sibTransId="{527595F5-DE0C-8E41-A3A7-1074533E3507}"/>
    <dgm:cxn modelId="{E485EFB9-7619-D848-A191-689ED9EDB6F4}" type="presOf" srcId="{2A6C2949-3022-F044-B74A-B3F9B2269486}" destId="{A9814F16-4CDE-1543-AEB7-5B28A8FA7FF7}" srcOrd="0" destOrd="0" presId="urn:microsoft.com/office/officeart/2005/8/layout/vList2"/>
    <dgm:cxn modelId="{8734EECB-E793-ED45-8089-6640526E18C8}" type="presOf" srcId="{5E7FB606-0527-114F-A58E-9DB456D1858D}" destId="{FFF80FE8-BBF3-D341-B09E-117AF7B03C82}" srcOrd="0" destOrd="0" presId="urn:microsoft.com/office/officeart/2005/8/layout/vList2"/>
    <dgm:cxn modelId="{E72DBAF3-5FC2-4A41-B4EB-E1AB5E990716}" type="presOf" srcId="{3AECCE8B-8A44-C04E-8885-A78C30866208}" destId="{017CC9D0-3DE8-D943-A2E8-9413BB6612EF}" srcOrd="0" destOrd="0" presId="urn:microsoft.com/office/officeart/2005/8/layout/vList2"/>
    <dgm:cxn modelId="{DDC43E40-F168-614F-9A73-CF18170E5F6E}" type="presParOf" srcId="{09AF8E7E-9C07-614F-92F2-66265414CCEC}" destId="{017CC9D0-3DE8-D943-A2E8-9413BB6612EF}" srcOrd="0" destOrd="0" presId="urn:microsoft.com/office/officeart/2005/8/layout/vList2"/>
    <dgm:cxn modelId="{859C612E-EE5E-C54D-A5C0-D6069EC7BAB9}" type="presParOf" srcId="{09AF8E7E-9C07-614F-92F2-66265414CCEC}" destId="{FFF80FE8-BBF3-D341-B09E-117AF7B03C82}" srcOrd="1" destOrd="0" presId="urn:microsoft.com/office/officeart/2005/8/layout/vList2"/>
    <dgm:cxn modelId="{AE1ED6E6-2F25-A843-8F3E-470F27D2C30B}" type="presParOf" srcId="{09AF8E7E-9C07-614F-92F2-66265414CCEC}" destId="{A9814F16-4CDE-1543-AEB7-5B28A8FA7FF7}" srcOrd="2" destOrd="0" presId="urn:microsoft.com/office/officeart/2005/8/layout/vList2"/>
    <dgm:cxn modelId="{8D8EA2B8-7E91-9E4D-8AE4-90F08BDB96B6}" type="presParOf" srcId="{09AF8E7E-9C07-614F-92F2-66265414CCEC}" destId="{5862A441-B77B-9749-ACBF-85FCF74A99A8}" srcOrd="3"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AFEF71B-BB62-F742-A85E-D27E56E56848}" type="doc">
      <dgm:prSet loTypeId="urn:microsoft.com/office/officeart/2005/8/layout/list1" loCatId="process" qsTypeId="urn:microsoft.com/office/officeart/2005/8/quickstyle/simple1" qsCatId="simple" csTypeId="urn:microsoft.com/office/officeart/2005/8/colors/accent1_2" csCatId="accent1" phldr="1"/>
      <dgm:spPr/>
      <dgm:t>
        <a:bodyPr/>
        <a:lstStyle/>
        <a:p>
          <a:endParaRPr lang="en-US"/>
        </a:p>
      </dgm:t>
    </dgm:pt>
    <dgm:pt modelId="{928635C6-BED0-BA48-A25E-339154A45901}">
      <dgm:prSet/>
      <dgm:spPr/>
      <dgm:t>
        <a:bodyPr/>
        <a:lstStyle/>
        <a:p>
          <a:r>
            <a:rPr lang="en-US" dirty="0"/>
            <a:t>Quick steps to reduce risks: </a:t>
          </a:r>
        </a:p>
      </dgm:t>
    </dgm:pt>
    <dgm:pt modelId="{F229F4B5-BFF2-6344-A9F5-5C224A7BE082}" type="parTrans" cxnId="{C02DD0D7-81EF-7B4E-BE0D-A6E27D7F74A0}">
      <dgm:prSet/>
      <dgm:spPr/>
      <dgm:t>
        <a:bodyPr/>
        <a:lstStyle/>
        <a:p>
          <a:endParaRPr lang="en-US"/>
        </a:p>
      </dgm:t>
    </dgm:pt>
    <dgm:pt modelId="{253E7BFC-4B88-BC4A-BA56-44000E045B0D}" type="sibTrans" cxnId="{C02DD0D7-81EF-7B4E-BE0D-A6E27D7F74A0}">
      <dgm:prSet/>
      <dgm:spPr/>
      <dgm:t>
        <a:bodyPr/>
        <a:lstStyle/>
        <a:p>
          <a:endParaRPr lang="en-US"/>
        </a:p>
      </dgm:t>
    </dgm:pt>
    <dgm:pt modelId="{25709B28-0EF8-134C-A382-DF0E5C775F44}">
      <dgm:prSet/>
      <dgm:spPr/>
      <dgm:t>
        <a:bodyPr/>
        <a:lstStyle/>
        <a:p>
          <a:r>
            <a:rPr lang="en-US"/>
            <a:t>Apply software patches immediately.</a:t>
          </a:r>
        </a:p>
      </dgm:t>
    </dgm:pt>
    <dgm:pt modelId="{638CE928-77AD-C645-BDCD-82B84659491B}" type="parTrans" cxnId="{FD014469-30E6-0643-BAE4-B3563E3FCB76}">
      <dgm:prSet/>
      <dgm:spPr/>
      <dgm:t>
        <a:bodyPr/>
        <a:lstStyle/>
        <a:p>
          <a:endParaRPr lang="en-US"/>
        </a:p>
      </dgm:t>
    </dgm:pt>
    <dgm:pt modelId="{DA4FFE0D-04EC-5249-9930-AA940243A903}" type="sibTrans" cxnId="{FD014469-30E6-0643-BAE4-B3563E3FCB76}">
      <dgm:prSet/>
      <dgm:spPr/>
      <dgm:t>
        <a:bodyPr/>
        <a:lstStyle/>
        <a:p>
          <a:endParaRPr lang="en-US"/>
        </a:p>
      </dgm:t>
    </dgm:pt>
    <dgm:pt modelId="{FB0B5FDB-E90A-E44E-8E1D-CC4AA2C251B7}">
      <dgm:prSet/>
      <dgm:spPr/>
      <dgm:t>
        <a:bodyPr/>
        <a:lstStyle/>
        <a:p>
          <a:r>
            <a:rPr lang="en-US" dirty="0"/>
            <a:t>Disable outdated SMBv1.</a:t>
          </a:r>
        </a:p>
      </dgm:t>
    </dgm:pt>
    <dgm:pt modelId="{4D4A3F5C-A2F0-794D-8D3F-585CFB56B2FE}" type="parTrans" cxnId="{37FA0747-1C7B-DC45-B81F-EA1F189DF4BA}">
      <dgm:prSet/>
      <dgm:spPr/>
      <dgm:t>
        <a:bodyPr/>
        <a:lstStyle/>
        <a:p>
          <a:endParaRPr lang="en-US"/>
        </a:p>
      </dgm:t>
    </dgm:pt>
    <dgm:pt modelId="{BD462138-99DF-0543-8BB0-782FF0287EA4}" type="sibTrans" cxnId="{37FA0747-1C7B-DC45-B81F-EA1F189DF4BA}">
      <dgm:prSet/>
      <dgm:spPr/>
      <dgm:t>
        <a:bodyPr/>
        <a:lstStyle/>
        <a:p>
          <a:endParaRPr lang="en-US"/>
        </a:p>
      </dgm:t>
    </dgm:pt>
    <dgm:pt modelId="{2BBE5D48-63AC-1342-819C-57063D6F4784}">
      <dgm:prSet/>
      <dgm:spPr/>
      <dgm:t>
        <a:bodyPr/>
        <a:lstStyle/>
        <a:p>
          <a:r>
            <a:rPr lang="en-US"/>
            <a:t>Strengthen password policies and encryption.</a:t>
          </a:r>
        </a:p>
      </dgm:t>
    </dgm:pt>
    <dgm:pt modelId="{87B30170-1E8A-2E4C-ABDD-DA85FEB6F6EC}" type="parTrans" cxnId="{CC8CE071-908A-ED41-A111-B6CB2ABDA79F}">
      <dgm:prSet/>
      <dgm:spPr/>
      <dgm:t>
        <a:bodyPr/>
        <a:lstStyle/>
        <a:p>
          <a:endParaRPr lang="en-US"/>
        </a:p>
      </dgm:t>
    </dgm:pt>
    <dgm:pt modelId="{828EEE77-37A3-C84F-879B-68821AB8144A}" type="sibTrans" cxnId="{CC8CE071-908A-ED41-A111-B6CB2ABDA79F}">
      <dgm:prSet/>
      <dgm:spPr/>
      <dgm:t>
        <a:bodyPr/>
        <a:lstStyle/>
        <a:p>
          <a:endParaRPr lang="en-US"/>
        </a:p>
      </dgm:t>
    </dgm:pt>
    <dgm:pt modelId="{7FCE73B7-B4A4-924D-8B00-BCFCE7490872}">
      <dgm:prSet/>
      <dgm:spPr/>
      <dgm:t>
        <a:bodyPr/>
        <a:lstStyle/>
        <a:p>
          <a:r>
            <a:rPr lang="en-US"/>
            <a:t>"These actions provide an immediate shield against the most critical vulnerabilities."</a:t>
          </a:r>
        </a:p>
      </dgm:t>
    </dgm:pt>
    <dgm:pt modelId="{E88409F1-FC22-6C45-921E-3CA8F22A109B}" type="parTrans" cxnId="{59003D9D-B4F8-074E-9A69-5FE1CDA890D8}">
      <dgm:prSet/>
      <dgm:spPr/>
      <dgm:t>
        <a:bodyPr/>
        <a:lstStyle/>
        <a:p>
          <a:endParaRPr lang="en-US"/>
        </a:p>
      </dgm:t>
    </dgm:pt>
    <dgm:pt modelId="{974F6177-6F11-1F49-A1FD-14661B3B3231}" type="sibTrans" cxnId="{59003D9D-B4F8-074E-9A69-5FE1CDA890D8}">
      <dgm:prSet/>
      <dgm:spPr/>
      <dgm:t>
        <a:bodyPr/>
        <a:lstStyle/>
        <a:p>
          <a:endParaRPr lang="en-US"/>
        </a:p>
      </dgm:t>
    </dgm:pt>
    <dgm:pt modelId="{E0819553-DA5F-ED48-8953-7061463B415E}">
      <dgm:prSet/>
      <dgm:spPr/>
      <dgm:t>
        <a:bodyPr/>
        <a:lstStyle/>
        <a:p>
          <a:r>
            <a:rPr lang="en-US"/>
            <a:t>Importance:</a:t>
          </a:r>
        </a:p>
      </dgm:t>
    </dgm:pt>
    <dgm:pt modelId="{6BFA2B8D-3CA7-0844-8551-9DA099E9CB1A}" type="parTrans" cxnId="{3822C020-7CF4-A348-8CC0-7F8BEAA8B2C4}">
      <dgm:prSet/>
      <dgm:spPr/>
      <dgm:t>
        <a:bodyPr/>
        <a:lstStyle/>
        <a:p>
          <a:endParaRPr lang="en-US"/>
        </a:p>
      </dgm:t>
    </dgm:pt>
    <dgm:pt modelId="{5AC81937-30D0-3E48-8AF6-16641E77CA00}" type="sibTrans" cxnId="{3822C020-7CF4-A348-8CC0-7F8BEAA8B2C4}">
      <dgm:prSet/>
      <dgm:spPr/>
      <dgm:t>
        <a:bodyPr/>
        <a:lstStyle/>
        <a:p>
          <a:endParaRPr lang="en-US"/>
        </a:p>
      </dgm:t>
    </dgm:pt>
    <dgm:pt modelId="{AE4D1344-D7F5-6046-991B-810C600084CB}">
      <dgm:prSet/>
      <dgm:spPr/>
      <dgm:t>
        <a:bodyPr/>
        <a:lstStyle/>
        <a:p>
          <a:r>
            <a:rPr lang="en-US" dirty="0"/>
            <a:t>These straightforward actions are cost-effective and reduce the risk of major breaches.</a:t>
          </a:r>
        </a:p>
      </dgm:t>
    </dgm:pt>
    <dgm:pt modelId="{50D05894-A443-004B-AACB-47DCB4F7CCE9}" type="parTrans" cxnId="{D483AADF-6B57-894E-8048-8D8A31D397F0}">
      <dgm:prSet/>
      <dgm:spPr/>
      <dgm:t>
        <a:bodyPr/>
        <a:lstStyle/>
        <a:p>
          <a:endParaRPr lang="en-US"/>
        </a:p>
      </dgm:t>
    </dgm:pt>
    <dgm:pt modelId="{6002D584-2424-8B4E-AE44-9694C0314C9A}" type="sibTrans" cxnId="{D483AADF-6B57-894E-8048-8D8A31D397F0}">
      <dgm:prSet/>
      <dgm:spPr/>
      <dgm:t>
        <a:bodyPr/>
        <a:lstStyle/>
        <a:p>
          <a:endParaRPr lang="en-US"/>
        </a:p>
      </dgm:t>
    </dgm:pt>
    <dgm:pt modelId="{77950AB6-6519-7A4B-BC44-6877BDEA44FE}" type="pres">
      <dgm:prSet presAssocID="{AAFEF71B-BB62-F742-A85E-D27E56E56848}" presName="linear" presStyleCnt="0">
        <dgm:presLayoutVars>
          <dgm:dir/>
          <dgm:animLvl val="lvl"/>
          <dgm:resizeHandles val="exact"/>
        </dgm:presLayoutVars>
      </dgm:prSet>
      <dgm:spPr/>
    </dgm:pt>
    <dgm:pt modelId="{14E35D83-6587-2F43-8CBA-9A60CC2E3470}" type="pres">
      <dgm:prSet presAssocID="{928635C6-BED0-BA48-A25E-339154A45901}" presName="parentLin" presStyleCnt="0"/>
      <dgm:spPr/>
    </dgm:pt>
    <dgm:pt modelId="{854DB84E-74EE-364B-9036-CDAC4F36D4F0}" type="pres">
      <dgm:prSet presAssocID="{928635C6-BED0-BA48-A25E-339154A45901}" presName="parentLeftMargin" presStyleLbl="node1" presStyleIdx="0" presStyleCnt="2"/>
      <dgm:spPr/>
    </dgm:pt>
    <dgm:pt modelId="{6CF1169E-2D95-AE4D-95D0-8B1591A8C3DC}" type="pres">
      <dgm:prSet presAssocID="{928635C6-BED0-BA48-A25E-339154A45901}" presName="parentText" presStyleLbl="node1" presStyleIdx="0" presStyleCnt="2">
        <dgm:presLayoutVars>
          <dgm:chMax val="0"/>
          <dgm:bulletEnabled val="1"/>
        </dgm:presLayoutVars>
      </dgm:prSet>
      <dgm:spPr/>
    </dgm:pt>
    <dgm:pt modelId="{037B4B47-4A26-4049-87CD-BC730625FBBD}" type="pres">
      <dgm:prSet presAssocID="{928635C6-BED0-BA48-A25E-339154A45901}" presName="negativeSpace" presStyleCnt="0"/>
      <dgm:spPr/>
    </dgm:pt>
    <dgm:pt modelId="{75E9D2BF-32ED-4A40-957B-8EEA05849218}" type="pres">
      <dgm:prSet presAssocID="{928635C6-BED0-BA48-A25E-339154A45901}" presName="childText" presStyleLbl="conFgAcc1" presStyleIdx="0" presStyleCnt="2">
        <dgm:presLayoutVars>
          <dgm:bulletEnabled val="1"/>
        </dgm:presLayoutVars>
      </dgm:prSet>
      <dgm:spPr/>
    </dgm:pt>
    <dgm:pt modelId="{8040DC1B-51BA-4449-9132-C5276A32969D}" type="pres">
      <dgm:prSet presAssocID="{253E7BFC-4B88-BC4A-BA56-44000E045B0D}" presName="spaceBetweenRectangles" presStyleCnt="0"/>
      <dgm:spPr/>
    </dgm:pt>
    <dgm:pt modelId="{F290871D-15D0-104B-9D5E-CDB95C763F03}" type="pres">
      <dgm:prSet presAssocID="{E0819553-DA5F-ED48-8953-7061463B415E}" presName="parentLin" presStyleCnt="0"/>
      <dgm:spPr/>
    </dgm:pt>
    <dgm:pt modelId="{383157BB-54A7-CD4D-9146-7DEC82D871B2}" type="pres">
      <dgm:prSet presAssocID="{E0819553-DA5F-ED48-8953-7061463B415E}" presName="parentLeftMargin" presStyleLbl="node1" presStyleIdx="0" presStyleCnt="2"/>
      <dgm:spPr/>
    </dgm:pt>
    <dgm:pt modelId="{677D1065-425D-4D41-B936-F9BA232D0FDC}" type="pres">
      <dgm:prSet presAssocID="{E0819553-DA5F-ED48-8953-7061463B415E}" presName="parentText" presStyleLbl="node1" presStyleIdx="1" presStyleCnt="2">
        <dgm:presLayoutVars>
          <dgm:chMax val="0"/>
          <dgm:bulletEnabled val="1"/>
        </dgm:presLayoutVars>
      </dgm:prSet>
      <dgm:spPr/>
    </dgm:pt>
    <dgm:pt modelId="{B96DC8A7-2E63-9648-B3A7-B2107BD288A1}" type="pres">
      <dgm:prSet presAssocID="{E0819553-DA5F-ED48-8953-7061463B415E}" presName="negativeSpace" presStyleCnt="0"/>
      <dgm:spPr/>
    </dgm:pt>
    <dgm:pt modelId="{6C800C0B-8B50-8146-957E-2D5DE3A02CC6}" type="pres">
      <dgm:prSet presAssocID="{E0819553-DA5F-ED48-8953-7061463B415E}" presName="childText" presStyleLbl="conFgAcc1" presStyleIdx="1" presStyleCnt="2">
        <dgm:presLayoutVars>
          <dgm:bulletEnabled val="1"/>
        </dgm:presLayoutVars>
      </dgm:prSet>
      <dgm:spPr/>
    </dgm:pt>
  </dgm:ptLst>
  <dgm:cxnLst>
    <dgm:cxn modelId="{3822C020-7CF4-A348-8CC0-7F8BEAA8B2C4}" srcId="{AAFEF71B-BB62-F742-A85E-D27E56E56848}" destId="{E0819553-DA5F-ED48-8953-7061463B415E}" srcOrd="1" destOrd="0" parTransId="{6BFA2B8D-3CA7-0844-8551-9DA099E9CB1A}" sibTransId="{5AC81937-30D0-3E48-8AF6-16641E77CA00}"/>
    <dgm:cxn modelId="{189EF92F-154F-FB41-8085-50530A64E893}" type="presOf" srcId="{7FCE73B7-B4A4-924D-8B00-BCFCE7490872}" destId="{75E9D2BF-32ED-4A40-957B-8EEA05849218}" srcOrd="0" destOrd="3" presId="urn:microsoft.com/office/officeart/2005/8/layout/list1"/>
    <dgm:cxn modelId="{465E0E39-3F54-4A46-9BAA-81FE555BEC2E}" type="presOf" srcId="{AAFEF71B-BB62-F742-A85E-D27E56E56848}" destId="{77950AB6-6519-7A4B-BC44-6877BDEA44FE}" srcOrd="0" destOrd="0" presId="urn:microsoft.com/office/officeart/2005/8/layout/list1"/>
    <dgm:cxn modelId="{489CB73B-C5CB-DE43-B262-FAFAA4D34A4C}" type="presOf" srcId="{928635C6-BED0-BA48-A25E-339154A45901}" destId="{854DB84E-74EE-364B-9036-CDAC4F36D4F0}" srcOrd="0" destOrd="0" presId="urn:microsoft.com/office/officeart/2005/8/layout/list1"/>
    <dgm:cxn modelId="{37FA0747-1C7B-DC45-B81F-EA1F189DF4BA}" srcId="{928635C6-BED0-BA48-A25E-339154A45901}" destId="{FB0B5FDB-E90A-E44E-8E1D-CC4AA2C251B7}" srcOrd="1" destOrd="0" parTransId="{4D4A3F5C-A2F0-794D-8D3F-585CFB56B2FE}" sibTransId="{BD462138-99DF-0543-8BB0-782FF0287EA4}"/>
    <dgm:cxn modelId="{6FF19A59-A778-904F-85AF-D7A9B108E8FB}" type="presOf" srcId="{AE4D1344-D7F5-6046-991B-810C600084CB}" destId="{6C800C0B-8B50-8146-957E-2D5DE3A02CC6}" srcOrd="0" destOrd="0" presId="urn:microsoft.com/office/officeart/2005/8/layout/list1"/>
    <dgm:cxn modelId="{E0871167-7247-A040-A980-6A569B1848DB}" type="presOf" srcId="{FB0B5FDB-E90A-E44E-8E1D-CC4AA2C251B7}" destId="{75E9D2BF-32ED-4A40-957B-8EEA05849218}" srcOrd="0" destOrd="1" presId="urn:microsoft.com/office/officeart/2005/8/layout/list1"/>
    <dgm:cxn modelId="{FD014469-30E6-0643-BAE4-B3563E3FCB76}" srcId="{928635C6-BED0-BA48-A25E-339154A45901}" destId="{25709B28-0EF8-134C-A382-DF0E5C775F44}" srcOrd="0" destOrd="0" parTransId="{638CE928-77AD-C645-BDCD-82B84659491B}" sibTransId="{DA4FFE0D-04EC-5249-9930-AA940243A903}"/>
    <dgm:cxn modelId="{7234486A-E215-A34A-84A3-85449E0A34D2}" type="presOf" srcId="{E0819553-DA5F-ED48-8953-7061463B415E}" destId="{677D1065-425D-4D41-B936-F9BA232D0FDC}" srcOrd="1" destOrd="0" presId="urn:microsoft.com/office/officeart/2005/8/layout/list1"/>
    <dgm:cxn modelId="{CC8CE071-908A-ED41-A111-B6CB2ABDA79F}" srcId="{928635C6-BED0-BA48-A25E-339154A45901}" destId="{2BBE5D48-63AC-1342-819C-57063D6F4784}" srcOrd="2" destOrd="0" parTransId="{87B30170-1E8A-2E4C-ABDD-DA85FEB6F6EC}" sibTransId="{828EEE77-37A3-C84F-879B-68821AB8144A}"/>
    <dgm:cxn modelId="{D9773873-154B-4445-AED3-A42A7DD64F5D}" type="presOf" srcId="{E0819553-DA5F-ED48-8953-7061463B415E}" destId="{383157BB-54A7-CD4D-9146-7DEC82D871B2}" srcOrd="0" destOrd="0" presId="urn:microsoft.com/office/officeart/2005/8/layout/list1"/>
    <dgm:cxn modelId="{6D349993-37DE-CA4F-9974-A033191DF849}" type="presOf" srcId="{928635C6-BED0-BA48-A25E-339154A45901}" destId="{6CF1169E-2D95-AE4D-95D0-8B1591A8C3DC}" srcOrd="1" destOrd="0" presId="urn:microsoft.com/office/officeart/2005/8/layout/list1"/>
    <dgm:cxn modelId="{59003D9D-B4F8-074E-9A69-5FE1CDA890D8}" srcId="{928635C6-BED0-BA48-A25E-339154A45901}" destId="{7FCE73B7-B4A4-924D-8B00-BCFCE7490872}" srcOrd="3" destOrd="0" parTransId="{E88409F1-FC22-6C45-921E-3CA8F22A109B}" sibTransId="{974F6177-6F11-1F49-A1FD-14661B3B3231}"/>
    <dgm:cxn modelId="{8B067CA8-C9F7-FF4D-ABC2-11723FE73A50}" type="presOf" srcId="{25709B28-0EF8-134C-A382-DF0E5C775F44}" destId="{75E9D2BF-32ED-4A40-957B-8EEA05849218}" srcOrd="0" destOrd="0" presId="urn:microsoft.com/office/officeart/2005/8/layout/list1"/>
    <dgm:cxn modelId="{6079A9B9-6AA9-B440-AA05-BCFD44817792}" type="presOf" srcId="{2BBE5D48-63AC-1342-819C-57063D6F4784}" destId="{75E9D2BF-32ED-4A40-957B-8EEA05849218}" srcOrd="0" destOrd="2" presId="urn:microsoft.com/office/officeart/2005/8/layout/list1"/>
    <dgm:cxn modelId="{C02DD0D7-81EF-7B4E-BE0D-A6E27D7F74A0}" srcId="{AAFEF71B-BB62-F742-A85E-D27E56E56848}" destId="{928635C6-BED0-BA48-A25E-339154A45901}" srcOrd="0" destOrd="0" parTransId="{F229F4B5-BFF2-6344-A9F5-5C224A7BE082}" sibTransId="{253E7BFC-4B88-BC4A-BA56-44000E045B0D}"/>
    <dgm:cxn modelId="{D483AADF-6B57-894E-8048-8D8A31D397F0}" srcId="{E0819553-DA5F-ED48-8953-7061463B415E}" destId="{AE4D1344-D7F5-6046-991B-810C600084CB}" srcOrd="0" destOrd="0" parTransId="{50D05894-A443-004B-AACB-47DCB4F7CCE9}" sibTransId="{6002D584-2424-8B4E-AE44-9694C0314C9A}"/>
    <dgm:cxn modelId="{D14883C2-4047-FC40-AF61-BC46F49761F1}" type="presParOf" srcId="{77950AB6-6519-7A4B-BC44-6877BDEA44FE}" destId="{14E35D83-6587-2F43-8CBA-9A60CC2E3470}" srcOrd="0" destOrd="0" presId="urn:microsoft.com/office/officeart/2005/8/layout/list1"/>
    <dgm:cxn modelId="{DF80EF05-77F8-AE4D-AD6A-695C16B6BE3B}" type="presParOf" srcId="{14E35D83-6587-2F43-8CBA-9A60CC2E3470}" destId="{854DB84E-74EE-364B-9036-CDAC4F36D4F0}" srcOrd="0" destOrd="0" presId="urn:microsoft.com/office/officeart/2005/8/layout/list1"/>
    <dgm:cxn modelId="{478677DB-037B-F549-B662-8553DED0543F}" type="presParOf" srcId="{14E35D83-6587-2F43-8CBA-9A60CC2E3470}" destId="{6CF1169E-2D95-AE4D-95D0-8B1591A8C3DC}" srcOrd="1" destOrd="0" presId="urn:microsoft.com/office/officeart/2005/8/layout/list1"/>
    <dgm:cxn modelId="{518DA737-8695-334E-B2B8-1F471AC3FB9E}" type="presParOf" srcId="{77950AB6-6519-7A4B-BC44-6877BDEA44FE}" destId="{037B4B47-4A26-4049-87CD-BC730625FBBD}" srcOrd="1" destOrd="0" presId="urn:microsoft.com/office/officeart/2005/8/layout/list1"/>
    <dgm:cxn modelId="{6F56C39D-3630-FB4D-90E0-30F7EB4568D1}" type="presParOf" srcId="{77950AB6-6519-7A4B-BC44-6877BDEA44FE}" destId="{75E9D2BF-32ED-4A40-957B-8EEA05849218}" srcOrd="2" destOrd="0" presId="urn:microsoft.com/office/officeart/2005/8/layout/list1"/>
    <dgm:cxn modelId="{D92145E9-E985-FA42-BB48-4B94115F2666}" type="presParOf" srcId="{77950AB6-6519-7A4B-BC44-6877BDEA44FE}" destId="{8040DC1B-51BA-4449-9132-C5276A32969D}" srcOrd="3" destOrd="0" presId="urn:microsoft.com/office/officeart/2005/8/layout/list1"/>
    <dgm:cxn modelId="{3F7F8229-5EDE-A64F-9469-60B531405019}" type="presParOf" srcId="{77950AB6-6519-7A4B-BC44-6877BDEA44FE}" destId="{F290871D-15D0-104B-9D5E-CDB95C763F03}" srcOrd="4" destOrd="0" presId="urn:microsoft.com/office/officeart/2005/8/layout/list1"/>
    <dgm:cxn modelId="{193D2FCD-0E5C-DE41-BC88-984AF35F03E8}" type="presParOf" srcId="{F290871D-15D0-104B-9D5E-CDB95C763F03}" destId="{383157BB-54A7-CD4D-9146-7DEC82D871B2}" srcOrd="0" destOrd="0" presId="urn:microsoft.com/office/officeart/2005/8/layout/list1"/>
    <dgm:cxn modelId="{0A8ECBEC-B388-D949-BAF8-A3979FD872C9}" type="presParOf" srcId="{F290871D-15D0-104B-9D5E-CDB95C763F03}" destId="{677D1065-425D-4D41-B936-F9BA232D0FDC}" srcOrd="1" destOrd="0" presId="urn:microsoft.com/office/officeart/2005/8/layout/list1"/>
    <dgm:cxn modelId="{6E0E5704-9542-A148-9D0D-2511D72D6A93}" type="presParOf" srcId="{77950AB6-6519-7A4B-BC44-6877BDEA44FE}" destId="{B96DC8A7-2E63-9648-B3A7-B2107BD288A1}" srcOrd="5" destOrd="0" presId="urn:microsoft.com/office/officeart/2005/8/layout/list1"/>
    <dgm:cxn modelId="{AF0E8C94-ABF9-9A49-AE18-542DB6F68CBC}" type="presParOf" srcId="{77950AB6-6519-7A4B-BC44-6877BDEA44FE}" destId="{6C800C0B-8B50-8146-957E-2D5DE3A02CC6}"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C164DE-23B3-0B43-9764-C41E55D0C532}"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US"/>
        </a:p>
      </dgm:t>
    </dgm:pt>
    <dgm:pt modelId="{7A6F0838-23AE-5642-886E-D1696E964DF8}">
      <dgm:prSet/>
      <dgm:spPr/>
      <dgm:t>
        <a:bodyPr/>
        <a:lstStyle/>
        <a:p>
          <a:r>
            <a:rPr lang="en-US" dirty="0"/>
            <a:t>Strategies for ongoing security: </a:t>
          </a:r>
        </a:p>
      </dgm:t>
    </dgm:pt>
    <dgm:pt modelId="{6FE3C6BF-C4BF-DC45-B523-5197FE85621B}" type="parTrans" cxnId="{8D8BF479-9E98-5E4D-88C8-6D591BEC802E}">
      <dgm:prSet/>
      <dgm:spPr/>
      <dgm:t>
        <a:bodyPr/>
        <a:lstStyle/>
        <a:p>
          <a:endParaRPr lang="en-US"/>
        </a:p>
      </dgm:t>
    </dgm:pt>
    <dgm:pt modelId="{166B2DF7-2652-D648-BF9C-B8A6D9E03D86}" type="sibTrans" cxnId="{8D8BF479-9E98-5E4D-88C8-6D591BEC802E}">
      <dgm:prSet/>
      <dgm:spPr/>
      <dgm:t>
        <a:bodyPr/>
        <a:lstStyle/>
        <a:p>
          <a:endParaRPr lang="en-US"/>
        </a:p>
      </dgm:t>
    </dgm:pt>
    <dgm:pt modelId="{7C7DBC15-25DF-F34E-AC88-483C5A8EB5C5}">
      <dgm:prSet/>
      <dgm:spPr/>
      <dgm:t>
        <a:bodyPr/>
        <a:lstStyle/>
        <a:p>
          <a:r>
            <a:rPr lang="en-US"/>
            <a:t>Regular system audits.</a:t>
          </a:r>
        </a:p>
      </dgm:t>
    </dgm:pt>
    <dgm:pt modelId="{E1B0C968-7F77-2849-8B79-37EDC3F8810B}" type="parTrans" cxnId="{DA99016B-8364-B847-B4A2-6807DD769648}">
      <dgm:prSet/>
      <dgm:spPr/>
      <dgm:t>
        <a:bodyPr/>
        <a:lstStyle/>
        <a:p>
          <a:endParaRPr lang="en-US"/>
        </a:p>
      </dgm:t>
    </dgm:pt>
    <dgm:pt modelId="{D76A650F-70D6-6D47-9791-E1D18D611127}" type="sibTrans" cxnId="{DA99016B-8364-B847-B4A2-6807DD769648}">
      <dgm:prSet/>
      <dgm:spPr/>
      <dgm:t>
        <a:bodyPr/>
        <a:lstStyle/>
        <a:p>
          <a:endParaRPr lang="en-US"/>
        </a:p>
      </dgm:t>
    </dgm:pt>
    <dgm:pt modelId="{A7709D71-14C4-FF45-89BB-A364307CA282}">
      <dgm:prSet/>
      <dgm:spPr/>
      <dgm:t>
        <a:bodyPr/>
        <a:lstStyle/>
        <a:p>
          <a:r>
            <a:rPr lang="en-US"/>
            <a:t>Employee cybersecurity training.</a:t>
          </a:r>
        </a:p>
      </dgm:t>
    </dgm:pt>
    <dgm:pt modelId="{123D2327-4A88-FA46-BB13-DD826BB9CC18}" type="parTrans" cxnId="{2226F376-7634-814C-BCD2-5E3B56EF731F}">
      <dgm:prSet/>
      <dgm:spPr/>
      <dgm:t>
        <a:bodyPr/>
        <a:lstStyle/>
        <a:p>
          <a:endParaRPr lang="en-US"/>
        </a:p>
      </dgm:t>
    </dgm:pt>
    <dgm:pt modelId="{6A1027DE-554D-6149-B358-BCDB04389E33}" type="sibTrans" cxnId="{2226F376-7634-814C-BCD2-5E3B56EF731F}">
      <dgm:prSet/>
      <dgm:spPr/>
      <dgm:t>
        <a:bodyPr/>
        <a:lstStyle/>
        <a:p>
          <a:endParaRPr lang="en-US"/>
        </a:p>
      </dgm:t>
    </dgm:pt>
    <dgm:pt modelId="{8873BE2D-3D26-514C-9A56-6C37D232C367}">
      <dgm:prSet/>
      <dgm:spPr/>
      <dgm:t>
        <a:bodyPr/>
        <a:lstStyle/>
        <a:p>
          <a:r>
            <a:rPr lang="en-US"/>
            <a:t>Continuous policy updates to adapt to evolving threats.</a:t>
          </a:r>
        </a:p>
      </dgm:t>
    </dgm:pt>
    <dgm:pt modelId="{03BA5117-7B29-FE42-8835-3F0AB92AEA53}" type="parTrans" cxnId="{7CAF7405-42FD-1846-B564-896025D6F940}">
      <dgm:prSet/>
      <dgm:spPr/>
      <dgm:t>
        <a:bodyPr/>
        <a:lstStyle/>
        <a:p>
          <a:endParaRPr lang="en-US"/>
        </a:p>
      </dgm:t>
    </dgm:pt>
    <dgm:pt modelId="{E21E7BE1-7114-F244-9F8E-049BEC0B6DE9}" type="sibTrans" cxnId="{7CAF7405-42FD-1846-B564-896025D6F940}">
      <dgm:prSet/>
      <dgm:spPr/>
      <dgm:t>
        <a:bodyPr/>
        <a:lstStyle/>
        <a:p>
          <a:endParaRPr lang="en-US"/>
        </a:p>
      </dgm:t>
    </dgm:pt>
    <dgm:pt modelId="{7319B0B5-A5BB-B24E-BD2F-833910255209}">
      <dgm:prSet/>
      <dgm:spPr/>
      <dgm:t>
        <a:bodyPr/>
        <a:lstStyle/>
        <a:p>
          <a:r>
            <a:rPr lang="en-US"/>
            <a:t>Example: Regular audits in similar companies reduced incidents by 50% (Business Tech Weekly, 2022).</a:t>
          </a:r>
        </a:p>
      </dgm:t>
    </dgm:pt>
    <dgm:pt modelId="{B64F3B3E-D1D7-A34D-B597-6B05B65079B4}" type="parTrans" cxnId="{A2411251-059C-354C-B2D3-8A4C790540C7}">
      <dgm:prSet/>
      <dgm:spPr/>
      <dgm:t>
        <a:bodyPr/>
        <a:lstStyle/>
        <a:p>
          <a:endParaRPr lang="en-US"/>
        </a:p>
      </dgm:t>
    </dgm:pt>
    <dgm:pt modelId="{1E34C2A5-36BE-F64F-A677-3B7C56732054}" type="sibTrans" cxnId="{A2411251-059C-354C-B2D3-8A4C790540C7}">
      <dgm:prSet/>
      <dgm:spPr/>
      <dgm:t>
        <a:bodyPr/>
        <a:lstStyle/>
        <a:p>
          <a:endParaRPr lang="en-US"/>
        </a:p>
      </dgm:t>
    </dgm:pt>
    <dgm:pt modelId="{7D3D3716-C8E4-CC4E-9E2B-668447581FA5}">
      <dgm:prSet/>
      <dgm:spPr/>
      <dgm:t>
        <a:bodyPr/>
        <a:lstStyle/>
        <a:p>
          <a:r>
            <a:rPr lang="en-US"/>
            <a:t>Importance</a:t>
          </a:r>
        </a:p>
      </dgm:t>
    </dgm:pt>
    <dgm:pt modelId="{4808BC3E-CCF4-BD4A-AD26-473FD4D9ADBB}" type="parTrans" cxnId="{1D7ACD55-F33F-0D43-A5C5-6DF8A78B2C84}">
      <dgm:prSet/>
      <dgm:spPr/>
      <dgm:t>
        <a:bodyPr/>
        <a:lstStyle/>
        <a:p>
          <a:endParaRPr lang="en-US"/>
        </a:p>
      </dgm:t>
    </dgm:pt>
    <dgm:pt modelId="{DD35D5D7-5A10-5B44-BC30-1E580DF47FC8}" type="sibTrans" cxnId="{1D7ACD55-F33F-0D43-A5C5-6DF8A78B2C84}">
      <dgm:prSet/>
      <dgm:spPr/>
      <dgm:t>
        <a:bodyPr/>
        <a:lstStyle/>
        <a:p>
          <a:endParaRPr lang="en-US"/>
        </a:p>
      </dgm:t>
    </dgm:pt>
    <dgm:pt modelId="{1BCEF273-D742-B642-BF8D-9063920CFA9B}">
      <dgm:prSet/>
      <dgm:spPr/>
      <dgm:t>
        <a:bodyPr/>
        <a:lstStyle/>
        <a:p>
          <a:r>
            <a:rPr lang="en-US"/>
            <a:t>Security is not a one-time fix; it requires continuous effort to adapt to new threats.</a:t>
          </a:r>
        </a:p>
      </dgm:t>
    </dgm:pt>
    <dgm:pt modelId="{91DD703D-EB63-7A41-9A7C-4E91B46D2411}" type="parTrans" cxnId="{3B4E6E7E-8A7E-E149-B239-4AA1BD32B1EC}">
      <dgm:prSet/>
      <dgm:spPr/>
      <dgm:t>
        <a:bodyPr/>
        <a:lstStyle/>
        <a:p>
          <a:endParaRPr lang="en-US"/>
        </a:p>
      </dgm:t>
    </dgm:pt>
    <dgm:pt modelId="{87387A40-EFC3-F94C-AE58-192588934933}" type="sibTrans" cxnId="{3B4E6E7E-8A7E-E149-B239-4AA1BD32B1EC}">
      <dgm:prSet/>
      <dgm:spPr/>
      <dgm:t>
        <a:bodyPr/>
        <a:lstStyle/>
        <a:p>
          <a:endParaRPr lang="en-US"/>
        </a:p>
      </dgm:t>
    </dgm:pt>
    <dgm:pt modelId="{2E57716E-AD82-5D43-B14E-0D2087F40387}" type="pres">
      <dgm:prSet presAssocID="{14C164DE-23B3-0B43-9764-C41E55D0C532}" presName="Name0" presStyleCnt="0">
        <dgm:presLayoutVars>
          <dgm:dir/>
          <dgm:animLvl val="lvl"/>
          <dgm:resizeHandles val="exact"/>
        </dgm:presLayoutVars>
      </dgm:prSet>
      <dgm:spPr/>
    </dgm:pt>
    <dgm:pt modelId="{AD1AE993-3D42-FD4B-8741-184E03D520D6}" type="pres">
      <dgm:prSet presAssocID="{7A6F0838-23AE-5642-886E-D1696E964DF8}" presName="linNode" presStyleCnt="0"/>
      <dgm:spPr/>
    </dgm:pt>
    <dgm:pt modelId="{59FC940F-DD88-F24D-B61E-6E73494EB739}" type="pres">
      <dgm:prSet presAssocID="{7A6F0838-23AE-5642-886E-D1696E964DF8}" presName="parentText" presStyleLbl="node1" presStyleIdx="0" presStyleCnt="2">
        <dgm:presLayoutVars>
          <dgm:chMax val="1"/>
          <dgm:bulletEnabled val="1"/>
        </dgm:presLayoutVars>
      </dgm:prSet>
      <dgm:spPr/>
    </dgm:pt>
    <dgm:pt modelId="{042EDA94-0B2E-D143-AD04-24E4FE61E51E}" type="pres">
      <dgm:prSet presAssocID="{7A6F0838-23AE-5642-886E-D1696E964DF8}" presName="descendantText" presStyleLbl="alignAccFollowNode1" presStyleIdx="0" presStyleCnt="2">
        <dgm:presLayoutVars>
          <dgm:bulletEnabled val="1"/>
        </dgm:presLayoutVars>
      </dgm:prSet>
      <dgm:spPr/>
    </dgm:pt>
    <dgm:pt modelId="{C0A69B63-EB2C-C946-92CD-84B7EA92049E}" type="pres">
      <dgm:prSet presAssocID="{166B2DF7-2652-D648-BF9C-B8A6D9E03D86}" presName="sp" presStyleCnt="0"/>
      <dgm:spPr/>
    </dgm:pt>
    <dgm:pt modelId="{CF09FABF-AE00-E348-9C17-58DFBAEE5E3F}" type="pres">
      <dgm:prSet presAssocID="{7D3D3716-C8E4-CC4E-9E2B-668447581FA5}" presName="linNode" presStyleCnt="0"/>
      <dgm:spPr/>
    </dgm:pt>
    <dgm:pt modelId="{F7C25AFF-6795-AB4E-A5EB-210310229780}" type="pres">
      <dgm:prSet presAssocID="{7D3D3716-C8E4-CC4E-9E2B-668447581FA5}" presName="parentText" presStyleLbl="node1" presStyleIdx="1" presStyleCnt="2">
        <dgm:presLayoutVars>
          <dgm:chMax val="1"/>
          <dgm:bulletEnabled val="1"/>
        </dgm:presLayoutVars>
      </dgm:prSet>
      <dgm:spPr/>
    </dgm:pt>
    <dgm:pt modelId="{8883A46D-8A42-4E4F-A100-FD83E0138C6C}" type="pres">
      <dgm:prSet presAssocID="{7D3D3716-C8E4-CC4E-9E2B-668447581FA5}" presName="descendantText" presStyleLbl="alignAccFollowNode1" presStyleIdx="1" presStyleCnt="2">
        <dgm:presLayoutVars>
          <dgm:bulletEnabled val="1"/>
        </dgm:presLayoutVars>
      </dgm:prSet>
      <dgm:spPr/>
    </dgm:pt>
  </dgm:ptLst>
  <dgm:cxnLst>
    <dgm:cxn modelId="{7CAF7405-42FD-1846-B564-896025D6F940}" srcId="{7A6F0838-23AE-5642-886E-D1696E964DF8}" destId="{8873BE2D-3D26-514C-9A56-6C37D232C367}" srcOrd="2" destOrd="0" parTransId="{03BA5117-7B29-FE42-8835-3F0AB92AEA53}" sibTransId="{E21E7BE1-7114-F244-9F8E-049BEC0B6DE9}"/>
    <dgm:cxn modelId="{BCA43C18-E646-464C-ACA3-7DA8F41C27B6}" type="presOf" srcId="{1BCEF273-D742-B642-BF8D-9063920CFA9B}" destId="{8883A46D-8A42-4E4F-A100-FD83E0138C6C}" srcOrd="0" destOrd="0" presId="urn:microsoft.com/office/officeart/2005/8/layout/vList5"/>
    <dgm:cxn modelId="{5401452C-5083-CE45-BD5F-717EDA9FC703}" type="presOf" srcId="{A7709D71-14C4-FF45-89BB-A364307CA282}" destId="{042EDA94-0B2E-D143-AD04-24E4FE61E51E}" srcOrd="0" destOrd="1" presId="urn:microsoft.com/office/officeart/2005/8/layout/vList5"/>
    <dgm:cxn modelId="{A2411251-059C-354C-B2D3-8A4C790540C7}" srcId="{7A6F0838-23AE-5642-886E-D1696E964DF8}" destId="{7319B0B5-A5BB-B24E-BD2F-833910255209}" srcOrd="3" destOrd="0" parTransId="{B64F3B3E-D1D7-A34D-B597-6B05B65079B4}" sibTransId="{1E34C2A5-36BE-F64F-A677-3B7C56732054}"/>
    <dgm:cxn modelId="{1D7ACD55-F33F-0D43-A5C5-6DF8A78B2C84}" srcId="{14C164DE-23B3-0B43-9764-C41E55D0C532}" destId="{7D3D3716-C8E4-CC4E-9E2B-668447581FA5}" srcOrd="1" destOrd="0" parTransId="{4808BC3E-CCF4-BD4A-AD26-473FD4D9ADBB}" sibTransId="{DD35D5D7-5A10-5B44-BC30-1E580DF47FC8}"/>
    <dgm:cxn modelId="{DA99016B-8364-B847-B4A2-6807DD769648}" srcId="{7A6F0838-23AE-5642-886E-D1696E964DF8}" destId="{7C7DBC15-25DF-F34E-AC88-483C5A8EB5C5}" srcOrd="0" destOrd="0" parTransId="{E1B0C968-7F77-2849-8B79-37EDC3F8810B}" sibTransId="{D76A650F-70D6-6D47-9791-E1D18D611127}"/>
    <dgm:cxn modelId="{2226F376-7634-814C-BCD2-5E3B56EF731F}" srcId="{7A6F0838-23AE-5642-886E-D1696E964DF8}" destId="{A7709D71-14C4-FF45-89BB-A364307CA282}" srcOrd="1" destOrd="0" parTransId="{123D2327-4A88-FA46-BB13-DD826BB9CC18}" sibTransId="{6A1027DE-554D-6149-B358-BCDB04389E33}"/>
    <dgm:cxn modelId="{8D8BF479-9E98-5E4D-88C8-6D591BEC802E}" srcId="{14C164DE-23B3-0B43-9764-C41E55D0C532}" destId="{7A6F0838-23AE-5642-886E-D1696E964DF8}" srcOrd="0" destOrd="0" parTransId="{6FE3C6BF-C4BF-DC45-B523-5197FE85621B}" sibTransId="{166B2DF7-2652-D648-BF9C-B8A6D9E03D86}"/>
    <dgm:cxn modelId="{3B4E6E7E-8A7E-E149-B239-4AA1BD32B1EC}" srcId="{7D3D3716-C8E4-CC4E-9E2B-668447581FA5}" destId="{1BCEF273-D742-B642-BF8D-9063920CFA9B}" srcOrd="0" destOrd="0" parTransId="{91DD703D-EB63-7A41-9A7C-4E91B46D2411}" sibTransId="{87387A40-EFC3-F94C-AE58-192588934933}"/>
    <dgm:cxn modelId="{D706E78A-F7CD-2043-A820-260D1996C74F}" type="presOf" srcId="{7A6F0838-23AE-5642-886E-D1696E964DF8}" destId="{59FC940F-DD88-F24D-B61E-6E73494EB739}" srcOrd="0" destOrd="0" presId="urn:microsoft.com/office/officeart/2005/8/layout/vList5"/>
    <dgm:cxn modelId="{8AA67E9F-237B-9248-A2C5-24AEDCAD6AA8}" type="presOf" srcId="{7319B0B5-A5BB-B24E-BD2F-833910255209}" destId="{042EDA94-0B2E-D143-AD04-24E4FE61E51E}" srcOrd="0" destOrd="3" presId="urn:microsoft.com/office/officeart/2005/8/layout/vList5"/>
    <dgm:cxn modelId="{6705D7B0-CC9A-EF49-812F-C8C4EC126A83}" type="presOf" srcId="{7C7DBC15-25DF-F34E-AC88-483C5A8EB5C5}" destId="{042EDA94-0B2E-D143-AD04-24E4FE61E51E}" srcOrd="0" destOrd="0" presId="urn:microsoft.com/office/officeart/2005/8/layout/vList5"/>
    <dgm:cxn modelId="{EF9015C9-F0A3-5645-A782-A561D41B11E1}" type="presOf" srcId="{7D3D3716-C8E4-CC4E-9E2B-668447581FA5}" destId="{F7C25AFF-6795-AB4E-A5EB-210310229780}" srcOrd="0" destOrd="0" presId="urn:microsoft.com/office/officeart/2005/8/layout/vList5"/>
    <dgm:cxn modelId="{44D1D5CC-338E-F342-9BA0-C74176E5CFAD}" type="presOf" srcId="{14C164DE-23B3-0B43-9764-C41E55D0C532}" destId="{2E57716E-AD82-5D43-B14E-0D2087F40387}" srcOrd="0" destOrd="0" presId="urn:microsoft.com/office/officeart/2005/8/layout/vList5"/>
    <dgm:cxn modelId="{88D331E3-9BE5-9042-A705-85F548BE0E88}" type="presOf" srcId="{8873BE2D-3D26-514C-9A56-6C37D232C367}" destId="{042EDA94-0B2E-D143-AD04-24E4FE61E51E}" srcOrd="0" destOrd="2" presId="urn:microsoft.com/office/officeart/2005/8/layout/vList5"/>
    <dgm:cxn modelId="{165D2B11-5D8F-764F-B9FB-0420F3219432}" type="presParOf" srcId="{2E57716E-AD82-5D43-B14E-0D2087F40387}" destId="{AD1AE993-3D42-FD4B-8741-184E03D520D6}" srcOrd="0" destOrd="0" presId="urn:microsoft.com/office/officeart/2005/8/layout/vList5"/>
    <dgm:cxn modelId="{B7E56EB0-FE00-A14A-B726-DB1DFE4F2F6C}" type="presParOf" srcId="{AD1AE993-3D42-FD4B-8741-184E03D520D6}" destId="{59FC940F-DD88-F24D-B61E-6E73494EB739}" srcOrd="0" destOrd="0" presId="urn:microsoft.com/office/officeart/2005/8/layout/vList5"/>
    <dgm:cxn modelId="{9E9B9FBE-B347-5D45-89F1-836B59BA332D}" type="presParOf" srcId="{AD1AE993-3D42-FD4B-8741-184E03D520D6}" destId="{042EDA94-0B2E-D143-AD04-24E4FE61E51E}" srcOrd="1" destOrd="0" presId="urn:microsoft.com/office/officeart/2005/8/layout/vList5"/>
    <dgm:cxn modelId="{5EC41D71-350E-E742-91D7-8458BC935E72}" type="presParOf" srcId="{2E57716E-AD82-5D43-B14E-0D2087F40387}" destId="{C0A69B63-EB2C-C946-92CD-84B7EA92049E}" srcOrd="1" destOrd="0" presId="urn:microsoft.com/office/officeart/2005/8/layout/vList5"/>
    <dgm:cxn modelId="{45B2D779-072D-E843-ABA1-47613B0C51A8}" type="presParOf" srcId="{2E57716E-AD82-5D43-B14E-0D2087F40387}" destId="{CF09FABF-AE00-E348-9C17-58DFBAEE5E3F}" srcOrd="2" destOrd="0" presId="urn:microsoft.com/office/officeart/2005/8/layout/vList5"/>
    <dgm:cxn modelId="{90B00FBE-F83F-D340-AB50-98FB5C3C58E0}" type="presParOf" srcId="{CF09FABF-AE00-E348-9C17-58DFBAEE5E3F}" destId="{F7C25AFF-6795-AB4E-A5EB-210310229780}" srcOrd="0" destOrd="0" presId="urn:microsoft.com/office/officeart/2005/8/layout/vList5"/>
    <dgm:cxn modelId="{44B3AB4F-50FF-A942-A0E5-4BD668D14CB5}" type="presParOf" srcId="{CF09FABF-AE00-E348-9C17-58DFBAEE5E3F}" destId="{8883A46D-8A42-4E4F-A100-FD83E0138C6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EC2FB-F2D9-4F76-B99C-318FB2033BB9}">
      <dsp:nvSpPr>
        <dsp:cNvPr id="0" name=""/>
        <dsp:cNvSpPr/>
      </dsp:nvSpPr>
      <dsp:spPr>
        <a:xfrm>
          <a:off x="0" y="482"/>
          <a:ext cx="7586754" cy="1128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CACE5A-C22D-40CD-ACB8-9B2B08178213}">
      <dsp:nvSpPr>
        <dsp:cNvPr id="0" name=""/>
        <dsp:cNvSpPr/>
      </dsp:nvSpPr>
      <dsp:spPr>
        <a:xfrm>
          <a:off x="341283" y="254329"/>
          <a:ext cx="620515" cy="620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B53863-9FCF-46A0-BE67-706726FDF05A}">
      <dsp:nvSpPr>
        <dsp:cNvPr id="0" name=""/>
        <dsp:cNvSpPr/>
      </dsp:nvSpPr>
      <dsp:spPr>
        <a:xfrm>
          <a:off x="1303082" y="482"/>
          <a:ext cx="6283671" cy="1128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2" tIns="119402" rIns="119402" bIns="119402" numCol="1" spcCol="1270" anchor="ctr" anchorCtr="0">
          <a:noAutofit/>
        </a:bodyPr>
        <a:lstStyle/>
        <a:p>
          <a:pPr marL="0" lvl="0" indent="0" algn="l" defTabSz="1111250">
            <a:lnSpc>
              <a:spcPct val="100000"/>
            </a:lnSpc>
            <a:spcBef>
              <a:spcPct val="0"/>
            </a:spcBef>
            <a:spcAft>
              <a:spcPct val="35000"/>
            </a:spcAft>
            <a:buNone/>
          </a:pPr>
          <a:r>
            <a:rPr lang="en-US" sz="2500" kern="1200">
              <a:solidFill>
                <a:schemeClr val="bg1"/>
              </a:solidFill>
            </a:rPr>
            <a:t>Presented by Joshua Merren, Cybersecurity Analyst, Grey Matter LLC</a:t>
          </a:r>
        </a:p>
      </dsp:txBody>
      <dsp:txXfrm>
        <a:off x="1303082" y="482"/>
        <a:ext cx="6283671" cy="1128210"/>
      </dsp:txXfrm>
    </dsp:sp>
    <dsp:sp modelId="{7ECF7187-CB10-41C0-B3E4-B90B71190BE7}">
      <dsp:nvSpPr>
        <dsp:cNvPr id="0" name=""/>
        <dsp:cNvSpPr/>
      </dsp:nvSpPr>
      <dsp:spPr>
        <a:xfrm>
          <a:off x="0" y="1410744"/>
          <a:ext cx="7586754" cy="1128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EE3DC-7089-4D32-BCB0-E46633A4A437}">
      <dsp:nvSpPr>
        <dsp:cNvPr id="0" name=""/>
        <dsp:cNvSpPr/>
      </dsp:nvSpPr>
      <dsp:spPr>
        <a:xfrm>
          <a:off x="341283" y="1664592"/>
          <a:ext cx="620515" cy="620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CC24EF-3F75-4E53-BED0-9D06D5B7E9DA}">
      <dsp:nvSpPr>
        <dsp:cNvPr id="0" name=""/>
        <dsp:cNvSpPr/>
      </dsp:nvSpPr>
      <dsp:spPr>
        <a:xfrm>
          <a:off x="1303082" y="1410744"/>
          <a:ext cx="6283671" cy="1128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2" tIns="119402" rIns="119402" bIns="119402" numCol="1" spcCol="1270" anchor="ctr" anchorCtr="0">
          <a:noAutofit/>
        </a:bodyPr>
        <a:lstStyle/>
        <a:p>
          <a:pPr marL="0" lvl="0" indent="0" algn="l" defTabSz="1111250">
            <a:lnSpc>
              <a:spcPct val="100000"/>
            </a:lnSpc>
            <a:spcBef>
              <a:spcPct val="0"/>
            </a:spcBef>
            <a:spcAft>
              <a:spcPct val="35000"/>
            </a:spcAft>
            <a:buNone/>
          </a:pPr>
          <a:r>
            <a:rPr lang="en-US" sz="2500" kern="1200">
              <a:solidFill>
                <a:schemeClr val="bg1"/>
              </a:solidFill>
            </a:rPr>
            <a:t>Date: December 9</a:t>
          </a:r>
          <a:r>
            <a:rPr lang="en-US" sz="2500" kern="1200" baseline="30000">
              <a:solidFill>
                <a:schemeClr val="bg1"/>
              </a:solidFill>
            </a:rPr>
            <a:t>th</a:t>
          </a:r>
          <a:r>
            <a:rPr lang="en-US" sz="2500" kern="1200">
              <a:solidFill>
                <a:schemeClr val="bg1"/>
              </a:solidFill>
            </a:rPr>
            <a:t>, 2024</a:t>
          </a:r>
        </a:p>
      </dsp:txBody>
      <dsp:txXfrm>
        <a:off x="1303082" y="1410744"/>
        <a:ext cx="6283671" cy="1128210"/>
      </dsp:txXfrm>
    </dsp:sp>
    <dsp:sp modelId="{338E0D9C-862A-4933-B89F-3A0DD10F04FF}">
      <dsp:nvSpPr>
        <dsp:cNvPr id="0" name=""/>
        <dsp:cNvSpPr/>
      </dsp:nvSpPr>
      <dsp:spPr>
        <a:xfrm>
          <a:off x="0" y="2821007"/>
          <a:ext cx="7586754" cy="1128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E0D51-F6A7-42C5-8B4E-FE2FC1AA23E0}">
      <dsp:nvSpPr>
        <dsp:cNvPr id="0" name=""/>
        <dsp:cNvSpPr/>
      </dsp:nvSpPr>
      <dsp:spPr>
        <a:xfrm>
          <a:off x="341283" y="3074854"/>
          <a:ext cx="620515" cy="620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A7F1DD-9D0C-4138-8370-481548C8BDEA}">
      <dsp:nvSpPr>
        <dsp:cNvPr id="0" name=""/>
        <dsp:cNvSpPr/>
      </dsp:nvSpPr>
      <dsp:spPr>
        <a:xfrm>
          <a:off x="1303082" y="2821007"/>
          <a:ext cx="6283671" cy="1128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2" tIns="119402" rIns="119402" bIns="119402"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bg1"/>
              </a:solidFill>
            </a:rPr>
            <a:t>This presentation summarizes the key security challenges we face and provides actionable steps to protect Grey Matter’s operations, finances, and reputation in light of the </a:t>
          </a:r>
          <a:r>
            <a:rPr lang="en-US" sz="1600" kern="1200" dirty="0" err="1">
              <a:solidFill>
                <a:schemeClr val="bg1"/>
              </a:solidFill>
            </a:rPr>
            <a:t>BrainMeld</a:t>
          </a:r>
          <a:r>
            <a:rPr lang="en-US" sz="1600" kern="1200" dirty="0">
              <a:solidFill>
                <a:schemeClr val="bg1"/>
              </a:solidFill>
            </a:rPr>
            <a:t> acquisition.</a:t>
          </a:r>
        </a:p>
      </dsp:txBody>
      <dsp:txXfrm>
        <a:off x="1303082" y="2821007"/>
        <a:ext cx="6283671" cy="11282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3F63D-5264-7E40-8601-217F26014F77}">
      <dsp:nvSpPr>
        <dsp:cNvPr id="0" name=""/>
        <dsp:cNvSpPr/>
      </dsp:nvSpPr>
      <dsp:spPr>
        <a:xfrm rot="5400000">
          <a:off x="599924" y="851414"/>
          <a:ext cx="1806682" cy="3006278"/>
        </a:xfrm>
        <a:prstGeom prst="corner">
          <a:avLst>
            <a:gd name="adj1" fmla="val 16120"/>
            <a:gd name="adj2" fmla="val 1611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175B60-3D2A-D44E-B67A-D96B7F50273E}">
      <dsp:nvSpPr>
        <dsp:cNvPr id="0" name=""/>
        <dsp:cNvSpPr/>
      </dsp:nvSpPr>
      <dsp:spPr>
        <a:xfrm>
          <a:off x="298344" y="1749643"/>
          <a:ext cx="2714085" cy="2379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By taking these steps, Grey Matter will: </a:t>
          </a:r>
        </a:p>
        <a:p>
          <a:pPr marL="171450" lvl="1" indent="-171450" algn="l" defTabSz="800100">
            <a:lnSpc>
              <a:spcPct val="90000"/>
            </a:lnSpc>
            <a:spcBef>
              <a:spcPct val="0"/>
            </a:spcBef>
            <a:spcAft>
              <a:spcPct val="15000"/>
            </a:spcAft>
            <a:buChar char="•"/>
          </a:pPr>
          <a:r>
            <a:rPr lang="en-US" sz="1800" kern="1200" dirty="0"/>
            <a:t>Enhance system security.</a:t>
          </a:r>
        </a:p>
        <a:p>
          <a:pPr marL="171450" lvl="1" indent="-171450" algn="l" defTabSz="800100">
            <a:lnSpc>
              <a:spcPct val="90000"/>
            </a:lnSpc>
            <a:spcBef>
              <a:spcPct val="0"/>
            </a:spcBef>
            <a:spcAft>
              <a:spcPct val="15000"/>
            </a:spcAft>
            <a:buChar char="•"/>
          </a:pPr>
          <a:r>
            <a:rPr lang="en-US" sz="1800" kern="1200" dirty="0"/>
            <a:t>Protect customer trust.</a:t>
          </a:r>
        </a:p>
        <a:p>
          <a:pPr marL="171450" lvl="1" indent="-171450" algn="l" defTabSz="800100">
            <a:lnSpc>
              <a:spcPct val="90000"/>
            </a:lnSpc>
            <a:spcBef>
              <a:spcPct val="0"/>
            </a:spcBef>
            <a:spcAft>
              <a:spcPct val="15000"/>
            </a:spcAft>
            <a:buChar char="•"/>
          </a:pPr>
          <a:r>
            <a:rPr lang="en-US" sz="1800" kern="1200" dirty="0"/>
            <a:t>Avoid costly disruptions and fines.</a:t>
          </a:r>
        </a:p>
        <a:p>
          <a:pPr marL="171450" lvl="1" indent="-171450" algn="l" defTabSz="800100">
            <a:lnSpc>
              <a:spcPct val="90000"/>
            </a:lnSpc>
            <a:spcBef>
              <a:spcPct val="0"/>
            </a:spcBef>
            <a:spcAft>
              <a:spcPct val="15000"/>
            </a:spcAft>
            <a:buChar char="•"/>
          </a:pPr>
          <a:r>
            <a:rPr lang="en-US" sz="1800" kern="1200" dirty="0"/>
            <a:t>"Strong security is an investment in our company’s future."</a:t>
          </a:r>
        </a:p>
      </dsp:txBody>
      <dsp:txXfrm>
        <a:off x="298344" y="1749643"/>
        <a:ext cx="2714085" cy="2379054"/>
      </dsp:txXfrm>
    </dsp:sp>
    <dsp:sp modelId="{F68F1E76-826A-FB4B-BBC0-CA67CFF5DC11}">
      <dsp:nvSpPr>
        <dsp:cNvPr id="0" name=""/>
        <dsp:cNvSpPr/>
      </dsp:nvSpPr>
      <dsp:spPr>
        <a:xfrm>
          <a:off x="2500337" y="630088"/>
          <a:ext cx="512091" cy="512091"/>
        </a:xfrm>
        <a:prstGeom prst="triangle">
          <a:avLst>
            <a:gd name="adj" fmla="val 10000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0A0527-1734-5A4E-A3C2-0BCC4F0851C6}">
      <dsp:nvSpPr>
        <dsp:cNvPr id="0" name=""/>
        <dsp:cNvSpPr/>
      </dsp:nvSpPr>
      <dsp:spPr>
        <a:xfrm rot="5400000">
          <a:off x="3922494" y="29240"/>
          <a:ext cx="1806682" cy="3006278"/>
        </a:xfrm>
        <a:prstGeom prst="corner">
          <a:avLst>
            <a:gd name="adj1" fmla="val 16120"/>
            <a:gd name="adj2" fmla="val 16110"/>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AB8680-673C-324D-BDFA-2B33B87CB03F}">
      <dsp:nvSpPr>
        <dsp:cNvPr id="0" name=""/>
        <dsp:cNvSpPr/>
      </dsp:nvSpPr>
      <dsp:spPr>
        <a:xfrm>
          <a:off x="3620914" y="927470"/>
          <a:ext cx="2714085" cy="2379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Importance:</a:t>
          </a:r>
        </a:p>
        <a:p>
          <a:pPr marL="228600" lvl="1" indent="-228600" algn="l" defTabSz="977900">
            <a:lnSpc>
              <a:spcPct val="90000"/>
            </a:lnSpc>
            <a:spcBef>
              <a:spcPct val="0"/>
            </a:spcBef>
            <a:spcAft>
              <a:spcPct val="15000"/>
            </a:spcAft>
            <a:buChar char="•"/>
          </a:pPr>
          <a:r>
            <a:rPr lang="en-US" sz="2200" kern="1200" dirty="0"/>
            <a:t>Proactive measures ensure Grey Matter remains competitive and trusted in the market.</a:t>
          </a:r>
        </a:p>
      </dsp:txBody>
      <dsp:txXfrm>
        <a:off x="3620914" y="927470"/>
        <a:ext cx="2714085" cy="23790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82494-E26C-F74D-8963-80F6B2364EB9}">
      <dsp:nvSpPr>
        <dsp:cNvPr id="0" name=""/>
        <dsp:cNvSpPr/>
      </dsp:nvSpPr>
      <dsp:spPr>
        <a:xfrm>
          <a:off x="0" y="364037"/>
          <a:ext cx="9905999" cy="1488374"/>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437388" rIns="768816"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Our findings highlight critical vulnerabilities.</a:t>
          </a:r>
        </a:p>
        <a:p>
          <a:pPr marL="228600" lvl="1" indent="-228600" algn="l" defTabSz="933450">
            <a:lnSpc>
              <a:spcPct val="90000"/>
            </a:lnSpc>
            <a:spcBef>
              <a:spcPct val="0"/>
            </a:spcBef>
            <a:spcAft>
              <a:spcPct val="15000"/>
            </a:spcAft>
            <a:buChar char="•"/>
          </a:pPr>
          <a:r>
            <a:rPr lang="en-US" sz="2100" kern="1200"/>
            <a:t>Immediate and long-term actions protect our business.</a:t>
          </a:r>
        </a:p>
        <a:p>
          <a:pPr marL="228600" lvl="1" indent="-228600" algn="l" defTabSz="933450">
            <a:lnSpc>
              <a:spcPct val="90000"/>
            </a:lnSpc>
            <a:spcBef>
              <a:spcPct val="0"/>
            </a:spcBef>
            <a:spcAft>
              <a:spcPct val="15000"/>
            </a:spcAft>
            <a:buChar char="•"/>
          </a:pPr>
          <a:r>
            <a:rPr lang="en-US" sz="2100" kern="1200"/>
            <a:t>Moving forward, ongoing efforts are essential.</a:t>
          </a:r>
        </a:p>
      </dsp:txBody>
      <dsp:txXfrm>
        <a:off x="0" y="364037"/>
        <a:ext cx="9905999" cy="1488374"/>
      </dsp:txXfrm>
    </dsp:sp>
    <dsp:sp modelId="{91387EBB-ED80-0E4B-ADD2-BA0686D672BE}">
      <dsp:nvSpPr>
        <dsp:cNvPr id="0" name=""/>
        <dsp:cNvSpPr/>
      </dsp:nvSpPr>
      <dsp:spPr>
        <a:xfrm>
          <a:off x="495299" y="54077"/>
          <a:ext cx="6934199" cy="619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933450">
            <a:lnSpc>
              <a:spcPct val="90000"/>
            </a:lnSpc>
            <a:spcBef>
              <a:spcPct val="0"/>
            </a:spcBef>
            <a:spcAft>
              <a:spcPct val="35000"/>
            </a:spcAft>
            <a:buNone/>
          </a:pPr>
          <a:r>
            <a:rPr lang="en-US" sz="2100" kern="1200" dirty="0"/>
            <a:t>Summary: </a:t>
          </a:r>
        </a:p>
      </dsp:txBody>
      <dsp:txXfrm>
        <a:off x="525561" y="84339"/>
        <a:ext cx="6873675" cy="559396"/>
      </dsp:txXfrm>
    </dsp:sp>
    <dsp:sp modelId="{79D80FBA-B537-2D42-8396-6DB3D4C93337}">
      <dsp:nvSpPr>
        <dsp:cNvPr id="0" name=""/>
        <dsp:cNvSpPr/>
      </dsp:nvSpPr>
      <dsp:spPr>
        <a:xfrm>
          <a:off x="0" y="2275772"/>
          <a:ext cx="9905999" cy="1124549"/>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8816" tIns="437388" rIns="768816"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"Together, we can secure Grey Matter's future by addressing these risks today."</a:t>
          </a:r>
        </a:p>
      </dsp:txBody>
      <dsp:txXfrm>
        <a:off x="0" y="2275772"/>
        <a:ext cx="9905999" cy="1124549"/>
      </dsp:txXfrm>
    </dsp:sp>
    <dsp:sp modelId="{D9A0017F-EDC8-0C48-8A4C-ADFC935A62C1}">
      <dsp:nvSpPr>
        <dsp:cNvPr id="0" name=""/>
        <dsp:cNvSpPr/>
      </dsp:nvSpPr>
      <dsp:spPr>
        <a:xfrm>
          <a:off x="495299" y="1965811"/>
          <a:ext cx="6934199" cy="619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933450">
            <a:lnSpc>
              <a:spcPct val="90000"/>
            </a:lnSpc>
            <a:spcBef>
              <a:spcPct val="0"/>
            </a:spcBef>
            <a:spcAft>
              <a:spcPct val="35000"/>
            </a:spcAft>
            <a:buNone/>
          </a:pPr>
          <a:r>
            <a:rPr lang="en-US" sz="2100" kern="1200" dirty="0"/>
            <a:t>Call to Action: </a:t>
          </a:r>
        </a:p>
      </dsp:txBody>
      <dsp:txXfrm>
        <a:off x="525561" y="1996073"/>
        <a:ext cx="6873675"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17CF3-90EF-7543-89FD-6B11421373BE}">
      <dsp:nvSpPr>
        <dsp:cNvPr id="0" name=""/>
        <dsp:cNvSpPr/>
      </dsp:nvSpPr>
      <dsp:spPr>
        <a:xfrm>
          <a:off x="0" y="0"/>
          <a:ext cx="6193103" cy="9698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acquisition of </a:t>
          </a:r>
          <a:r>
            <a:rPr lang="en-US" sz="1600" kern="1200" dirty="0" err="1"/>
            <a:t>BrainMeld</a:t>
          </a:r>
          <a:r>
            <a:rPr lang="en-US" sz="1600" kern="1200" dirty="0"/>
            <a:t> brings opportunities but also risks.</a:t>
          </a:r>
        </a:p>
      </dsp:txBody>
      <dsp:txXfrm>
        <a:off x="28406" y="28406"/>
        <a:ext cx="5064587" cy="913055"/>
      </dsp:txXfrm>
    </dsp:sp>
    <dsp:sp modelId="{923D9B66-26D7-D741-9C15-064F4AD8EA33}">
      <dsp:nvSpPr>
        <dsp:cNvPr id="0" name=""/>
        <dsp:cNvSpPr/>
      </dsp:nvSpPr>
      <dsp:spPr>
        <a:xfrm>
          <a:off x="518672" y="1146206"/>
          <a:ext cx="6193103" cy="9698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Our cybersecurity assessment identified areas requiring immediate and long-term attention to protect our business.</a:t>
          </a:r>
        </a:p>
      </dsp:txBody>
      <dsp:txXfrm>
        <a:off x="547078" y="1174612"/>
        <a:ext cx="4987205" cy="913055"/>
      </dsp:txXfrm>
    </dsp:sp>
    <dsp:sp modelId="{5D3C5526-5067-AE40-861D-C68D15AB746D}">
      <dsp:nvSpPr>
        <dsp:cNvPr id="0" name=""/>
        <dsp:cNvSpPr/>
      </dsp:nvSpPr>
      <dsp:spPr>
        <a:xfrm>
          <a:off x="1029603" y="2292413"/>
          <a:ext cx="6193103" cy="9698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Today’s presentation will focus on: </a:t>
          </a:r>
        </a:p>
        <a:p>
          <a:pPr marL="114300" lvl="1" indent="-114300" algn="l" defTabSz="533400">
            <a:lnSpc>
              <a:spcPct val="90000"/>
            </a:lnSpc>
            <a:spcBef>
              <a:spcPct val="0"/>
            </a:spcBef>
            <a:spcAft>
              <a:spcPct val="15000"/>
            </a:spcAft>
            <a:buChar char="•"/>
          </a:pPr>
          <a:r>
            <a:rPr lang="en-US" sz="1200" kern="1200" dirty="0"/>
            <a:t>Critical vulnerabilities identified.</a:t>
          </a:r>
        </a:p>
        <a:p>
          <a:pPr marL="114300" lvl="1" indent="-114300" algn="l" defTabSz="533400">
            <a:lnSpc>
              <a:spcPct val="90000"/>
            </a:lnSpc>
            <a:spcBef>
              <a:spcPct val="0"/>
            </a:spcBef>
            <a:spcAft>
              <a:spcPct val="15000"/>
            </a:spcAft>
            <a:buChar char="•"/>
          </a:pPr>
          <a:r>
            <a:rPr lang="en-US" sz="1200" kern="1200"/>
            <a:t>Recommended solutions and their importance.</a:t>
          </a:r>
        </a:p>
        <a:p>
          <a:pPr marL="114300" lvl="1" indent="-114300" algn="l" defTabSz="533400">
            <a:lnSpc>
              <a:spcPct val="90000"/>
            </a:lnSpc>
            <a:spcBef>
              <a:spcPct val="0"/>
            </a:spcBef>
            <a:spcAft>
              <a:spcPct val="15000"/>
            </a:spcAft>
            <a:buChar char="•"/>
          </a:pPr>
          <a:r>
            <a:rPr lang="en-US" sz="1200" kern="1200" dirty="0"/>
            <a:t>Steps to ensure future resilience.</a:t>
          </a:r>
        </a:p>
      </dsp:txBody>
      <dsp:txXfrm>
        <a:off x="1058009" y="2320819"/>
        <a:ext cx="4994946" cy="913055"/>
      </dsp:txXfrm>
    </dsp:sp>
    <dsp:sp modelId="{50B16AB6-C26F-164F-BE76-96DB709ADE77}">
      <dsp:nvSpPr>
        <dsp:cNvPr id="0" name=""/>
        <dsp:cNvSpPr/>
      </dsp:nvSpPr>
      <dsp:spPr>
        <a:xfrm>
          <a:off x="1548275" y="3438620"/>
          <a:ext cx="6193103" cy="9698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Importance</a:t>
          </a:r>
        </a:p>
        <a:p>
          <a:pPr marL="114300" lvl="1" indent="-114300" algn="l" defTabSz="533400">
            <a:lnSpc>
              <a:spcPct val="90000"/>
            </a:lnSpc>
            <a:spcBef>
              <a:spcPct val="0"/>
            </a:spcBef>
            <a:spcAft>
              <a:spcPct val="15000"/>
            </a:spcAft>
            <a:buSzPts val="1000"/>
            <a:buFont typeface="Courier New" panose="02070309020205020404" pitchFamily="49" charset="0"/>
            <a:buChar char="o"/>
          </a:pPr>
          <a:r>
            <a:rPr lang="en-US" sz="1200" kern="1200"/>
            <a:t>Cybersecurity is fundamental to successfully integrating BrainMeld’s systems and protecting Grey Matter’s growth. Without addressing these issues, we risk operational disruptions and financial loss.</a:t>
          </a:r>
        </a:p>
      </dsp:txBody>
      <dsp:txXfrm>
        <a:off x="1576681" y="3467026"/>
        <a:ext cx="4987205" cy="913055"/>
      </dsp:txXfrm>
    </dsp:sp>
    <dsp:sp modelId="{E4100E2F-0D37-7D45-B39E-7F43F12A8510}">
      <dsp:nvSpPr>
        <dsp:cNvPr id="0" name=""/>
        <dsp:cNvSpPr/>
      </dsp:nvSpPr>
      <dsp:spPr>
        <a:xfrm>
          <a:off x="5562689" y="742830"/>
          <a:ext cx="630413" cy="63041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704532" y="742830"/>
        <a:ext cx="346727" cy="474386"/>
      </dsp:txXfrm>
    </dsp:sp>
    <dsp:sp modelId="{C81A5B1A-F9C0-8945-87A0-91E16E98F899}">
      <dsp:nvSpPr>
        <dsp:cNvPr id="0" name=""/>
        <dsp:cNvSpPr/>
      </dsp:nvSpPr>
      <dsp:spPr>
        <a:xfrm>
          <a:off x="6081361" y="1889037"/>
          <a:ext cx="630413" cy="63041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6223204" y="1889037"/>
        <a:ext cx="346727" cy="474386"/>
      </dsp:txXfrm>
    </dsp:sp>
    <dsp:sp modelId="{6506E2CB-DFD5-7D4B-B121-735C71224341}">
      <dsp:nvSpPr>
        <dsp:cNvPr id="0" name=""/>
        <dsp:cNvSpPr/>
      </dsp:nvSpPr>
      <dsp:spPr>
        <a:xfrm>
          <a:off x="6592292" y="3035243"/>
          <a:ext cx="630413" cy="63041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6734135" y="3035243"/>
        <a:ext cx="346727" cy="4743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43E35-05A1-F14D-86C4-DA23978CE694}">
      <dsp:nvSpPr>
        <dsp:cNvPr id="0" name=""/>
        <dsp:cNvSpPr/>
      </dsp:nvSpPr>
      <dsp:spPr>
        <a:xfrm rot="5400000">
          <a:off x="3451963" y="-914943"/>
          <a:ext cx="1820482" cy="410560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Unpatched systems (e.g., SMB server issues).</a:t>
          </a:r>
        </a:p>
        <a:p>
          <a:pPr marL="228600" lvl="1" indent="-228600" algn="l" defTabSz="889000">
            <a:lnSpc>
              <a:spcPct val="90000"/>
            </a:lnSpc>
            <a:spcBef>
              <a:spcPct val="0"/>
            </a:spcBef>
            <a:spcAft>
              <a:spcPct val="15000"/>
            </a:spcAft>
            <a:buChar char="•"/>
          </a:pPr>
          <a:r>
            <a:rPr lang="en-US" sz="2000" kern="1200"/>
            <a:t>Weak password practices.</a:t>
          </a:r>
        </a:p>
        <a:p>
          <a:pPr marL="228600" lvl="1" indent="-228600" algn="l" defTabSz="889000">
            <a:lnSpc>
              <a:spcPct val="90000"/>
            </a:lnSpc>
            <a:spcBef>
              <a:spcPct val="0"/>
            </a:spcBef>
            <a:spcAft>
              <a:spcPct val="15000"/>
            </a:spcAft>
            <a:buChar char="•"/>
          </a:pPr>
          <a:r>
            <a:rPr lang="en-US" sz="2000" kern="1200" dirty="0"/>
            <a:t>Outdated encryption protocols.</a:t>
          </a:r>
        </a:p>
      </dsp:txBody>
      <dsp:txXfrm rot="-5400000">
        <a:off x="2309403" y="316486"/>
        <a:ext cx="4016735" cy="1642744"/>
      </dsp:txXfrm>
    </dsp:sp>
    <dsp:sp modelId="{AAC62475-677D-9B40-8410-36CF441D5EBD}">
      <dsp:nvSpPr>
        <dsp:cNvPr id="0" name=""/>
        <dsp:cNvSpPr/>
      </dsp:nvSpPr>
      <dsp:spPr>
        <a:xfrm>
          <a:off x="0" y="56"/>
          <a:ext cx="2309402" cy="22756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Vulnerabilities discovered include: </a:t>
          </a:r>
        </a:p>
      </dsp:txBody>
      <dsp:txXfrm>
        <a:off x="111086" y="111142"/>
        <a:ext cx="2087230" cy="2053430"/>
      </dsp:txXfrm>
    </dsp:sp>
    <dsp:sp modelId="{3CE1F126-F429-9448-90E5-B93A65645E7A}">
      <dsp:nvSpPr>
        <dsp:cNvPr id="0" name=""/>
        <dsp:cNvSpPr/>
      </dsp:nvSpPr>
      <dsp:spPr>
        <a:xfrm rot="5400000">
          <a:off x="3451963" y="1474439"/>
          <a:ext cx="1820482" cy="410560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SzPts val="1000"/>
            <a:buFont typeface="Courier New" panose="02070309020205020404" pitchFamily="49" charset="0"/>
            <a:buChar char="o"/>
          </a:pPr>
          <a:r>
            <a:rPr lang="en-US" sz="2000" kern="1200" dirty="0"/>
            <a:t>A single vulnerability can result in costly breaches, operational downtime, or loss of trust with customers. Strengthening these areas protects us from external threats.</a:t>
          </a:r>
        </a:p>
      </dsp:txBody>
      <dsp:txXfrm rot="-5400000">
        <a:off x="2309403" y="2705869"/>
        <a:ext cx="4016735" cy="1642744"/>
      </dsp:txXfrm>
    </dsp:sp>
    <dsp:sp modelId="{138AA47C-6A0E-2247-969C-7F674BC7E98D}">
      <dsp:nvSpPr>
        <dsp:cNvPr id="0" name=""/>
        <dsp:cNvSpPr/>
      </dsp:nvSpPr>
      <dsp:spPr>
        <a:xfrm>
          <a:off x="0" y="2389440"/>
          <a:ext cx="2309402" cy="22756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These weaknesses, if left unaddressed, create entry points for hackers.</a:t>
          </a:r>
        </a:p>
      </dsp:txBody>
      <dsp:txXfrm>
        <a:off x="111086" y="2500526"/>
        <a:ext cx="2087230" cy="2053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B0E52-F597-5240-9B0B-D33179104F60}">
      <dsp:nvSpPr>
        <dsp:cNvPr id="0" name=""/>
        <dsp:cNvSpPr/>
      </dsp:nvSpPr>
      <dsp:spPr>
        <a:xfrm>
          <a:off x="0" y="412248"/>
          <a:ext cx="4459287" cy="1940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6090" tIns="291592" rIns="34609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SMB (Server Message Block) allows data sharing over networks but has known vulnerabilities.</a:t>
          </a:r>
        </a:p>
        <a:p>
          <a:pPr marL="114300" lvl="1" indent="-114300" algn="l" defTabSz="622300">
            <a:lnSpc>
              <a:spcPct val="90000"/>
            </a:lnSpc>
            <a:spcBef>
              <a:spcPct val="0"/>
            </a:spcBef>
            <a:spcAft>
              <a:spcPct val="15000"/>
            </a:spcAft>
            <a:buChar char="•"/>
          </a:pPr>
          <a:r>
            <a:rPr lang="en-US" sz="1400" kern="1200"/>
            <a:t>Example: The WannaCry ransomware attack exploited unpatched SMB servers, causing millions in damages globally.</a:t>
          </a:r>
        </a:p>
        <a:p>
          <a:pPr marL="114300" lvl="1" indent="-114300" algn="l" defTabSz="622300">
            <a:lnSpc>
              <a:spcPct val="90000"/>
            </a:lnSpc>
            <a:spcBef>
              <a:spcPct val="0"/>
            </a:spcBef>
            <a:spcAft>
              <a:spcPct val="15000"/>
            </a:spcAft>
            <a:buChar char="•"/>
          </a:pPr>
          <a:r>
            <a:rPr lang="en-US" sz="1400" kern="1200"/>
            <a:t>Recommendation: </a:t>
          </a:r>
        </a:p>
        <a:p>
          <a:pPr marL="228600" lvl="2" indent="-114300" algn="l" defTabSz="622300">
            <a:lnSpc>
              <a:spcPct val="90000"/>
            </a:lnSpc>
            <a:spcBef>
              <a:spcPct val="0"/>
            </a:spcBef>
            <a:spcAft>
              <a:spcPct val="15000"/>
            </a:spcAft>
            <a:buChar char="•"/>
          </a:pPr>
          <a:r>
            <a:rPr lang="en-US" sz="1400" kern="1200"/>
            <a:t>Apply critical patches.</a:t>
          </a:r>
        </a:p>
        <a:p>
          <a:pPr marL="228600" lvl="2" indent="-114300" algn="l" defTabSz="622300">
            <a:lnSpc>
              <a:spcPct val="90000"/>
            </a:lnSpc>
            <a:spcBef>
              <a:spcPct val="0"/>
            </a:spcBef>
            <a:spcAft>
              <a:spcPct val="15000"/>
            </a:spcAft>
            <a:buChar char="•"/>
          </a:pPr>
          <a:r>
            <a:rPr lang="en-US" sz="1400" kern="1200"/>
            <a:t>Disable outdated SMBv1 protocol.</a:t>
          </a:r>
        </a:p>
      </dsp:txBody>
      <dsp:txXfrm>
        <a:off x="0" y="412248"/>
        <a:ext cx="4459287" cy="1940400"/>
      </dsp:txXfrm>
    </dsp:sp>
    <dsp:sp modelId="{98624587-390D-6440-BBCE-1A9CB6810EA1}">
      <dsp:nvSpPr>
        <dsp:cNvPr id="0" name=""/>
        <dsp:cNvSpPr/>
      </dsp:nvSpPr>
      <dsp:spPr>
        <a:xfrm>
          <a:off x="222964" y="205608"/>
          <a:ext cx="3121500" cy="41327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985" tIns="0" rIns="117985" bIns="0" numCol="1" spcCol="1270" anchor="ctr" anchorCtr="0">
          <a:noAutofit/>
        </a:bodyPr>
        <a:lstStyle/>
        <a:p>
          <a:pPr marL="0" lvl="0" indent="0" algn="l" defTabSz="622300">
            <a:lnSpc>
              <a:spcPct val="90000"/>
            </a:lnSpc>
            <a:spcBef>
              <a:spcPct val="0"/>
            </a:spcBef>
            <a:spcAft>
              <a:spcPct val="35000"/>
            </a:spcAft>
            <a:buNone/>
          </a:pPr>
          <a:r>
            <a:rPr lang="en-US" sz="1400" kern="1200"/>
            <a:t>Unpatched Server</a:t>
          </a:r>
        </a:p>
      </dsp:txBody>
      <dsp:txXfrm>
        <a:off x="243139" y="225783"/>
        <a:ext cx="3081150" cy="372929"/>
      </dsp:txXfrm>
    </dsp:sp>
    <dsp:sp modelId="{56EB90E3-97C1-8840-91D6-126450F1D7D1}">
      <dsp:nvSpPr>
        <dsp:cNvPr id="0" name=""/>
        <dsp:cNvSpPr/>
      </dsp:nvSpPr>
      <dsp:spPr>
        <a:xfrm>
          <a:off x="0" y="2634888"/>
          <a:ext cx="4459287" cy="1124549"/>
        </a:xfrm>
        <a:prstGeom prst="rect">
          <a:avLst/>
        </a:prstGeom>
        <a:solidFill>
          <a:schemeClr val="lt1">
            <a:alpha val="90000"/>
            <a:hueOff val="0"/>
            <a:satOff val="0"/>
            <a:lumOff val="0"/>
            <a:alphaOff val="0"/>
          </a:schemeClr>
        </a:solidFill>
        <a:ln w="15875" cap="flat" cmpd="sng" algn="ctr">
          <a:solidFill>
            <a:schemeClr val="accent2">
              <a:hueOff val="-1469031"/>
              <a:satOff val="-32495"/>
              <a:lumOff val="-64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6090" tIns="291592" rIns="34609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Unpatched systems are an open door for attackers, risking stolen data and ransomware incidents that could cripple operations.</a:t>
          </a:r>
        </a:p>
        <a:p>
          <a:pPr marL="114300" lvl="1" indent="-114300" algn="l" defTabSz="622300">
            <a:lnSpc>
              <a:spcPct val="90000"/>
            </a:lnSpc>
            <a:spcBef>
              <a:spcPct val="0"/>
            </a:spcBef>
            <a:spcAft>
              <a:spcPct val="15000"/>
            </a:spcAft>
            <a:buChar char="•"/>
          </a:pPr>
          <a:r>
            <a:rPr lang="en-US" sz="1400" kern="1200"/>
            <a:t>Protecting these systems ensures business continuity.</a:t>
          </a:r>
        </a:p>
      </dsp:txBody>
      <dsp:txXfrm>
        <a:off x="0" y="2634888"/>
        <a:ext cx="4459287" cy="1124549"/>
      </dsp:txXfrm>
    </dsp:sp>
    <dsp:sp modelId="{13FBD8EE-960A-C248-952A-734EA0D2212A}">
      <dsp:nvSpPr>
        <dsp:cNvPr id="0" name=""/>
        <dsp:cNvSpPr/>
      </dsp:nvSpPr>
      <dsp:spPr>
        <a:xfrm>
          <a:off x="222964" y="2428248"/>
          <a:ext cx="3121500" cy="413279"/>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985" tIns="0" rIns="117985" bIns="0" numCol="1" spcCol="1270" anchor="ctr" anchorCtr="0">
          <a:noAutofit/>
        </a:bodyPr>
        <a:lstStyle/>
        <a:p>
          <a:pPr marL="0" lvl="0" indent="0" algn="l" defTabSz="622300">
            <a:lnSpc>
              <a:spcPct val="90000"/>
            </a:lnSpc>
            <a:spcBef>
              <a:spcPct val="0"/>
            </a:spcBef>
            <a:spcAft>
              <a:spcPct val="35000"/>
            </a:spcAft>
            <a:buNone/>
          </a:pPr>
          <a:r>
            <a:rPr lang="en-US" sz="1400" kern="1200"/>
            <a:t>Importance</a:t>
          </a:r>
        </a:p>
      </dsp:txBody>
      <dsp:txXfrm>
        <a:off x="243139" y="2448423"/>
        <a:ext cx="3081150" cy="3729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35823-3587-8E4A-8275-750BFD33612B}">
      <dsp:nvSpPr>
        <dsp:cNvPr id="0" name=""/>
        <dsp:cNvSpPr/>
      </dsp:nvSpPr>
      <dsp:spPr>
        <a:xfrm>
          <a:off x="0" y="348399"/>
          <a:ext cx="9905999" cy="1814399"/>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68816" tIns="333248" rIns="76881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Default credentials like "admin:guest."</a:t>
          </a:r>
        </a:p>
        <a:p>
          <a:pPr marL="342900" lvl="2" indent="-171450" algn="l" defTabSz="711200">
            <a:lnSpc>
              <a:spcPct val="90000"/>
            </a:lnSpc>
            <a:spcBef>
              <a:spcPct val="0"/>
            </a:spcBef>
            <a:spcAft>
              <a:spcPct val="15000"/>
            </a:spcAft>
            <a:buChar char="•"/>
          </a:pPr>
          <a:r>
            <a:rPr lang="en-US" sz="1600" kern="1200"/>
            <a:t>Weak or reused passwords.</a:t>
          </a:r>
        </a:p>
        <a:p>
          <a:pPr marL="171450" lvl="1" indent="-171450" algn="l" defTabSz="711200">
            <a:lnSpc>
              <a:spcPct val="90000"/>
            </a:lnSpc>
            <a:spcBef>
              <a:spcPct val="0"/>
            </a:spcBef>
            <a:spcAft>
              <a:spcPct val="15000"/>
            </a:spcAft>
            <a:buChar char="•"/>
          </a:pPr>
          <a:r>
            <a:rPr lang="en-US" sz="1600" kern="1200"/>
            <a:t>Example: Cyberattacks often start by exploiting default passwords, leading to unauthorized access.</a:t>
          </a:r>
        </a:p>
        <a:p>
          <a:pPr marL="171450" lvl="1" indent="-171450" algn="l" defTabSz="711200">
            <a:lnSpc>
              <a:spcPct val="90000"/>
            </a:lnSpc>
            <a:spcBef>
              <a:spcPct val="0"/>
            </a:spcBef>
            <a:spcAft>
              <a:spcPct val="15000"/>
            </a:spcAft>
            <a:buChar char="•"/>
          </a:pPr>
          <a:r>
            <a:rPr lang="en-US" sz="1600" kern="1200"/>
            <a:t>Recommendations: </a:t>
          </a:r>
        </a:p>
        <a:p>
          <a:pPr marL="342900" lvl="2" indent="-171450" algn="l" defTabSz="711200">
            <a:lnSpc>
              <a:spcPct val="90000"/>
            </a:lnSpc>
            <a:spcBef>
              <a:spcPct val="0"/>
            </a:spcBef>
            <a:spcAft>
              <a:spcPct val="15000"/>
            </a:spcAft>
            <a:buChar char="•"/>
          </a:pPr>
          <a:r>
            <a:rPr lang="en-US" sz="1600" kern="1200"/>
            <a:t>Enforce stronger password policies.</a:t>
          </a:r>
        </a:p>
        <a:p>
          <a:pPr marL="342900" lvl="2" indent="-171450" algn="l" defTabSz="711200">
            <a:lnSpc>
              <a:spcPct val="90000"/>
            </a:lnSpc>
            <a:spcBef>
              <a:spcPct val="0"/>
            </a:spcBef>
            <a:spcAft>
              <a:spcPct val="15000"/>
            </a:spcAft>
            <a:buChar char="•"/>
          </a:pPr>
          <a:r>
            <a:rPr lang="en-US" sz="1600" kern="1200"/>
            <a:t>Implement account lockout for repeated failed attempts. </a:t>
          </a:r>
        </a:p>
      </dsp:txBody>
      <dsp:txXfrm>
        <a:off x="0" y="348399"/>
        <a:ext cx="9905999" cy="1814399"/>
      </dsp:txXfrm>
    </dsp:sp>
    <dsp:sp modelId="{D96681C2-547A-8C40-9CDB-9AF3BBCB2C59}">
      <dsp:nvSpPr>
        <dsp:cNvPr id="0" name=""/>
        <dsp:cNvSpPr/>
      </dsp:nvSpPr>
      <dsp:spPr>
        <a:xfrm>
          <a:off x="495299" y="112239"/>
          <a:ext cx="6934199" cy="472320"/>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711200">
            <a:lnSpc>
              <a:spcPct val="90000"/>
            </a:lnSpc>
            <a:spcBef>
              <a:spcPct val="0"/>
            </a:spcBef>
            <a:spcAft>
              <a:spcPct val="35000"/>
            </a:spcAft>
            <a:buNone/>
          </a:pPr>
          <a:r>
            <a:rPr lang="en-US" sz="1600" kern="1200"/>
            <a:t>Password-related risks identified: </a:t>
          </a:r>
        </a:p>
      </dsp:txBody>
      <dsp:txXfrm>
        <a:off x="518356" y="135296"/>
        <a:ext cx="6888085" cy="426206"/>
      </dsp:txXfrm>
    </dsp:sp>
    <dsp:sp modelId="{48BA198B-E1CC-6C43-B6FE-D9CCC43D5F18}">
      <dsp:nvSpPr>
        <dsp:cNvPr id="0" name=""/>
        <dsp:cNvSpPr/>
      </dsp:nvSpPr>
      <dsp:spPr>
        <a:xfrm>
          <a:off x="0" y="2485359"/>
          <a:ext cx="9905999" cy="856799"/>
        </a:xfrm>
        <a:prstGeom prst="rect">
          <a:avLst/>
        </a:prstGeom>
        <a:solidFill>
          <a:schemeClr val="lt1">
            <a:alpha val="90000"/>
            <a:hueOff val="0"/>
            <a:satOff val="0"/>
            <a:lumOff val="0"/>
            <a:alphaOff val="0"/>
          </a:schemeClr>
        </a:solidFill>
        <a:ln w="9525" cap="flat" cmpd="sng" algn="ctr">
          <a:solidFill>
            <a:schemeClr val="accent5">
              <a:hueOff val="-3308557"/>
              <a:satOff val="-17770"/>
              <a:lumOff val="607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68816" tIns="333248" rIns="76881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Weak passwords are like leaving the front door unlocked. Strengthening them ensures that only authorized individuals access our systems.</a:t>
          </a:r>
        </a:p>
      </dsp:txBody>
      <dsp:txXfrm>
        <a:off x="0" y="2485359"/>
        <a:ext cx="9905999" cy="856799"/>
      </dsp:txXfrm>
    </dsp:sp>
    <dsp:sp modelId="{45DE61FE-584D-2D49-8E2F-2CAE97AD159E}">
      <dsp:nvSpPr>
        <dsp:cNvPr id="0" name=""/>
        <dsp:cNvSpPr/>
      </dsp:nvSpPr>
      <dsp:spPr>
        <a:xfrm>
          <a:off x="495299" y="2249199"/>
          <a:ext cx="6934199" cy="472320"/>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711200">
            <a:lnSpc>
              <a:spcPct val="90000"/>
            </a:lnSpc>
            <a:spcBef>
              <a:spcPct val="0"/>
            </a:spcBef>
            <a:spcAft>
              <a:spcPct val="35000"/>
            </a:spcAft>
            <a:buNone/>
          </a:pPr>
          <a:r>
            <a:rPr lang="en-US" sz="1600" kern="1200"/>
            <a:t>importance</a:t>
          </a:r>
        </a:p>
      </dsp:txBody>
      <dsp:txXfrm>
        <a:off x="518356" y="2272256"/>
        <a:ext cx="6888085"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98F1F-F052-43E7-97E5-BF85E5A499BE}">
      <dsp:nvSpPr>
        <dsp:cNvPr id="0" name=""/>
        <dsp:cNvSpPr/>
      </dsp:nvSpPr>
      <dsp:spPr>
        <a:xfrm>
          <a:off x="718956" y="317047"/>
          <a:ext cx="764859" cy="764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8A01DA-A80C-4FBC-A8A1-B662F845AC48}">
      <dsp:nvSpPr>
        <dsp:cNvPr id="0" name=""/>
        <dsp:cNvSpPr/>
      </dsp:nvSpPr>
      <dsp:spPr>
        <a:xfrm>
          <a:off x="8729" y="1203179"/>
          <a:ext cx="2185312" cy="327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Issues: </a:t>
          </a:r>
        </a:p>
      </dsp:txBody>
      <dsp:txXfrm>
        <a:off x="8729" y="1203179"/>
        <a:ext cx="2185312" cy="327796"/>
      </dsp:txXfrm>
    </dsp:sp>
    <dsp:sp modelId="{B4F966C1-FB63-4795-AAE7-52351EDAB4B7}">
      <dsp:nvSpPr>
        <dsp:cNvPr id="0" name=""/>
        <dsp:cNvSpPr/>
      </dsp:nvSpPr>
      <dsp:spPr>
        <a:xfrm>
          <a:off x="8729" y="1587382"/>
          <a:ext cx="2185312" cy="15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Use of HTTP instead of HTTPS.</a:t>
          </a:r>
        </a:p>
        <a:p>
          <a:pPr marL="0" lvl="0" indent="0" algn="ctr" defTabSz="711200">
            <a:lnSpc>
              <a:spcPct val="100000"/>
            </a:lnSpc>
            <a:spcBef>
              <a:spcPct val="0"/>
            </a:spcBef>
            <a:spcAft>
              <a:spcPct val="35000"/>
            </a:spcAft>
            <a:buNone/>
          </a:pPr>
          <a:r>
            <a:rPr lang="en-US" sz="1600" kern="1200"/>
            <a:t>Weak SSL/TLS certificates vulnerable to interception.</a:t>
          </a:r>
        </a:p>
      </dsp:txBody>
      <dsp:txXfrm>
        <a:off x="8729" y="1587382"/>
        <a:ext cx="2185312" cy="1549968"/>
      </dsp:txXfrm>
    </dsp:sp>
    <dsp:sp modelId="{90E87418-C456-4967-93E5-43E729C206C7}">
      <dsp:nvSpPr>
        <dsp:cNvPr id="0" name=""/>
        <dsp:cNvSpPr/>
      </dsp:nvSpPr>
      <dsp:spPr>
        <a:xfrm>
          <a:off x="3286698" y="317047"/>
          <a:ext cx="764859" cy="764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01989C-EBA0-4246-8C63-5BF3753AFFCC}">
      <dsp:nvSpPr>
        <dsp:cNvPr id="0" name=""/>
        <dsp:cNvSpPr/>
      </dsp:nvSpPr>
      <dsp:spPr>
        <a:xfrm>
          <a:off x="2576472" y="1203179"/>
          <a:ext cx="2185312" cy="327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Example:</a:t>
          </a:r>
        </a:p>
      </dsp:txBody>
      <dsp:txXfrm>
        <a:off x="2576472" y="1203179"/>
        <a:ext cx="2185312" cy="327796"/>
      </dsp:txXfrm>
    </dsp:sp>
    <dsp:sp modelId="{03CBB429-45D8-4E95-BD92-D99160D15D1D}">
      <dsp:nvSpPr>
        <dsp:cNvPr id="0" name=""/>
        <dsp:cNvSpPr/>
      </dsp:nvSpPr>
      <dsp:spPr>
        <a:xfrm>
          <a:off x="2576472" y="1587382"/>
          <a:ext cx="2185312" cy="15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Outdated encryption allows hackers to intercept sensitive information, like login credentials or customer data.</a:t>
          </a:r>
        </a:p>
      </dsp:txBody>
      <dsp:txXfrm>
        <a:off x="2576472" y="1587382"/>
        <a:ext cx="2185312" cy="1549968"/>
      </dsp:txXfrm>
    </dsp:sp>
    <dsp:sp modelId="{51C110B2-206E-4B1D-9BB5-74F041AA168C}">
      <dsp:nvSpPr>
        <dsp:cNvPr id="0" name=""/>
        <dsp:cNvSpPr/>
      </dsp:nvSpPr>
      <dsp:spPr>
        <a:xfrm>
          <a:off x="5854440" y="317047"/>
          <a:ext cx="764859" cy="7648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66CA13-C15C-42F7-9386-331BA5F748F2}">
      <dsp:nvSpPr>
        <dsp:cNvPr id="0" name=""/>
        <dsp:cNvSpPr/>
      </dsp:nvSpPr>
      <dsp:spPr>
        <a:xfrm>
          <a:off x="5144214" y="1203179"/>
          <a:ext cx="2185312" cy="327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Recommendations: </a:t>
          </a:r>
        </a:p>
      </dsp:txBody>
      <dsp:txXfrm>
        <a:off x="5144214" y="1203179"/>
        <a:ext cx="2185312" cy="327796"/>
      </dsp:txXfrm>
    </dsp:sp>
    <dsp:sp modelId="{5B3E31F2-5D3B-4001-A375-1B67DE4622B4}">
      <dsp:nvSpPr>
        <dsp:cNvPr id="0" name=""/>
        <dsp:cNvSpPr/>
      </dsp:nvSpPr>
      <dsp:spPr>
        <a:xfrm>
          <a:off x="5144214" y="1587382"/>
          <a:ext cx="2185312" cy="15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Transition all systems to HTTPS.</a:t>
          </a:r>
        </a:p>
        <a:p>
          <a:pPr marL="0" lvl="0" indent="0" algn="ctr" defTabSz="711200">
            <a:lnSpc>
              <a:spcPct val="100000"/>
            </a:lnSpc>
            <a:spcBef>
              <a:spcPct val="0"/>
            </a:spcBef>
            <a:spcAft>
              <a:spcPct val="35000"/>
            </a:spcAft>
            <a:buNone/>
          </a:pPr>
          <a:r>
            <a:rPr lang="en-US" sz="1600" kern="1200"/>
            <a:t>Update encryption to meet modern standards (e.g., SHA-256).</a:t>
          </a:r>
        </a:p>
      </dsp:txBody>
      <dsp:txXfrm>
        <a:off x="5144214" y="1587382"/>
        <a:ext cx="2185312" cy="1549968"/>
      </dsp:txXfrm>
    </dsp:sp>
    <dsp:sp modelId="{40BFEFB3-5C97-4B69-AA21-FEE45D38D969}">
      <dsp:nvSpPr>
        <dsp:cNvPr id="0" name=""/>
        <dsp:cNvSpPr/>
      </dsp:nvSpPr>
      <dsp:spPr>
        <a:xfrm>
          <a:off x="8422183" y="317047"/>
          <a:ext cx="764859" cy="7648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6CFE51-20BC-416B-AD4E-7BA2AEC32C5E}">
      <dsp:nvSpPr>
        <dsp:cNvPr id="0" name=""/>
        <dsp:cNvSpPr/>
      </dsp:nvSpPr>
      <dsp:spPr>
        <a:xfrm>
          <a:off x="7711956" y="1203179"/>
          <a:ext cx="2185312" cy="327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Importance:</a:t>
          </a:r>
        </a:p>
      </dsp:txBody>
      <dsp:txXfrm>
        <a:off x="7711956" y="1203179"/>
        <a:ext cx="2185312" cy="327796"/>
      </dsp:txXfrm>
    </dsp:sp>
    <dsp:sp modelId="{574A5494-837F-483F-BA0A-22BDD9201149}">
      <dsp:nvSpPr>
        <dsp:cNvPr id="0" name=""/>
        <dsp:cNvSpPr/>
      </dsp:nvSpPr>
      <dsp:spPr>
        <a:xfrm>
          <a:off x="7711956" y="1587382"/>
          <a:ext cx="2185312" cy="15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Encryption protects our communication and sensitive data. Modernizing encryption ensures customer trust and compliance with industry standards.</a:t>
          </a:r>
        </a:p>
      </dsp:txBody>
      <dsp:txXfrm>
        <a:off x="7711956" y="1587382"/>
        <a:ext cx="2185312" cy="15499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CC9D0-3DE8-D943-A2E8-9413BB6612EF}">
      <dsp:nvSpPr>
        <dsp:cNvPr id="0" name=""/>
        <dsp:cNvSpPr/>
      </dsp:nvSpPr>
      <dsp:spPr>
        <a:xfrm>
          <a:off x="0" y="12346"/>
          <a:ext cx="5894388" cy="54755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Risks if vulnerabilities remain unresolved: </a:t>
          </a:r>
        </a:p>
      </dsp:txBody>
      <dsp:txXfrm>
        <a:off x="26730" y="39076"/>
        <a:ext cx="5840928" cy="494099"/>
      </dsp:txXfrm>
    </dsp:sp>
    <dsp:sp modelId="{FFF80FE8-BBF3-D341-B09E-117AF7B03C82}">
      <dsp:nvSpPr>
        <dsp:cNvPr id="0" name=""/>
        <dsp:cNvSpPr/>
      </dsp:nvSpPr>
      <dsp:spPr>
        <a:xfrm>
          <a:off x="0" y="559906"/>
          <a:ext cx="5894388"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14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Data breaches expose sensitive customer or employee information.</a:t>
          </a:r>
        </a:p>
        <a:p>
          <a:pPr marL="171450" lvl="1" indent="-171450" algn="l" defTabSz="844550">
            <a:lnSpc>
              <a:spcPct val="90000"/>
            </a:lnSpc>
            <a:spcBef>
              <a:spcPct val="0"/>
            </a:spcBef>
            <a:spcAft>
              <a:spcPct val="20000"/>
            </a:spcAft>
            <a:buChar char="•"/>
          </a:pPr>
          <a:r>
            <a:rPr lang="en-US" sz="1900" kern="1200"/>
            <a:t>Financial losses due to fraud, fines, or recovery costs.</a:t>
          </a:r>
        </a:p>
        <a:p>
          <a:pPr marL="171450" lvl="1" indent="-171450" algn="l" defTabSz="844550">
            <a:lnSpc>
              <a:spcPct val="90000"/>
            </a:lnSpc>
            <a:spcBef>
              <a:spcPct val="0"/>
            </a:spcBef>
            <a:spcAft>
              <a:spcPct val="20000"/>
            </a:spcAft>
            <a:buChar char="•"/>
          </a:pPr>
          <a:r>
            <a:rPr lang="en-US" sz="1900" kern="1200"/>
            <a:t>Loss of reputation, impacting customer trust and market position.</a:t>
          </a:r>
        </a:p>
        <a:p>
          <a:pPr marL="171450" lvl="1" indent="-171450" algn="l" defTabSz="844550">
            <a:lnSpc>
              <a:spcPct val="90000"/>
            </a:lnSpc>
            <a:spcBef>
              <a:spcPct val="0"/>
            </a:spcBef>
            <a:spcAft>
              <a:spcPct val="20000"/>
            </a:spcAft>
            <a:buChar char="•"/>
          </a:pPr>
          <a:r>
            <a:rPr lang="en-US" sz="1900" kern="1200"/>
            <a:t>"Without action, these vulnerabilities could disrupt business operations and undermine our credibility.”</a:t>
          </a:r>
        </a:p>
      </dsp:txBody>
      <dsp:txXfrm>
        <a:off x="0" y="559906"/>
        <a:ext cx="5894388" cy="1887840"/>
      </dsp:txXfrm>
    </dsp:sp>
    <dsp:sp modelId="{A9814F16-4CDE-1543-AEB7-5B28A8FA7FF7}">
      <dsp:nvSpPr>
        <dsp:cNvPr id="0" name=""/>
        <dsp:cNvSpPr/>
      </dsp:nvSpPr>
      <dsp:spPr>
        <a:xfrm>
          <a:off x="0" y="2447747"/>
          <a:ext cx="5894388" cy="54755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Importance</a:t>
          </a:r>
        </a:p>
      </dsp:txBody>
      <dsp:txXfrm>
        <a:off x="26730" y="2474477"/>
        <a:ext cx="5840928" cy="494099"/>
      </dsp:txXfrm>
    </dsp:sp>
    <dsp:sp modelId="{5862A441-B77B-9749-ACBF-85FCF74A99A8}">
      <dsp:nvSpPr>
        <dsp:cNvPr id="0" name=""/>
        <dsp:cNvSpPr/>
      </dsp:nvSpPr>
      <dsp:spPr>
        <a:xfrm>
          <a:off x="0" y="2995306"/>
          <a:ext cx="5894388" cy="534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14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Addressing vulnerabilities today prevents crises tomorrow, protecting our business and customers.</a:t>
          </a:r>
        </a:p>
      </dsp:txBody>
      <dsp:txXfrm>
        <a:off x="0" y="2995306"/>
        <a:ext cx="5894388" cy="5340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9D2BF-32ED-4A40-957B-8EEA05849218}">
      <dsp:nvSpPr>
        <dsp:cNvPr id="0" name=""/>
        <dsp:cNvSpPr/>
      </dsp:nvSpPr>
      <dsp:spPr>
        <a:xfrm>
          <a:off x="0" y="319094"/>
          <a:ext cx="4652516" cy="23341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087" tIns="395732" rIns="36108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Apply software patches immediately.</a:t>
          </a:r>
        </a:p>
        <a:p>
          <a:pPr marL="171450" lvl="1" indent="-171450" algn="l" defTabSz="844550">
            <a:lnSpc>
              <a:spcPct val="90000"/>
            </a:lnSpc>
            <a:spcBef>
              <a:spcPct val="0"/>
            </a:spcBef>
            <a:spcAft>
              <a:spcPct val="15000"/>
            </a:spcAft>
            <a:buChar char="•"/>
          </a:pPr>
          <a:r>
            <a:rPr lang="en-US" sz="1900" kern="1200" dirty="0"/>
            <a:t>Disable outdated SMBv1.</a:t>
          </a:r>
        </a:p>
        <a:p>
          <a:pPr marL="171450" lvl="1" indent="-171450" algn="l" defTabSz="844550">
            <a:lnSpc>
              <a:spcPct val="90000"/>
            </a:lnSpc>
            <a:spcBef>
              <a:spcPct val="0"/>
            </a:spcBef>
            <a:spcAft>
              <a:spcPct val="15000"/>
            </a:spcAft>
            <a:buChar char="•"/>
          </a:pPr>
          <a:r>
            <a:rPr lang="en-US" sz="1900" kern="1200"/>
            <a:t>Strengthen password policies and encryption.</a:t>
          </a:r>
        </a:p>
        <a:p>
          <a:pPr marL="171450" lvl="1" indent="-171450" algn="l" defTabSz="844550">
            <a:lnSpc>
              <a:spcPct val="90000"/>
            </a:lnSpc>
            <a:spcBef>
              <a:spcPct val="0"/>
            </a:spcBef>
            <a:spcAft>
              <a:spcPct val="15000"/>
            </a:spcAft>
            <a:buChar char="•"/>
          </a:pPr>
          <a:r>
            <a:rPr lang="en-US" sz="1900" kern="1200"/>
            <a:t>"These actions provide an immediate shield against the most critical vulnerabilities."</a:t>
          </a:r>
        </a:p>
      </dsp:txBody>
      <dsp:txXfrm>
        <a:off x="0" y="319094"/>
        <a:ext cx="4652516" cy="2334150"/>
      </dsp:txXfrm>
    </dsp:sp>
    <dsp:sp modelId="{6CF1169E-2D95-AE4D-95D0-8B1591A8C3DC}">
      <dsp:nvSpPr>
        <dsp:cNvPr id="0" name=""/>
        <dsp:cNvSpPr/>
      </dsp:nvSpPr>
      <dsp:spPr>
        <a:xfrm>
          <a:off x="232625" y="38654"/>
          <a:ext cx="3256761" cy="5608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98" tIns="0" rIns="123098" bIns="0" numCol="1" spcCol="1270" anchor="ctr" anchorCtr="0">
          <a:noAutofit/>
        </a:bodyPr>
        <a:lstStyle/>
        <a:p>
          <a:pPr marL="0" lvl="0" indent="0" algn="l" defTabSz="844550">
            <a:lnSpc>
              <a:spcPct val="90000"/>
            </a:lnSpc>
            <a:spcBef>
              <a:spcPct val="0"/>
            </a:spcBef>
            <a:spcAft>
              <a:spcPct val="35000"/>
            </a:spcAft>
            <a:buNone/>
          </a:pPr>
          <a:r>
            <a:rPr lang="en-US" sz="1900" kern="1200" dirty="0"/>
            <a:t>Quick steps to reduce risks: </a:t>
          </a:r>
        </a:p>
      </dsp:txBody>
      <dsp:txXfrm>
        <a:off x="260005" y="66034"/>
        <a:ext cx="3202001" cy="506119"/>
      </dsp:txXfrm>
    </dsp:sp>
    <dsp:sp modelId="{6C800C0B-8B50-8146-957E-2D5DE3A02CC6}">
      <dsp:nvSpPr>
        <dsp:cNvPr id="0" name=""/>
        <dsp:cNvSpPr/>
      </dsp:nvSpPr>
      <dsp:spPr>
        <a:xfrm>
          <a:off x="0" y="3036283"/>
          <a:ext cx="4652516" cy="12568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087" tIns="395732" rIns="36108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These straightforward actions are cost-effective and reduce the risk of major breaches.</a:t>
          </a:r>
        </a:p>
      </dsp:txBody>
      <dsp:txXfrm>
        <a:off x="0" y="3036283"/>
        <a:ext cx="4652516" cy="1256850"/>
      </dsp:txXfrm>
    </dsp:sp>
    <dsp:sp modelId="{677D1065-425D-4D41-B936-F9BA232D0FDC}">
      <dsp:nvSpPr>
        <dsp:cNvPr id="0" name=""/>
        <dsp:cNvSpPr/>
      </dsp:nvSpPr>
      <dsp:spPr>
        <a:xfrm>
          <a:off x="232625" y="2755844"/>
          <a:ext cx="3256761" cy="5608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98" tIns="0" rIns="123098" bIns="0" numCol="1" spcCol="1270" anchor="ctr" anchorCtr="0">
          <a:noAutofit/>
        </a:bodyPr>
        <a:lstStyle/>
        <a:p>
          <a:pPr marL="0" lvl="0" indent="0" algn="l" defTabSz="844550">
            <a:lnSpc>
              <a:spcPct val="90000"/>
            </a:lnSpc>
            <a:spcBef>
              <a:spcPct val="0"/>
            </a:spcBef>
            <a:spcAft>
              <a:spcPct val="35000"/>
            </a:spcAft>
            <a:buNone/>
          </a:pPr>
          <a:r>
            <a:rPr lang="en-US" sz="1900" kern="1200"/>
            <a:t>Importance:</a:t>
          </a:r>
        </a:p>
      </dsp:txBody>
      <dsp:txXfrm>
        <a:off x="260005" y="2783224"/>
        <a:ext cx="3202001" cy="5061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EDA94-0B2E-D143-AD04-24E4FE61E51E}">
      <dsp:nvSpPr>
        <dsp:cNvPr id="0" name=""/>
        <dsp:cNvSpPr/>
      </dsp:nvSpPr>
      <dsp:spPr>
        <a:xfrm rot="5400000">
          <a:off x="6062066" y="-2327361"/>
          <a:ext cx="1348025" cy="6339839"/>
        </a:xfrm>
        <a:prstGeom prst="round2Same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Regular system audits.</a:t>
          </a:r>
        </a:p>
        <a:p>
          <a:pPr marL="171450" lvl="1" indent="-171450" algn="l" defTabSz="711200">
            <a:lnSpc>
              <a:spcPct val="90000"/>
            </a:lnSpc>
            <a:spcBef>
              <a:spcPct val="0"/>
            </a:spcBef>
            <a:spcAft>
              <a:spcPct val="15000"/>
            </a:spcAft>
            <a:buChar char="•"/>
          </a:pPr>
          <a:r>
            <a:rPr lang="en-US" sz="1600" kern="1200"/>
            <a:t>Employee cybersecurity training.</a:t>
          </a:r>
        </a:p>
        <a:p>
          <a:pPr marL="171450" lvl="1" indent="-171450" algn="l" defTabSz="711200">
            <a:lnSpc>
              <a:spcPct val="90000"/>
            </a:lnSpc>
            <a:spcBef>
              <a:spcPct val="0"/>
            </a:spcBef>
            <a:spcAft>
              <a:spcPct val="15000"/>
            </a:spcAft>
            <a:buChar char="•"/>
          </a:pPr>
          <a:r>
            <a:rPr lang="en-US" sz="1600" kern="1200"/>
            <a:t>Continuous policy updates to adapt to evolving threats.</a:t>
          </a:r>
        </a:p>
        <a:p>
          <a:pPr marL="171450" lvl="1" indent="-171450" algn="l" defTabSz="711200">
            <a:lnSpc>
              <a:spcPct val="90000"/>
            </a:lnSpc>
            <a:spcBef>
              <a:spcPct val="0"/>
            </a:spcBef>
            <a:spcAft>
              <a:spcPct val="15000"/>
            </a:spcAft>
            <a:buChar char="•"/>
          </a:pPr>
          <a:r>
            <a:rPr lang="en-US" sz="1600" kern="1200"/>
            <a:t>Example: Regular audits in similar companies reduced incidents by 50% (Business Tech Weekly, 2022).</a:t>
          </a:r>
        </a:p>
      </dsp:txBody>
      <dsp:txXfrm rot="-5400000">
        <a:off x="3566160" y="234350"/>
        <a:ext cx="6274034" cy="1216415"/>
      </dsp:txXfrm>
    </dsp:sp>
    <dsp:sp modelId="{59FC940F-DD88-F24D-B61E-6E73494EB739}">
      <dsp:nvSpPr>
        <dsp:cNvPr id="0" name=""/>
        <dsp:cNvSpPr/>
      </dsp:nvSpPr>
      <dsp:spPr>
        <a:xfrm>
          <a:off x="0" y="42"/>
          <a:ext cx="3566159" cy="1685031"/>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Strategies for ongoing security: </a:t>
          </a:r>
        </a:p>
      </dsp:txBody>
      <dsp:txXfrm>
        <a:off x="82256" y="82298"/>
        <a:ext cx="3401647" cy="1520519"/>
      </dsp:txXfrm>
    </dsp:sp>
    <dsp:sp modelId="{8883A46D-8A42-4E4F-A100-FD83E0138C6C}">
      <dsp:nvSpPr>
        <dsp:cNvPr id="0" name=""/>
        <dsp:cNvSpPr/>
      </dsp:nvSpPr>
      <dsp:spPr>
        <a:xfrm rot="5400000">
          <a:off x="6062066" y="-558078"/>
          <a:ext cx="1348025" cy="6339839"/>
        </a:xfrm>
        <a:prstGeom prst="round2Same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Security is not a one-time fix; it requires continuous effort to adapt to new threats.</a:t>
          </a:r>
        </a:p>
      </dsp:txBody>
      <dsp:txXfrm rot="-5400000">
        <a:off x="3566160" y="2003633"/>
        <a:ext cx="6274034" cy="1216415"/>
      </dsp:txXfrm>
    </dsp:sp>
    <dsp:sp modelId="{F7C25AFF-6795-AB4E-A5EB-210310229780}">
      <dsp:nvSpPr>
        <dsp:cNvPr id="0" name=""/>
        <dsp:cNvSpPr/>
      </dsp:nvSpPr>
      <dsp:spPr>
        <a:xfrm>
          <a:off x="0" y="1769325"/>
          <a:ext cx="3566159" cy="1685031"/>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a:t>Importance</a:t>
          </a:r>
        </a:p>
      </dsp:txBody>
      <dsp:txXfrm>
        <a:off x="82256" y="1851581"/>
        <a:ext cx="3401647" cy="15205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EC9FB-2098-9849-A7D0-4AE9596B0492}"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35079-1FD7-5F44-A964-60EA1DF4A9DE}" type="slidenum">
              <a:rPr lang="en-US" smtClean="0"/>
              <a:t>‹#›</a:t>
            </a:fld>
            <a:endParaRPr lang="en-US"/>
          </a:p>
        </p:txBody>
      </p:sp>
    </p:spTree>
    <p:extLst>
      <p:ext uri="{BB962C8B-B14F-4D97-AF65-F5344CB8AC3E}">
        <p14:creationId xmlns:p14="http://schemas.microsoft.com/office/powerpoint/2010/main" val="4067087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businesstechweekly.com/cybersecurity/password-security/password-policie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blog.morphisec.com/5-ntlm-vulnerabilities-unpatched-privilege-escalation-threats-in-microsof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Good morning, everyone. My name is Josh, and I’m a cybersecurity analyst at Grey Matter LLC. Today, I will present the findings of our recent security assessment conducted on </a:t>
            </a:r>
            <a:r>
              <a:rPr lang="en-US" sz="1800" dirty="0" err="1">
                <a:effectLst/>
                <a:latin typeface="Aptos" panose="020B0004020202020204" pitchFamily="34" charset="0"/>
                <a:ea typeface="Aptos" panose="020B0004020202020204" pitchFamily="34" charset="0"/>
                <a:cs typeface="Times New Roman" panose="02020603050405020304" pitchFamily="18" charset="0"/>
              </a:rPr>
              <a:t>BrainMeld’s</a:t>
            </a:r>
            <a:r>
              <a:rPr lang="en-US" sz="1800" dirty="0">
                <a:effectLst/>
                <a:latin typeface="Aptos" panose="020B0004020202020204" pitchFamily="34" charset="0"/>
                <a:ea typeface="Aptos" panose="020B0004020202020204" pitchFamily="34" charset="0"/>
                <a:cs typeface="Times New Roman" panose="02020603050405020304" pitchFamily="18" charset="0"/>
              </a:rPr>
              <a:t> systems. This presentation highlights critical vulnerabilities we discovered, their potential impacts, and actionable steps to address them. These recommendations aim to protect Grey Matter’s operations, finances, and reputation as we integrate </a:t>
            </a:r>
            <a:r>
              <a:rPr lang="en-US" sz="1800" dirty="0" err="1">
                <a:effectLst/>
                <a:latin typeface="Aptos" panose="020B0004020202020204" pitchFamily="34" charset="0"/>
                <a:ea typeface="Aptos" panose="020B0004020202020204" pitchFamily="34" charset="0"/>
                <a:cs typeface="Times New Roman" panose="02020603050405020304" pitchFamily="18" charset="0"/>
              </a:rPr>
              <a:t>BrainMeld</a:t>
            </a:r>
            <a:r>
              <a:rPr lang="en-US" sz="1800" dirty="0">
                <a:effectLst/>
                <a:latin typeface="Aptos" panose="020B0004020202020204" pitchFamily="34" charset="0"/>
                <a:ea typeface="Aptos" panose="020B0004020202020204" pitchFamily="34" charset="0"/>
                <a:cs typeface="Times New Roman" panose="02020603050405020304" pitchFamily="18" charset="0"/>
              </a:rPr>
              <a:t> into our organization.</a:t>
            </a:r>
            <a:r>
              <a:rPr lang="en-US" dirty="0">
                <a:effectLst/>
              </a:rPr>
              <a:t> </a:t>
            </a:r>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1</a:t>
            </a:fld>
            <a:endParaRPr lang="en-US"/>
          </a:p>
        </p:txBody>
      </p:sp>
    </p:spTree>
    <p:extLst>
      <p:ext uri="{BB962C8B-B14F-4D97-AF65-F5344CB8AC3E}">
        <p14:creationId xmlns:p14="http://schemas.microsoft.com/office/powerpoint/2010/main" val="932726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This table summarizes the key vulnerabilities identified during the assessment, their potential impacts, and the recommended actions to address them. For example, unpatched SMB servers pose a high risk of unauthorized access, which can be mitigated by applying security patches immediately. Color coding helps prioritize these issues, with red indicating critical areas that require immediate attention. This structured approach ensures we address the most significant risks first.</a:t>
            </a:r>
            <a:r>
              <a:rPr lang="en-US" dirty="0">
                <a:effectLst/>
              </a:rPr>
              <a:t> </a:t>
            </a:r>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10</a:t>
            </a:fld>
            <a:endParaRPr lang="en-US"/>
          </a:p>
        </p:txBody>
      </p:sp>
    </p:spTree>
    <p:extLst>
      <p:ext uri="{BB962C8B-B14F-4D97-AF65-F5344CB8AC3E}">
        <p14:creationId xmlns:p14="http://schemas.microsoft.com/office/powerpoint/2010/main" val="2753739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By implementing these recommendations, Grey Matter will enhance its security posture, protect customer trust, and avoid costly disruptions and fines. Proactive measures like these safeguard our operations and give us a competitive advantage by demonstrating our commitment to security. Addressing these vulnerabilities is an investment in the future of our company, ensuring that we remain a trusted leader in our industry.</a:t>
            </a:r>
            <a:r>
              <a:rPr lang="en-US" dirty="0">
                <a:effectLst/>
              </a:rPr>
              <a:t> </a:t>
            </a:r>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11</a:t>
            </a:fld>
            <a:endParaRPr lang="en-US"/>
          </a:p>
        </p:txBody>
      </p:sp>
    </p:spTree>
    <p:extLst>
      <p:ext uri="{BB962C8B-B14F-4D97-AF65-F5344CB8AC3E}">
        <p14:creationId xmlns:p14="http://schemas.microsoft.com/office/powerpoint/2010/main" val="2468573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In conclusion, our security assessment revealed critical vulnerabilities that require immediate and long-term attention. The proposed actions will address these risks, protecting Grey Matter's operations, reputation, and future growth. As we progress, ongoing efforts will be essential to adapt to new challenges. Together, we can secure Grey Matter’s success by addressing these risks today. Thank you for your time, and I look forward to your feedback on the recommendations.</a:t>
            </a:r>
            <a:r>
              <a:rPr lang="en-US" dirty="0">
                <a:effectLst/>
              </a:rPr>
              <a:t> </a:t>
            </a:r>
          </a:p>
          <a:p>
            <a:endParaRPr lang="en-US" dirty="0">
              <a:effectLst/>
            </a:endParaRPr>
          </a:p>
          <a:p>
            <a:r>
              <a:rPr lang="en-US" dirty="0">
                <a:effectLst/>
              </a:rPr>
              <a:t>References:</a:t>
            </a:r>
          </a:p>
          <a:p>
            <a:endParaRPr lang="en-US" dirty="0"/>
          </a:p>
          <a:p>
            <a:pPr marL="457200" marR="0" indent="-457200">
              <a:lnSpc>
                <a:spcPct val="200000"/>
              </a:lnSpc>
            </a:pPr>
            <a:r>
              <a:rPr lang="en-US" sz="1800" dirty="0" err="1">
                <a:effectLst/>
                <a:latin typeface="Times New Roman" panose="02020603050405020304" pitchFamily="18" charset="0"/>
                <a:ea typeface="Times New Roman" panose="02020603050405020304" pitchFamily="18" charset="0"/>
              </a:rPr>
              <a:t>Antonenko</a:t>
            </a:r>
            <a:r>
              <a:rPr lang="en-US" sz="1800" dirty="0">
                <a:effectLst/>
                <a:latin typeface="Times New Roman" panose="02020603050405020304" pitchFamily="18" charset="0"/>
                <a:ea typeface="Times New Roman" panose="02020603050405020304" pitchFamily="18" charset="0"/>
              </a:rPr>
              <a:t>, D., &amp; </a:t>
            </a:r>
            <a:r>
              <a:rPr lang="en-US" sz="1800" dirty="0" err="1">
                <a:effectLst/>
                <a:latin typeface="Times New Roman" panose="02020603050405020304" pitchFamily="18" charset="0"/>
                <a:ea typeface="Times New Roman" panose="02020603050405020304" pitchFamily="18" charset="0"/>
              </a:rPr>
              <a:t>Antonenko</a:t>
            </a:r>
            <a:r>
              <a:rPr lang="en-US" sz="1800" dirty="0">
                <a:effectLst/>
                <a:latin typeface="Times New Roman" panose="02020603050405020304" pitchFamily="18" charset="0"/>
                <a:ea typeface="Times New Roman" panose="02020603050405020304" pitchFamily="18" charset="0"/>
              </a:rPr>
              <a:t>, D. (2023, August 25). </a:t>
            </a:r>
            <a:r>
              <a:rPr lang="en-US" sz="1800" i="1" dirty="0" err="1">
                <a:effectLst/>
                <a:latin typeface="Times New Roman" panose="02020603050405020304" pitchFamily="18" charset="0"/>
                <a:ea typeface="Times New Roman" panose="02020603050405020304" pitchFamily="18" charset="0"/>
              </a:rPr>
              <a:t>InfOSec</a:t>
            </a:r>
            <a:r>
              <a:rPr lang="en-US" sz="1800" i="1" dirty="0">
                <a:effectLst/>
                <a:latin typeface="Times New Roman" panose="02020603050405020304" pitchFamily="18" charset="0"/>
                <a:ea typeface="Times New Roman" panose="02020603050405020304" pitchFamily="18" charset="0"/>
              </a:rPr>
              <a:t> Best practices: Implementing Effective password Policies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Businesstechweekly.com</a:t>
            </a:r>
            <a:r>
              <a:rPr lang="en-US" sz="1800" dirty="0">
                <a:effectLst/>
                <a:latin typeface="Times New Roman" panose="02020603050405020304" pitchFamily="18" charset="0"/>
                <a:ea typeface="Times New Roman" panose="02020603050405020304" pitchFamily="18" charset="0"/>
              </a:rPr>
              <a:t>. Retrieved December 10, 2024, from </a:t>
            </a:r>
            <a:r>
              <a:rPr lang="en-US" sz="1800" u="sng" dirty="0">
                <a:solidFill>
                  <a:srgbClr val="467886"/>
                </a:solidFill>
                <a:effectLst/>
                <a:latin typeface="Times New Roman" panose="02020603050405020304" pitchFamily="18" charset="0"/>
                <a:ea typeface="Times New Roman" panose="02020603050405020304" pitchFamily="18" charset="0"/>
                <a:hlinkClick r:id="rId3"/>
              </a:rPr>
              <a:t>https://www.businesstechweekly.com/cybersecurity/password-security/password-policies/</a:t>
            </a:r>
            <a:r>
              <a:rPr lang="en-US" sz="1800" dirty="0">
                <a:effectLst/>
                <a:latin typeface="Times New Roman" panose="02020603050405020304" pitchFamily="18" charset="0"/>
                <a:ea typeface="Times New Roman" panose="02020603050405020304" pitchFamily="18" charset="0"/>
              </a:rPr>
              <a:t> </a:t>
            </a:r>
          </a:p>
          <a:p>
            <a:pPr marL="457200" marR="0" indent="-457200">
              <a:lnSpc>
                <a:spcPct val="200000"/>
              </a:lnSpc>
            </a:pPr>
            <a:r>
              <a:rPr lang="en-US" sz="1800" dirty="0">
                <a:solidFill>
                  <a:srgbClr val="000000"/>
                </a:solidFill>
                <a:effectLst/>
                <a:latin typeface="Times New Roman" panose="02020603050405020304" pitchFamily="18" charset="0"/>
                <a:ea typeface="Times New Roman" panose="02020603050405020304" pitchFamily="18" charset="0"/>
              </a:rPr>
              <a:t>Gorelik, M. (2024, November 26). NTLM Privilege Escalation: The Unpatched Microsoft Vulnerabilities No One is Talking About. </a:t>
            </a:r>
            <a:r>
              <a:rPr lang="en-US" sz="1800" i="1" dirty="0" err="1">
                <a:solidFill>
                  <a:srgbClr val="000000"/>
                </a:solidFill>
                <a:effectLst/>
                <a:latin typeface="Times New Roman" panose="02020603050405020304" pitchFamily="18" charset="0"/>
                <a:ea typeface="Times New Roman" panose="02020603050405020304" pitchFamily="18" charset="0"/>
              </a:rPr>
              <a:t>Morphisec</a:t>
            </a:r>
            <a:r>
              <a:rPr lang="en-US" sz="1800" dirty="0">
                <a:solidFill>
                  <a:srgbClr val="000000"/>
                </a:solidFill>
                <a:effectLst/>
                <a:latin typeface="Times New Roman" panose="02020603050405020304" pitchFamily="18" charset="0"/>
                <a:ea typeface="Times New Roman" panose="02020603050405020304" pitchFamily="18" charset="0"/>
              </a:rPr>
              <a:t>. Retrieved December 10, 2024, from </a:t>
            </a:r>
            <a:r>
              <a:rPr lang="en-US" sz="1800" u="sng" dirty="0">
                <a:solidFill>
                  <a:srgbClr val="000000"/>
                </a:solidFill>
                <a:effectLst/>
                <a:latin typeface="Times New Roman" panose="02020603050405020304" pitchFamily="18" charset="0"/>
                <a:ea typeface="Times New Roman" panose="02020603050405020304" pitchFamily="18" charset="0"/>
                <a:hlinkClick r:id="rId4"/>
              </a:rPr>
              <a:t>https://blog.morphisec.com</a:t>
            </a:r>
            <a:r>
              <a:rPr lang="en-US" sz="1800" u="sng">
                <a:solidFill>
                  <a:srgbClr val="000000"/>
                </a:solidFill>
                <a:effectLst/>
                <a:latin typeface="Times New Roman" panose="02020603050405020304" pitchFamily="18" charset="0"/>
                <a:ea typeface="Times New Roman" panose="02020603050405020304" pitchFamily="18" charset="0"/>
                <a:hlinkClick r:id="rId4"/>
              </a:rPr>
              <a:t>/5-ntlm-vulnerabilities-unpatched-privilege-escalation-threats-in-microsoft</a:t>
            </a:r>
            <a:r>
              <a:rPr lang="en-US" sz="1800">
                <a:solidFill>
                  <a:srgbClr val="000000"/>
                </a:solidFill>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12</a:t>
            </a:fld>
            <a:endParaRPr lang="en-US"/>
          </a:p>
        </p:txBody>
      </p:sp>
    </p:spTree>
    <p:extLst>
      <p:ext uri="{BB962C8B-B14F-4D97-AF65-F5344CB8AC3E}">
        <p14:creationId xmlns:p14="http://schemas.microsoft.com/office/powerpoint/2010/main" val="398221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acquisition of </a:t>
            </a:r>
            <a:r>
              <a:rPr lang="en-US" sz="1800" dirty="0" err="1">
                <a:effectLst/>
                <a:latin typeface="Aptos" panose="020B0004020202020204" pitchFamily="34" charset="0"/>
                <a:ea typeface="Aptos" panose="020B0004020202020204" pitchFamily="34" charset="0"/>
                <a:cs typeface="Times New Roman" panose="02020603050405020304" pitchFamily="18" charset="0"/>
              </a:rPr>
              <a:t>BrainMeld</a:t>
            </a:r>
            <a:r>
              <a:rPr lang="en-US" sz="1800" dirty="0">
                <a:effectLst/>
                <a:latin typeface="Aptos" panose="020B0004020202020204" pitchFamily="34" charset="0"/>
                <a:ea typeface="Aptos" panose="020B0004020202020204" pitchFamily="34" charset="0"/>
                <a:cs typeface="Times New Roman" panose="02020603050405020304" pitchFamily="18" charset="0"/>
              </a:rPr>
              <a:t> brings exciting opportunities and introduces new risks. Our cybersecurity team conducted a detailed assessment to ensure we integrate </a:t>
            </a:r>
            <a:r>
              <a:rPr lang="en-US" sz="1800" dirty="0" err="1">
                <a:effectLst/>
                <a:latin typeface="Aptos" panose="020B0004020202020204" pitchFamily="34" charset="0"/>
                <a:ea typeface="Aptos" panose="020B0004020202020204" pitchFamily="34" charset="0"/>
                <a:cs typeface="Times New Roman" panose="02020603050405020304" pitchFamily="18" charset="0"/>
              </a:rPr>
              <a:t>BrainMeld's</a:t>
            </a:r>
            <a:r>
              <a:rPr lang="en-US" sz="1800" dirty="0">
                <a:effectLst/>
                <a:latin typeface="Aptos" panose="020B0004020202020204" pitchFamily="34" charset="0"/>
                <a:ea typeface="Aptos" panose="020B0004020202020204" pitchFamily="34" charset="0"/>
                <a:cs typeface="Times New Roman" panose="02020603050405020304" pitchFamily="18" charset="0"/>
              </a:rPr>
              <a:t> systems securely. This presentation focuses on the vulnerabilities we identified, the actions needed to mitigate them, and long-term strategies to strengthen our security posture. Addressing these risks is crucial to protecting our business and ensuring a smooth transition during this acquisition.</a:t>
            </a:r>
            <a:r>
              <a:rPr lang="en-US" dirty="0">
                <a:effectLst/>
              </a:rPr>
              <a:t> </a:t>
            </a:r>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2</a:t>
            </a:fld>
            <a:endParaRPr lang="en-US"/>
          </a:p>
        </p:txBody>
      </p:sp>
    </p:spTree>
    <p:extLst>
      <p:ext uri="{BB962C8B-B14F-4D97-AF65-F5344CB8AC3E}">
        <p14:creationId xmlns:p14="http://schemas.microsoft.com/office/powerpoint/2010/main" val="1527022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assessment identified three main areas of concern: unpatched systems, weak password practices, and outdated encryption methods. These vulnerabilities create entry points for attackers. For example, hackers can exploit unpatched systems to access sensitive data, while weak passwords make it easier for unauthorized users to break into accounts. Outdated encryption leaves communications and data exposed to interception. Addressing these issues will significantly reduce our exposure to cyber threats.</a:t>
            </a:r>
            <a:r>
              <a:rPr lang="en-US" dirty="0">
                <a:effectLst/>
              </a:rPr>
              <a:t> </a:t>
            </a:r>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3</a:t>
            </a:fld>
            <a:endParaRPr lang="en-US"/>
          </a:p>
        </p:txBody>
      </p:sp>
    </p:spTree>
    <p:extLst>
      <p:ext uri="{BB962C8B-B14F-4D97-AF65-F5344CB8AC3E}">
        <p14:creationId xmlns:p14="http://schemas.microsoft.com/office/powerpoint/2010/main" val="671004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One of the critical findings was unpatched SMB server vulnerabilities. These are especially dangerous because attackers can exploit them for unauthorized access to our systems. For instance, the WannaCry ransomware attack 2017 spread rapidly by exploiting unpatched SMB servers, causing millions in damages globally (</a:t>
            </a:r>
            <a:r>
              <a:rPr lang="en-US" sz="1800" dirty="0" err="1">
                <a:effectLst/>
                <a:latin typeface="Aptos" panose="020B0004020202020204" pitchFamily="34" charset="0"/>
                <a:ea typeface="Aptos" panose="020B0004020202020204" pitchFamily="34" charset="0"/>
                <a:cs typeface="Times New Roman" panose="02020603050405020304" pitchFamily="18" charset="0"/>
              </a:rPr>
              <a:t>Morphisec</a:t>
            </a:r>
            <a:r>
              <a:rPr lang="en-US" sz="1800" dirty="0">
                <a:effectLst/>
                <a:latin typeface="Aptos" panose="020B0004020202020204" pitchFamily="34" charset="0"/>
                <a:ea typeface="Aptos" panose="020B0004020202020204" pitchFamily="34" charset="0"/>
                <a:cs typeface="Times New Roman" panose="02020603050405020304" pitchFamily="18" charset="0"/>
              </a:rPr>
              <a:t>, 2023). By applying the necessary patches and disabling outdated protocols like SMBv1, we can prevent similar attacks and protect our systems from unauthorized access.</a:t>
            </a:r>
            <a:r>
              <a:rPr lang="en-US" dirty="0">
                <a:effectLst/>
              </a:rPr>
              <a:t> </a:t>
            </a:r>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4</a:t>
            </a:fld>
            <a:endParaRPr lang="en-US"/>
          </a:p>
        </p:txBody>
      </p:sp>
    </p:spTree>
    <p:extLst>
      <p:ext uri="{BB962C8B-B14F-4D97-AF65-F5344CB8AC3E}">
        <p14:creationId xmlns:p14="http://schemas.microsoft.com/office/powerpoint/2010/main" val="253637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Weak passwords are a significant security risk. During our assessment, we found that some systems still use default credentials or passwords that are easy to guess. Hackers often exploit these weaknesses using automated tools to gain access. For example, brute-force attacks are a standard method that uses weak passwords (Business Tech Weekly, 2022). We can drastically reduce this risk by implementing strong password policies, enforcing password complexity, and locking accounts after repeated failed login attempts.</a:t>
            </a:r>
            <a:r>
              <a:rPr lang="en-US" dirty="0">
                <a:effectLst/>
              </a:rPr>
              <a:t> </a:t>
            </a:r>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5</a:t>
            </a:fld>
            <a:endParaRPr lang="en-US"/>
          </a:p>
        </p:txBody>
      </p:sp>
    </p:spTree>
    <p:extLst>
      <p:ext uri="{BB962C8B-B14F-4D97-AF65-F5344CB8AC3E}">
        <p14:creationId xmlns:p14="http://schemas.microsoft.com/office/powerpoint/2010/main" val="306189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Outdated encryption protocols like HTTP expose sensitive information to interception. For example, HTTP connections do not encrypt data, allowing hackers to see information like login credentials or customer data in transit. Modern encryption protocols like HTTPS and updated SSL/TLS certificates provide robust protection by encrypting all communications (Business Tech Weekly, 2022). Transitioning to HTTPS and replacing outdated certificates will secure our communications and protect sensitive data.</a:t>
            </a:r>
            <a:r>
              <a:rPr lang="en-US" dirty="0">
                <a:effectLst/>
              </a:rPr>
              <a:t> </a:t>
            </a:r>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6</a:t>
            </a:fld>
            <a:endParaRPr lang="en-US"/>
          </a:p>
        </p:txBody>
      </p:sp>
    </p:spTree>
    <p:extLst>
      <p:ext uri="{BB962C8B-B14F-4D97-AF65-F5344CB8AC3E}">
        <p14:creationId xmlns:p14="http://schemas.microsoft.com/office/powerpoint/2010/main" val="142010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If these vulnerabilities are not addressed, the consequences could be severe. A data breach could expose sensitive information, leading to financial losses, legal penalties, and damage to our reputation. Operational disruptions could impact our ability to serve customers, resulting in lost revenue. These risks are preventable, but only if we act now to strengthen our defenses. Addressing these vulnerabilities today will save us from far more significant challenges in the future.</a:t>
            </a:r>
            <a:r>
              <a:rPr lang="en-US" dirty="0">
                <a:effectLst/>
              </a:rPr>
              <a:t> </a:t>
            </a:r>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7</a:t>
            </a:fld>
            <a:endParaRPr lang="en-US"/>
          </a:p>
        </p:txBody>
      </p:sp>
    </p:spTree>
    <p:extLst>
      <p:ext uri="{BB962C8B-B14F-4D97-AF65-F5344CB8AC3E}">
        <p14:creationId xmlns:p14="http://schemas.microsoft.com/office/powerpoint/2010/main" val="796897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address the most critical vulnerabilities, we recommend taking immediate actions such as applying software patches to our systems, disabling outdated protocols like SMBv1, and enforcing strong password policies. These actions are straightforward and cost-effective, boosting our security immediately. By prioritizing these steps, we can significantly reduce the likelihood of cyberattacks and protect our systems from the most pressing threats.</a:t>
            </a:r>
            <a:r>
              <a:rPr lang="en-US" dirty="0">
                <a:effectLst/>
              </a:rPr>
              <a:t> </a:t>
            </a:r>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8</a:t>
            </a:fld>
            <a:endParaRPr lang="en-US"/>
          </a:p>
        </p:txBody>
      </p:sp>
    </p:spTree>
    <p:extLst>
      <p:ext uri="{BB962C8B-B14F-4D97-AF65-F5344CB8AC3E}">
        <p14:creationId xmlns:p14="http://schemas.microsoft.com/office/powerpoint/2010/main" val="131744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While immediate actions are essential, long-term strategies are equally important to maintain a strong security posture. These include regular system audits to identify and fix new vulnerabilities, continuous employee training to build awareness about cybersecurity, and updating our policies to reflect best practices. For example, companies that invest in ongoing training see fewer phishing incidents and human errors (Business Tech Weekly, 2022). These efforts will ensure we remain resilient against evolving threats.</a:t>
            </a:r>
            <a:r>
              <a:rPr lang="en-US" dirty="0">
                <a:effectLst/>
              </a:rPr>
              <a:t> </a:t>
            </a:r>
            <a:endParaRPr lang="en-US" dirty="0"/>
          </a:p>
        </p:txBody>
      </p:sp>
      <p:sp>
        <p:nvSpPr>
          <p:cNvPr id="4" name="Slide Number Placeholder 3"/>
          <p:cNvSpPr>
            <a:spLocks noGrp="1"/>
          </p:cNvSpPr>
          <p:nvPr>
            <p:ph type="sldNum" sz="quarter" idx="5"/>
          </p:nvPr>
        </p:nvSpPr>
        <p:spPr/>
        <p:txBody>
          <a:bodyPr/>
          <a:lstStyle/>
          <a:p>
            <a:fld id="{08335079-1FD7-5F44-A964-60EA1DF4A9DE}" type="slidenum">
              <a:rPr lang="en-US" smtClean="0"/>
              <a:t>9</a:t>
            </a:fld>
            <a:endParaRPr lang="en-US"/>
          </a:p>
        </p:txBody>
      </p:sp>
    </p:spTree>
    <p:extLst>
      <p:ext uri="{BB962C8B-B14F-4D97-AF65-F5344CB8AC3E}">
        <p14:creationId xmlns:p14="http://schemas.microsoft.com/office/powerpoint/2010/main" val="672482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1.jpeg"/><Relationship Id="rId7" Type="http://schemas.openxmlformats.org/officeDocument/2006/relationships/diagramLayout" Target="../diagrams/layout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12.png"/><Relationship Id="rId10" Type="http://schemas.microsoft.com/office/2007/relationships/diagramDrawing" Target="../diagrams/drawing10.xml"/><Relationship Id="rId4" Type="http://schemas.openxmlformats.org/officeDocument/2006/relationships/image" Target="../media/image2.png"/><Relationship Id="rId9"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image" Target="../media/image1.jpeg"/><Relationship Id="rId7" Type="http://schemas.openxmlformats.org/officeDocument/2006/relationships/diagramData" Target="../diagrams/data11.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microsoft.com/office/2007/relationships/hdphoto" Target="../media/hdphoto4.wdp"/><Relationship Id="rId11" Type="http://schemas.microsoft.com/office/2007/relationships/diagramDrawing" Target="../diagrams/drawing11.xml"/><Relationship Id="rId5" Type="http://schemas.openxmlformats.org/officeDocument/2006/relationships/image" Target="../media/image23.png"/><Relationship Id="rId10" Type="http://schemas.openxmlformats.org/officeDocument/2006/relationships/diagramColors" Target="../diagrams/colors11.xml"/><Relationship Id="rId4" Type="http://schemas.openxmlformats.org/officeDocument/2006/relationships/image" Target="../media/image2.png"/><Relationship Id="rId9"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1.jpeg"/><Relationship Id="rId7" Type="http://schemas.openxmlformats.org/officeDocument/2006/relationships/diagramData" Target="../diagrams/data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11" Type="http://schemas.microsoft.com/office/2007/relationships/diagramDrawing" Target="../diagrams/drawing2.xml"/><Relationship Id="rId5" Type="http://schemas.openxmlformats.org/officeDocument/2006/relationships/image" Target="../media/image10.png"/><Relationship Id="rId10" Type="http://schemas.openxmlformats.org/officeDocument/2006/relationships/diagramColors" Target="../diagrams/colors2.xml"/><Relationship Id="rId4" Type="http://schemas.openxmlformats.org/officeDocument/2006/relationships/image" Target="../media/image2.png"/><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jpeg"/><Relationship Id="rId7" Type="http://schemas.openxmlformats.org/officeDocument/2006/relationships/diagramLayout" Target="../diagrams/layout4.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Data" Target="../diagrams/data4.xml"/><Relationship Id="rId5" Type="http://schemas.openxmlformats.org/officeDocument/2006/relationships/image" Target="../media/image12.png"/><Relationship Id="rId10" Type="http://schemas.microsoft.com/office/2007/relationships/diagramDrawing" Target="../diagrams/drawing4.xml"/><Relationship Id="rId4" Type="http://schemas.openxmlformats.org/officeDocument/2006/relationships/image" Target="../media/image2.png"/><Relationship Id="rId9" Type="http://schemas.openxmlformats.org/officeDocument/2006/relationships/diagramColors" Target="../diagrams/colors4.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1.jpeg"/><Relationship Id="rId7" Type="http://schemas.openxmlformats.org/officeDocument/2006/relationships/diagramLayout" Target="../diagrams/layout5.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Data" Target="../diagrams/data5.xml"/><Relationship Id="rId5" Type="http://schemas.openxmlformats.org/officeDocument/2006/relationships/image" Target="../media/image12.png"/><Relationship Id="rId10" Type="http://schemas.microsoft.com/office/2007/relationships/diagramDrawing" Target="../diagrams/drawing5.xml"/><Relationship Id="rId4" Type="http://schemas.openxmlformats.org/officeDocument/2006/relationships/image" Target="../media/image2.png"/><Relationship Id="rId9" Type="http://schemas.openxmlformats.org/officeDocument/2006/relationships/diagramColors" Target="../diagrams/colors5.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1.jpeg"/><Relationship Id="rId7" Type="http://schemas.openxmlformats.org/officeDocument/2006/relationships/diagramLayout" Target="../diagrams/layout6.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Data" Target="../diagrams/data6.xml"/><Relationship Id="rId5" Type="http://schemas.openxmlformats.org/officeDocument/2006/relationships/image" Target="../media/image12.png"/><Relationship Id="rId10" Type="http://schemas.microsoft.com/office/2007/relationships/diagramDrawing" Target="../diagrams/drawing6.xml"/><Relationship Id="rId4" Type="http://schemas.openxmlformats.org/officeDocument/2006/relationships/image" Target="../media/image2.png"/><Relationship Id="rId9" Type="http://schemas.openxmlformats.org/officeDocument/2006/relationships/diagramColors" Target="../diagrams/colors6.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1.jpeg"/><Relationship Id="rId7" Type="http://schemas.openxmlformats.org/officeDocument/2006/relationships/diagramLayout" Target="../diagrams/layout7.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Data" Target="../diagrams/data7.xml"/><Relationship Id="rId5" Type="http://schemas.openxmlformats.org/officeDocument/2006/relationships/image" Target="../media/image12.png"/><Relationship Id="rId10" Type="http://schemas.microsoft.com/office/2007/relationships/diagramDrawing" Target="../diagrams/drawing7.xml"/><Relationship Id="rId4" Type="http://schemas.openxmlformats.org/officeDocument/2006/relationships/image" Target="../media/image2.png"/><Relationship Id="rId9" Type="http://schemas.openxmlformats.org/officeDocument/2006/relationships/diagramColors" Target="../diagrams/colors7.xml"/></Relationships>
</file>

<file path=ppt/slides/_rels/slide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2.png"/><Relationship Id="rId7" Type="http://schemas.openxmlformats.org/officeDocument/2006/relationships/diagramColors" Target="../diagrams/colors8.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image" Target="../media/image1.jpeg"/><Relationship Id="rId7" Type="http://schemas.openxmlformats.org/officeDocument/2006/relationships/diagramData" Target="../diagrams/data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2.wdp"/><Relationship Id="rId11" Type="http://schemas.microsoft.com/office/2007/relationships/diagramDrawing" Target="../diagrams/drawing9.xml"/><Relationship Id="rId5" Type="http://schemas.openxmlformats.org/officeDocument/2006/relationships/image" Target="../media/image21.png"/><Relationship Id="rId10" Type="http://schemas.openxmlformats.org/officeDocument/2006/relationships/diagramColors" Target="../diagrams/colors9.xml"/><Relationship Id="rId4" Type="http://schemas.openxmlformats.org/officeDocument/2006/relationships/image" Target="../media/image2.png"/><Relationship Id="rId9"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5"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7" name="Group 116">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8" name="Group 117">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0"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31"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9"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0"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2"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7"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0"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1"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2"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3"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4"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5"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6"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19" name="Group 118">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0"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p:nvSpPr>
          <p:cNvPr id="2" name="Title 1">
            <a:extLst>
              <a:ext uri="{FF2B5EF4-FFF2-40B4-BE49-F238E27FC236}">
                <a16:creationId xmlns:a16="http://schemas.microsoft.com/office/drawing/2014/main" id="{A555E2EF-BF60-973E-B2AE-F5AA2F6EB212}"/>
              </a:ext>
            </a:extLst>
          </p:cNvPr>
          <p:cNvSpPr>
            <a:spLocks noGrp="1"/>
          </p:cNvSpPr>
          <p:nvPr>
            <p:ph type="ctrTitle"/>
          </p:nvPr>
        </p:nvSpPr>
        <p:spPr>
          <a:xfrm>
            <a:off x="1143001" y="650874"/>
            <a:ext cx="9905998" cy="1478570"/>
          </a:xfrm>
        </p:spPr>
        <p:txBody>
          <a:bodyPr vert="horz" lIns="91440" tIns="45720" rIns="91440" bIns="45720" rtlCol="0" anchor="ctr">
            <a:normAutofit/>
          </a:bodyPr>
          <a:lstStyle/>
          <a:p>
            <a:pPr algn="ctr"/>
            <a:r>
              <a:rPr lang="en-US" sz="24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Protecting Our Business: Security Assessment Findings and Recommendations</a:t>
            </a:r>
            <a:endParaRPr lang="en-US" sz="2400" b="1" dirty="0">
              <a:solidFill>
                <a:schemeClr val="bg1"/>
              </a:solidFill>
            </a:endParaRPr>
          </a:p>
        </p:txBody>
      </p:sp>
      <p:pic>
        <p:nvPicPr>
          <p:cNvPr id="4" name="Picture 4" descr="A grey and white brain&#10;&#10;Description automatically generated">
            <a:extLst>
              <a:ext uri="{FF2B5EF4-FFF2-40B4-BE49-F238E27FC236}">
                <a16:creationId xmlns:a16="http://schemas.microsoft.com/office/drawing/2014/main" id="{3493A57F-F0A8-B183-17D2-66A781312AC6}"/>
              </a:ext>
            </a:extLst>
          </p:cNvPr>
          <p:cNvPicPr>
            <a:picLocks noChangeAspect="1"/>
          </p:cNvPicPr>
          <p:nvPr/>
        </p:nvPicPr>
        <p:blipFill rotWithShape="1">
          <a:blip r:embed="rId5">
            <a:extLst>
              <a:ext uri="{28A0092B-C50C-407E-A947-70E740481C1C}">
                <a14:useLocalDpi xmlns:a14="http://schemas.microsoft.com/office/drawing/2010/main" val="0"/>
              </a:ext>
            </a:extLst>
          </a:blip>
          <a:srcRect l="775" r="774" b="-1"/>
          <a:stretch/>
        </p:blipFill>
        <p:spPr>
          <a:xfrm>
            <a:off x="8645016" y="3294063"/>
            <a:ext cx="349459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ubtitle 2">
            <a:extLst>
              <a:ext uri="{FF2B5EF4-FFF2-40B4-BE49-F238E27FC236}">
                <a16:creationId xmlns:a16="http://schemas.microsoft.com/office/drawing/2014/main" id="{12B2DD6A-632C-22ED-F1A6-251B6A5D196C}"/>
              </a:ext>
            </a:extLst>
          </p:cNvPr>
          <p:cNvSpPr>
            <a:spLocks noGrp="1"/>
          </p:cNvSpPr>
          <p:nvPr>
            <p:ph type="subTitle" idx="1"/>
          </p:nvPr>
        </p:nvSpPr>
        <p:spPr>
          <a:xfrm>
            <a:off x="9118478" y="6092743"/>
            <a:ext cx="2567494" cy="645079"/>
          </a:xfrm>
        </p:spPr>
        <p:txBody>
          <a:bodyPr vert="horz" lIns="91440" tIns="45720" rIns="91440" bIns="45720" rtlCol="0">
            <a:noAutofit/>
          </a:bodyPr>
          <a:lstStyle/>
          <a:p>
            <a:pPr indent="-228600">
              <a:buFont typeface="Arial" panose="020B0604020202020204" pitchFamily="34" charset="0"/>
              <a:buChar char="•"/>
            </a:pPr>
            <a:r>
              <a:rPr lang="en-US" sz="2800" dirty="0">
                <a:solidFill>
                  <a:schemeClr val="tx1"/>
                </a:solidFill>
              </a:rPr>
              <a:t>Grey Matter</a:t>
            </a:r>
          </a:p>
        </p:txBody>
      </p:sp>
      <p:graphicFrame>
        <p:nvGraphicFramePr>
          <p:cNvPr id="158" name="TextBox 5">
            <a:extLst>
              <a:ext uri="{FF2B5EF4-FFF2-40B4-BE49-F238E27FC236}">
                <a16:creationId xmlns:a16="http://schemas.microsoft.com/office/drawing/2014/main" id="{B082C9F3-266B-10FD-E41B-7FADF2686A0D}"/>
              </a:ext>
            </a:extLst>
          </p:cNvPr>
          <p:cNvGraphicFramePr/>
          <p:nvPr>
            <p:extLst>
              <p:ext uri="{D42A27DB-BD31-4B8C-83A1-F6EECF244321}">
                <p14:modId xmlns:p14="http://schemas.microsoft.com/office/powerpoint/2010/main" val="2566837074"/>
              </p:ext>
            </p:extLst>
          </p:nvPr>
        </p:nvGraphicFramePr>
        <p:xfrm>
          <a:off x="1112131" y="2257426"/>
          <a:ext cx="7586754" cy="39497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81889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41E82E1-8A21-8AA9-C00C-FE84BCAE3A48}"/>
              </a:ext>
            </a:extLst>
          </p:cNvPr>
          <p:cNvSpPr txBox="1"/>
          <p:nvPr/>
        </p:nvSpPr>
        <p:spPr>
          <a:xfrm>
            <a:off x="7170821" y="4716379"/>
            <a:ext cx="4764505" cy="923330"/>
          </a:xfrm>
          <a:prstGeom prst="rect">
            <a:avLst/>
          </a:prstGeom>
          <a:noFill/>
        </p:spPr>
        <p:txBody>
          <a:bodyPr wrap="square" rtlCol="0">
            <a:spAutoFit/>
          </a:bodyPr>
          <a:lstStyle/>
          <a:p>
            <a:r>
              <a:rPr lang="en-US" sz="5400" dirty="0">
                <a:ln>
                  <a:solidFill>
                    <a:schemeClr val="bg1"/>
                  </a:solidFill>
                </a:ln>
                <a:latin typeface="Times New Roman" panose="02020603050405020304" pitchFamily="18" charset="0"/>
                <a:cs typeface="Times New Roman" panose="02020603050405020304" pitchFamily="18" charset="0"/>
              </a:rPr>
              <a:t>Grey Matter</a:t>
            </a:r>
          </a:p>
        </p:txBody>
      </p:sp>
      <p:sp>
        <p:nvSpPr>
          <p:cNvPr id="4" name="Title 3">
            <a:extLst>
              <a:ext uri="{FF2B5EF4-FFF2-40B4-BE49-F238E27FC236}">
                <a16:creationId xmlns:a16="http://schemas.microsoft.com/office/drawing/2014/main" id="{67F18B55-7F7F-1CDE-0034-1A566E0BA7C7}"/>
              </a:ext>
            </a:extLst>
          </p:cNvPr>
          <p:cNvSpPr>
            <a:spLocks noGrp="1"/>
          </p:cNvSpPr>
          <p:nvPr>
            <p:ph type="title"/>
          </p:nvPr>
        </p:nvSpPr>
        <p:spPr>
          <a:xfrm>
            <a:off x="1141413" y="609600"/>
            <a:ext cx="5800808" cy="893928"/>
          </a:xfrm>
        </p:spPr>
        <p:txBody>
          <a:bodyPr>
            <a:normAutofit/>
          </a:bodyPr>
          <a:lstStyle/>
          <a:p>
            <a:r>
              <a:rPr lang="en-US" sz="4000" dirty="0">
                <a:ln>
                  <a:solidFill>
                    <a:schemeClr val="bg1"/>
                  </a:solidFill>
                </a:ln>
                <a:effectLst>
                  <a:glow rad="63500">
                    <a:schemeClr val="bg2">
                      <a:alpha val="40000"/>
                    </a:schemeClr>
                  </a:glow>
                </a:effectLst>
                <a:latin typeface="Times New Roman" panose="02020603050405020304" pitchFamily="18" charset="0"/>
                <a:cs typeface="Times New Roman" panose="02020603050405020304" pitchFamily="18" charset="0"/>
              </a:rPr>
              <a:t>Visual Aid</a:t>
            </a:r>
          </a:p>
        </p:txBody>
      </p:sp>
      <p:pic>
        <p:nvPicPr>
          <p:cNvPr id="8" name="Picture Placeholder 7" descr="A grey and white brain&#10;&#10;Description automatically generated">
            <a:extLst>
              <a:ext uri="{FF2B5EF4-FFF2-40B4-BE49-F238E27FC236}">
                <a16:creationId xmlns:a16="http://schemas.microsoft.com/office/drawing/2014/main" id="{1BBB3578-AAB9-0C52-1206-9885964F8E6B}"/>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artisticPaintBrush/>
                    </a14:imgEffect>
                  </a14:imgLayer>
                </a14:imgProps>
              </a:ext>
            </a:extLst>
          </a:blip>
          <a:srcRect l="16142" r="16142"/>
          <a:stretch>
            <a:fillRect/>
          </a:stretch>
        </p:blipFill>
        <p:spPr/>
      </p:pic>
      <p:graphicFrame>
        <p:nvGraphicFramePr>
          <p:cNvPr id="16" name="Table 15">
            <a:extLst>
              <a:ext uri="{FF2B5EF4-FFF2-40B4-BE49-F238E27FC236}">
                <a16:creationId xmlns:a16="http://schemas.microsoft.com/office/drawing/2014/main" id="{B8BA89D0-6276-127F-90C5-B455EC0DD1DC}"/>
              </a:ext>
            </a:extLst>
          </p:cNvPr>
          <p:cNvGraphicFramePr>
            <a:graphicFrameLocks noGrp="1"/>
          </p:cNvGraphicFramePr>
          <p:nvPr>
            <p:extLst>
              <p:ext uri="{D42A27DB-BD31-4B8C-83A1-F6EECF244321}">
                <p14:modId xmlns:p14="http://schemas.microsoft.com/office/powerpoint/2010/main" val="2988596886"/>
              </p:ext>
            </p:extLst>
          </p:nvPr>
        </p:nvGraphicFramePr>
        <p:xfrm>
          <a:off x="1141412" y="1768963"/>
          <a:ext cx="5800809" cy="4118490"/>
        </p:xfrm>
        <a:graphic>
          <a:graphicData uri="http://schemas.openxmlformats.org/drawingml/2006/table">
            <a:tbl>
              <a:tblPr firstRow="1" bandRow="1">
                <a:tableStyleId>{5C22544A-7EE6-4342-B048-85BDC9FD1C3A}</a:tableStyleId>
              </a:tblPr>
              <a:tblGrid>
                <a:gridCol w="1386830">
                  <a:extLst>
                    <a:ext uri="{9D8B030D-6E8A-4147-A177-3AD203B41FA5}">
                      <a16:colId xmlns:a16="http://schemas.microsoft.com/office/drawing/2014/main" val="3687715949"/>
                    </a:ext>
                  </a:extLst>
                </a:gridCol>
                <a:gridCol w="1492805">
                  <a:extLst>
                    <a:ext uri="{9D8B030D-6E8A-4147-A177-3AD203B41FA5}">
                      <a16:colId xmlns:a16="http://schemas.microsoft.com/office/drawing/2014/main" val="3731988866"/>
                    </a:ext>
                  </a:extLst>
                </a:gridCol>
                <a:gridCol w="1460587">
                  <a:extLst>
                    <a:ext uri="{9D8B030D-6E8A-4147-A177-3AD203B41FA5}">
                      <a16:colId xmlns:a16="http://schemas.microsoft.com/office/drawing/2014/main" val="4262987035"/>
                    </a:ext>
                  </a:extLst>
                </a:gridCol>
                <a:gridCol w="1460587">
                  <a:extLst>
                    <a:ext uri="{9D8B030D-6E8A-4147-A177-3AD203B41FA5}">
                      <a16:colId xmlns:a16="http://schemas.microsoft.com/office/drawing/2014/main" val="487555984"/>
                    </a:ext>
                  </a:extLst>
                </a:gridCol>
              </a:tblGrid>
              <a:tr h="489984">
                <a:tc>
                  <a:txBody>
                    <a:bodyPr/>
                    <a:lstStyle/>
                    <a:p>
                      <a:r>
                        <a:rPr lang="en-US" sz="1400" b="1" dirty="0">
                          <a:solidFill>
                            <a:schemeClr val="bg1"/>
                          </a:solidFill>
                          <a:latin typeface="Times New Roman" panose="02020603050405020304" pitchFamily="18" charset="0"/>
                          <a:cs typeface="Times New Roman" panose="02020603050405020304" pitchFamily="18" charset="0"/>
                        </a:rPr>
                        <a:t>Vulnerability</a:t>
                      </a:r>
                      <a:endParaRPr lang="en-US" sz="14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r>
                        <a:rPr lang="en-US" sz="1400" b="1">
                          <a:solidFill>
                            <a:schemeClr val="bg1"/>
                          </a:solidFill>
                          <a:latin typeface="Times New Roman" panose="02020603050405020304" pitchFamily="18" charset="0"/>
                          <a:cs typeface="Times New Roman" panose="02020603050405020304" pitchFamily="18" charset="0"/>
                        </a:rPr>
                        <a:t>Potential Impact</a:t>
                      </a:r>
                      <a:endParaRPr lang="en-US" sz="1400">
                        <a:solidFill>
                          <a:schemeClr val="bg1"/>
                        </a:solidFill>
                        <a:latin typeface="Times New Roman" panose="02020603050405020304" pitchFamily="18" charset="0"/>
                        <a:cs typeface="Times New Roman" panose="02020603050405020304" pitchFamily="18" charset="0"/>
                      </a:endParaRPr>
                    </a:p>
                  </a:txBody>
                  <a:tcPr anchor="ctr"/>
                </a:tc>
                <a:tc>
                  <a:txBody>
                    <a:bodyPr/>
                    <a:lstStyle/>
                    <a:p>
                      <a:r>
                        <a:rPr lang="en-US" sz="1400" b="1" dirty="0">
                          <a:solidFill>
                            <a:schemeClr val="bg1"/>
                          </a:solidFill>
                          <a:latin typeface="Times New Roman" panose="02020603050405020304" pitchFamily="18" charset="0"/>
                          <a:cs typeface="Times New Roman" panose="02020603050405020304" pitchFamily="18" charset="0"/>
                        </a:rPr>
                        <a:t>Recommended Action</a:t>
                      </a:r>
                      <a:endParaRPr lang="en-US" sz="14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r>
                        <a:rPr lang="en-US" sz="1400" b="1" dirty="0">
                          <a:solidFill>
                            <a:schemeClr val="bg1"/>
                          </a:solidFill>
                          <a:latin typeface="Times New Roman" panose="02020603050405020304" pitchFamily="18" charset="0"/>
                          <a:cs typeface="Times New Roman" panose="02020603050405020304" pitchFamily="18" charset="0"/>
                        </a:rPr>
                        <a:t>Timeline</a:t>
                      </a:r>
                      <a:endParaRPr lang="en-US" sz="1400"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76389570"/>
                  </a:ext>
                </a:extLst>
              </a:tr>
              <a:tr h="893501">
                <a:tc>
                  <a:txBody>
                    <a:bodyPr/>
                    <a:lstStyle/>
                    <a:p>
                      <a:r>
                        <a:rPr lang="en-US" sz="1400">
                          <a:solidFill>
                            <a:schemeClr val="bg1"/>
                          </a:solidFill>
                          <a:latin typeface="Times New Roman" panose="02020603050405020304" pitchFamily="18" charset="0"/>
                          <a:cs typeface="Times New Roman" panose="02020603050405020304" pitchFamily="18" charset="0"/>
                        </a:rPr>
                        <a:t>Unpatched SMB Server</a:t>
                      </a:r>
                    </a:p>
                  </a:txBody>
                  <a:tcPr anchor="ctr"/>
                </a:tc>
                <a:tc>
                  <a:txBody>
                    <a:bodyPr/>
                    <a:lstStyle/>
                    <a:p>
                      <a:r>
                        <a:rPr lang="en-US" sz="1400" dirty="0">
                          <a:solidFill>
                            <a:schemeClr val="bg1"/>
                          </a:solidFill>
                          <a:latin typeface="Times New Roman" panose="02020603050405020304" pitchFamily="18" charset="0"/>
                          <a:cs typeface="Times New Roman" panose="02020603050405020304" pitchFamily="18" charset="0"/>
                        </a:rPr>
                        <a:t>Unauthorized access and ransomware attacks</a:t>
                      </a:r>
                    </a:p>
                  </a:txBody>
                  <a:tcPr anchor="ctr"/>
                </a:tc>
                <a:tc>
                  <a:txBody>
                    <a:bodyPr/>
                    <a:lstStyle/>
                    <a:p>
                      <a:r>
                        <a:rPr lang="en-US" sz="1400">
                          <a:solidFill>
                            <a:schemeClr val="bg1"/>
                          </a:solidFill>
                          <a:latin typeface="Times New Roman" panose="02020603050405020304" pitchFamily="18" charset="0"/>
                          <a:cs typeface="Times New Roman" panose="02020603050405020304" pitchFamily="18" charset="0"/>
                        </a:rPr>
                        <a:t>Apply security patches, disable SMBv1</a:t>
                      </a:r>
                    </a:p>
                  </a:txBody>
                  <a:tcPr anchor="ctr"/>
                </a:tc>
                <a:tc>
                  <a:txBody>
                    <a:bodyPr/>
                    <a:lstStyle/>
                    <a:p>
                      <a:r>
                        <a:rPr lang="en-US" sz="1400">
                          <a:solidFill>
                            <a:schemeClr val="bg1"/>
                          </a:solidFill>
                          <a:latin typeface="Times New Roman" panose="02020603050405020304" pitchFamily="18" charset="0"/>
                          <a:cs typeface="Times New Roman" panose="02020603050405020304" pitchFamily="18" charset="0"/>
                        </a:rPr>
                        <a:t>Immediate (1 week)</a:t>
                      </a:r>
                    </a:p>
                  </a:txBody>
                  <a:tcPr anchor="ctr"/>
                </a:tc>
                <a:extLst>
                  <a:ext uri="{0D108BD9-81ED-4DB2-BD59-A6C34878D82A}">
                    <a16:rowId xmlns:a16="http://schemas.microsoft.com/office/drawing/2014/main" val="844018967"/>
                  </a:ext>
                </a:extLst>
              </a:tr>
              <a:tr h="862451">
                <a:tc>
                  <a:txBody>
                    <a:bodyPr/>
                    <a:lstStyle/>
                    <a:p>
                      <a:r>
                        <a:rPr lang="en-US" sz="1400">
                          <a:solidFill>
                            <a:schemeClr val="bg1"/>
                          </a:solidFill>
                          <a:latin typeface="Times New Roman" panose="02020603050405020304" pitchFamily="18" charset="0"/>
                          <a:cs typeface="Times New Roman" panose="02020603050405020304" pitchFamily="18" charset="0"/>
                        </a:rPr>
                        <a:t>Weak Password Practices</a:t>
                      </a:r>
                    </a:p>
                  </a:txBody>
                  <a:tcPr anchor="ctr"/>
                </a:tc>
                <a:tc>
                  <a:txBody>
                    <a:bodyPr/>
                    <a:lstStyle/>
                    <a:p>
                      <a:r>
                        <a:rPr lang="en-US" sz="1400">
                          <a:solidFill>
                            <a:schemeClr val="bg1"/>
                          </a:solidFill>
                          <a:latin typeface="Times New Roman" panose="02020603050405020304" pitchFamily="18" charset="0"/>
                          <a:cs typeface="Times New Roman" panose="02020603050405020304" pitchFamily="18" charset="0"/>
                        </a:rPr>
                        <a:t>Brute-force attacks and data breaches</a:t>
                      </a:r>
                    </a:p>
                  </a:txBody>
                  <a:tcPr anchor="ctr"/>
                </a:tc>
                <a:tc>
                  <a:txBody>
                    <a:bodyPr/>
                    <a:lstStyle/>
                    <a:p>
                      <a:r>
                        <a:rPr lang="en-US" sz="1400">
                          <a:solidFill>
                            <a:schemeClr val="bg1"/>
                          </a:solidFill>
                          <a:latin typeface="Times New Roman" panose="02020603050405020304" pitchFamily="18" charset="0"/>
                          <a:cs typeface="Times New Roman" panose="02020603050405020304" pitchFamily="18" charset="0"/>
                        </a:rPr>
                        <a:t>Enforce strong passwords, set lockouts</a:t>
                      </a:r>
                    </a:p>
                  </a:txBody>
                  <a:tcPr anchor="ctr"/>
                </a:tc>
                <a:tc>
                  <a:txBody>
                    <a:bodyPr/>
                    <a:lstStyle/>
                    <a:p>
                      <a:r>
                        <a:rPr lang="en-US" sz="1400">
                          <a:solidFill>
                            <a:schemeClr val="bg1"/>
                          </a:solidFill>
                          <a:latin typeface="Times New Roman" panose="02020603050405020304" pitchFamily="18" charset="0"/>
                          <a:cs typeface="Times New Roman" panose="02020603050405020304" pitchFamily="18" charset="0"/>
                        </a:rPr>
                        <a:t>Immediate (1 week)</a:t>
                      </a:r>
                    </a:p>
                  </a:txBody>
                  <a:tcPr anchor="ctr"/>
                </a:tc>
                <a:extLst>
                  <a:ext uri="{0D108BD9-81ED-4DB2-BD59-A6C34878D82A}">
                    <a16:rowId xmlns:a16="http://schemas.microsoft.com/office/drawing/2014/main" val="3006843270"/>
                  </a:ext>
                </a:extLst>
              </a:tr>
              <a:tr h="1061479">
                <a:tc>
                  <a:txBody>
                    <a:bodyPr/>
                    <a:lstStyle/>
                    <a:p>
                      <a:r>
                        <a:rPr lang="en-US" sz="1400">
                          <a:solidFill>
                            <a:schemeClr val="bg1"/>
                          </a:solidFill>
                          <a:latin typeface="Times New Roman" panose="02020603050405020304" pitchFamily="18" charset="0"/>
                          <a:cs typeface="Times New Roman" panose="02020603050405020304" pitchFamily="18" charset="0"/>
                        </a:rPr>
                        <a:t>Outdated Encryption (HTTP)</a:t>
                      </a:r>
                    </a:p>
                  </a:txBody>
                  <a:tcPr anchor="ctr"/>
                </a:tc>
                <a:tc>
                  <a:txBody>
                    <a:bodyPr/>
                    <a:lstStyle/>
                    <a:p>
                      <a:r>
                        <a:rPr lang="en-US" sz="1400">
                          <a:solidFill>
                            <a:schemeClr val="bg1"/>
                          </a:solidFill>
                          <a:latin typeface="Times New Roman" panose="02020603050405020304" pitchFamily="18" charset="0"/>
                          <a:cs typeface="Times New Roman" panose="02020603050405020304" pitchFamily="18" charset="0"/>
                        </a:rPr>
                        <a:t>Data interception and loss of sensitive information</a:t>
                      </a:r>
                    </a:p>
                  </a:txBody>
                  <a:tcPr anchor="ctr"/>
                </a:tc>
                <a:tc>
                  <a:txBody>
                    <a:bodyPr/>
                    <a:lstStyle/>
                    <a:p>
                      <a:r>
                        <a:rPr lang="en-US" sz="1400">
                          <a:solidFill>
                            <a:schemeClr val="bg1"/>
                          </a:solidFill>
                          <a:latin typeface="Times New Roman" panose="02020603050405020304" pitchFamily="18" charset="0"/>
                          <a:cs typeface="Times New Roman" panose="02020603050405020304" pitchFamily="18" charset="0"/>
                        </a:rPr>
                        <a:t>Transition to HTTPS, update SSL/TLS</a:t>
                      </a:r>
                    </a:p>
                  </a:txBody>
                  <a:tcPr anchor="ctr"/>
                </a:tc>
                <a:tc>
                  <a:txBody>
                    <a:bodyPr/>
                    <a:lstStyle/>
                    <a:p>
                      <a:r>
                        <a:rPr lang="en-US" sz="1400" dirty="0">
                          <a:solidFill>
                            <a:schemeClr val="bg1"/>
                          </a:solidFill>
                          <a:latin typeface="Times New Roman" panose="02020603050405020304" pitchFamily="18" charset="0"/>
                          <a:cs typeface="Times New Roman" panose="02020603050405020304" pitchFamily="18" charset="0"/>
                        </a:rPr>
                        <a:t>Short-term (1 month)</a:t>
                      </a:r>
                    </a:p>
                  </a:txBody>
                  <a:tcPr anchor="ctr"/>
                </a:tc>
                <a:extLst>
                  <a:ext uri="{0D108BD9-81ED-4DB2-BD59-A6C34878D82A}">
                    <a16:rowId xmlns:a16="http://schemas.microsoft.com/office/drawing/2014/main" val="168918700"/>
                  </a:ext>
                </a:extLst>
              </a:tr>
              <a:tr h="663425">
                <a:tc>
                  <a:txBody>
                    <a:bodyPr/>
                    <a:lstStyle/>
                    <a:p>
                      <a:r>
                        <a:rPr lang="en-US" sz="1400">
                          <a:solidFill>
                            <a:schemeClr val="bg1"/>
                          </a:solidFill>
                          <a:latin typeface="Times New Roman" panose="02020603050405020304" pitchFamily="18" charset="0"/>
                          <a:cs typeface="Times New Roman" panose="02020603050405020304" pitchFamily="18" charset="0"/>
                        </a:rPr>
                        <a:t>Lack of Regular System Audits</a:t>
                      </a:r>
                    </a:p>
                  </a:txBody>
                  <a:tcPr anchor="ctr"/>
                </a:tc>
                <a:tc>
                  <a:txBody>
                    <a:bodyPr/>
                    <a:lstStyle/>
                    <a:p>
                      <a:r>
                        <a:rPr lang="en-US" sz="1400">
                          <a:solidFill>
                            <a:schemeClr val="bg1"/>
                          </a:solidFill>
                          <a:latin typeface="Times New Roman" panose="02020603050405020304" pitchFamily="18" charset="0"/>
                          <a:cs typeface="Times New Roman" panose="02020603050405020304" pitchFamily="18" charset="0"/>
                        </a:rPr>
                        <a:t>Undetected vulnerabilities</a:t>
                      </a:r>
                    </a:p>
                  </a:txBody>
                  <a:tcPr anchor="ctr"/>
                </a:tc>
                <a:tc>
                  <a:txBody>
                    <a:bodyPr/>
                    <a:lstStyle/>
                    <a:p>
                      <a:r>
                        <a:rPr lang="en-US" sz="1400">
                          <a:solidFill>
                            <a:schemeClr val="bg1"/>
                          </a:solidFill>
                          <a:latin typeface="Times New Roman" panose="02020603050405020304" pitchFamily="18" charset="0"/>
                          <a:cs typeface="Times New Roman" panose="02020603050405020304" pitchFamily="18" charset="0"/>
                        </a:rPr>
                        <a:t>Implement regular security audits</a:t>
                      </a:r>
                    </a:p>
                  </a:txBody>
                  <a:tcPr anchor="ctr"/>
                </a:tc>
                <a:tc>
                  <a:txBody>
                    <a:bodyPr/>
                    <a:lstStyle/>
                    <a:p>
                      <a:r>
                        <a:rPr lang="en-US" sz="1400" dirty="0">
                          <a:solidFill>
                            <a:schemeClr val="bg1"/>
                          </a:solidFill>
                          <a:latin typeface="Times New Roman" panose="02020603050405020304" pitchFamily="18" charset="0"/>
                          <a:cs typeface="Times New Roman" panose="02020603050405020304" pitchFamily="18" charset="0"/>
                        </a:rPr>
                        <a:t>Ongoing</a:t>
                      </a:r>
                    </a:p>
                  </a:txBody>
                  <a:tcPr anchor="ctr"/>
                </a:tc>
                <a:extLst>
                  <a:ext uri="{0D108BD9-81ED-4DB2-BD59-A6C34878D82A}">
                    <a16:rowId xmlns:a16="http://schemas.microsoft.com/office/drawing/2014/main" val="241679022"/>
                  </a:ext>
                </a:extLst>
              </a:tr>
            </a:tbl>
          </a:graphicData>
        </a:graphic>
      </p:graphicFrame>
    </p:spTree>
    <p:extLst>
      <p:ext uri="{BB962C8B-B14F-4D97-AF65-F5344CB8AC3E}">
        <p14:creationId xmlns:p14="http://schemas.microsoft.com/office/powerpoint/2010/main" val="181892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5" name="Title 4">
            <a:extLst>
              <a:ext uri="{FF2B5EF4-FFF2-40B4-BE49-F238E27FC236}">
                <a16:creationId xmlns:a16="http://schemas.microsoft.com/office/drawing/2014/main" id="{2C2AD777-3BDB-B038-722E-1C41B5181945}"/>
              </a:ext>
            </a:extLst>
          </p:cNvPr>
          <p:cNvSpPr>
            <a:spLocks noGrp="1"/>
          </p:cNvSpPr>
          <p:nvPr>
            <p:ph type="title"/>
          </p:nvPr>
        </p:nvSpPr>
        <p:spPr>
          <a:xfrm>
            <a:off x="6448425" y="618518"/>
            <a:ext cx="4598985" cy="1478570"/>
          </a:xfrm>
        </p:spPr>
        <p:txBody>
          <a:bodyPr>
            <a:normAutofit/>
          </a:bodyPr>
          <a:lstStyle/>
          <a:p>
            <a:r>
              <a:rPr lang="en-US" b="1">
                <a:ln>
                  <a:solidFill>
                    <a:schemeClr val="bg1"/>
                  </a:solidFill>
                </a:ln>
                <a:effectLst>
                  <a:glow rad="63500">
                    <a:schemeClr val="accent1">
                      <a:satMod val="175000"/>
                      <a:alpha val="40000"/>
                    </a:schemeClr>
                  </a:glow>
                </a:effectLst>
                <a:latin typeface="Times New Roman" panose="02020603050405020304" pitchFamily="18" charset="0"/>
                <a:ea typeface="Aptos" panose="020B0004020202020204" pitchFamily="34" charset="0"/>
                <a:cs typeface="Times New Roman" panose="02020603050405020304" pitchFamily="18" charset="0"/>
              </a:rPr>
              <a:t>Benefits of Implementation</a:t>
            </a:r>
            <a:r>
              <a:rPr lang="en-US">
                <a:ln>
                  <a:solidFill>
                    <a:schemeClr val="bg1"/>
                  </a:solidFill>
                </a:ln>
                <a:effectLst>
                  <a:glow rad="63500">
                    <a:schemeClr val="accent1">
                      <a:satMod val="175000"/>
                      <a:alpha val="40000"/>
                    </a:schemeClr>
                  </a:glow>
                </a:effectLst>
                <a:latin typeface="Times New Roman" panose="02020603050405020304" pitchFamily="18" charset="0"/>
                <a:cs typeface="Times New Roman" panose="02020603050405020304" pitchFamily="18" charset="0"/>
              </a:rPr>
              <a:t> </a:t>
            </a:r>
          </a:p>
        </p:txBody>
      </p:sp>
      <p:pic>
        <p:nvPicPr>
          <p:cNvPr id="8" name="Picture 7" descr="A grey and white brain&#10;&#10;Description automatically generated">
            <a:extLst>
              <a:ext uri="{FF2B5EF4-FFF2-40B4-BE49-F238E27FC236}">
                <a16:creationId xmlns:a16="http://schemas.microsoft.com/office/drawing/2014/main" id="{22CCF3AE-A1D9-E330-2490-478F9F8C48E4}"/>
              </a:ext>
            </a:extLst>
          </p:cNvPr>
          <p:cNvPicPr>
            <a:picLocks noChangeAspect="1"/>
          </p:cNvPicPr>
          <p:nvPr/>
        </p:nvPicPr>
        <p:blipFill>
          <a:blip r:embed="rId5"/>
          <a:srcRect l="11239" r="3572"/>
          <a:stretch/>
        </p:blipFill>
        <p:spPr>
          <a:xfrm>
            <a:off x="-5597" y="10"/>
            <a:ext cx="6101597" cy="6857990"/>
          </a:xfrm>
          <a:prstGeom prst="rect">
            <a:avLst/>
          </a:prstGeom>
        </p:spPr>
      </p:pic>
      <p:grpSp>
        <p:nvGrpSpPr>
          <p:cNvPr id="18" name="Group 17">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9" name="Rectangle 18">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0"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Rectangle 21">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3"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Rectangle 46">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8"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Rectangle 58">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60"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9"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0"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aphicFrame>
        <p:nvGraphicFramePr>
          <p:cNvPr id="9" name="Content Placeholder 8">
            <a:extLst>
              <a:ext uri="{FF2B5EF4-FFF2-40B4-BE49-F238E27FC236}">
                <a16:creationId xmlns:a16="http://schemas.microsoft.com/office/drawing/2014/main" id="{04E05DC0-DC76-8023-356F-361F8CDDB357}"/>
              </a:ext>
            </a:extLst>
          </p:cNvPr>
          <p:cNvGraphicFramePr>
            <a:graphicFrameLocks noGrp="1"/>
          </p:cNvGraphicFramePr>
          <p:nvPr>
            <p:ph idx="1"/>
            <p:extLst>
              <p:ext uri="{D42A27DB-BD31-4B8C-83A1-F6EECF244321}">
                <p14:modId xmlns:p14="http://schemas.microsoft.com/office/powerpoint/2010/main" val="3697911628"/>
              </p:ext>
            </p:extLst>
          </p:nvPr>
        </p:nvGraphicFramePr>
        <p:xfrm>
          <a:off x="5871162" y="1611313"/>
          <a:ext cx="6335126" cy="47577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extBox 9">
            <a:extLst>
              <a:ext uri="{FF2B5EF4-FFF2-40B4-BE49-F238E27FC236}">
                <a16:creationId xmlns:a16="http://schemas.microsoft.com/office/drawing/2014/main" id="{702B4598-60D6-3BE5-68F1-BA7178060765}"/>
              </a:ext>
            </a:extLst>
          </p:cNvPr>
          <p:cNvSpPr txBox="1"/>
          <p:nvPr/>
        </p:nvSpPr>
        <p:spPr>
          <a:xfrm>
            <a:off x="2105025" y="5041900"/>
            <a:ext cx="4042610" cy="923330"/>
          </a:xfrm>
          <a:prstGeom prst="rect">
            <a:avLst/>
          </a:prstGeom>
          <a:noFill/>
        </p:spPr>
        <p:txBody>
          <a:bodyPr wrap="square" rtlCol="0">
            <a:spAutoFit/>
          </a:bodyPr>
          <a:lstStyle/>
          <a:p>
            <a:r>
              <a:rPr lang="en-US" sz="5400" dirty="0"/>
              <a:t>Grey Matter</a:t>
            </a:r>
          </a:p>
        </p:txBody>
      </p:sp>
    </p:spTree>
    <p:extLst>
      <p:ext uri="{BB962C8B-B14F-4D97-AF65-F5344CB8AC3E}">
        <p14:creationId xmlns:p14="http://schemas.microsoft.com/office/powerpoint/2010/main" val="32074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1"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93" name="Group 92">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4" name="Group 93">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6"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07"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4"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18"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23"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95" name="Group 94">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6"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grpSp>
        <p:nvGrpSpPr>
          <p:cNvPr id="134" name="Group 133">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5" name="Rectangle 134" hidden="1">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8" name="Content Placeholder 7" descr="A grey and white brain&#10;&#10;Description automatically generated">
            <a:extLst>
              <a:ext uri="{FF2B5EF4-FFF2-40B4-BE49-F238E27FC236}">
                <a16:creationId xmlns:a16="http://schemas.microsoft.com/office/drawing/2014/main" id="{5DD06492-7E74-DE33-6350-D7CCE4D62830}"/>
              </a:ext>
            </a:extLst>
          </p:cNvPr>
          <p:cNvPicPr>
            <a:picLocks noGrp="1" noChangeAspect="1"/>
          </p:cNvPicPr>
          <p:nvPr>
            <p:ph idx="1"/>
          </p:nvPr>
        </p:nvPicPr>
        <p:blipFill rotWithShape="1">
          <a:blip r:embed="rId5">
            <a:extLst>
              <a:ext uri="{BEBA8EAE-BF5A-486C-A8C5-ECC9F3942E4B}">
                <a14:imgProps xmlns:a14="http://schemas.microsoft.com/office/drawing/2010/main">
                  <a14:imgLayer r:embed="rId6">
                    <a14:imgEffect>
                      <a14:artisticWatercolorSponge/>
                    </a14:imgEffect>
                  </a14:imgLayer>
                </a14:imgProps>
              </a:ext>
            </a:extLst>
          </a:blip>
          <a:srcRect/>
          <a:stretch/>
        </p:blipFill>
        <p:spPr>
          <a:xfrm>
            <a:off x="2877329" y="-67556"/>
            <a:ext cx="6952751" cy="6657268"/>
          </a:xfrm>
          <a:prstGeom prst="rect">
            <a:avLst/>
          </a:prstGeom>
        </p:spPr>
      </p:pic>
      <p:grpSp>
        <p:nvGrpSpPr>
          <p:cNvPr id="138" name="Group 137">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39"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31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60"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61"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62"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3"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41" name="Group 140">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54"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55"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56"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57"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8"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59"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142" name="Group 141">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50"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51"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52"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53"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43" name="Group 142">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44"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45"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46"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7"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48"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9"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4" name="Title 3">
            <a:extLst>
              <a:ext uri="{FF2B5EF4-FFF2-40B4-BE49-F238E27FC236}">
                <a16:creationId xmlns:a16="http://schemas.microsoft.com/office/drawing/2014/main" id="{335034EA-3471-15F6-9F22-E672FF7C1F2F}"/>
              </a:ext>
            </a:extLst>
          </p:cNvPr>
          <p:cNvSpPr>
            <a:spLocks noGrp="1"/>
          </p:cNvSpPr>
          <p:nvPr>
            <p:ph type="title"/>
          </p:nvPr>
        </p:nvSpPr>
        <p:spPr>
          <a:xfrm>
            <a:off x="1143001" y="1007533"/>
            <a:ext cx="9905998" cy="1092200"/>
          </a:xfrm>
        </p:spPr>
        <p:txBody>
          <a:bodyPr vert="horz" lIns="91440" tIns="45720" rIns="91440" bIns="45720" rtlCol="0" anchor="ctr">
            <a:normAutofit/>
          </a:bodyPr>
          <a:lstStyle/>
          <a:p>
            <a:pPr algn="ctr"/>
            <a:r>
              <a:rPr lang="en-US" sz="3600" dirty="0"/>
              <a:t>Conclusion</a:t>
            </a:r>
          </a:p>
        </p:txBody>
      </p:sp>
      <p:graphicFrame>
        <p:nvGraphicFramePr>
          <p:cNvPr id="9" name="Diagram 8">
            <a:extLst>
              <a:ext uri="{FF2B5EF4-FFF2-40B4-BE49-F238E27FC236}">
                <a16:creationId xmlns:a16="http://schemas.microsoft.com/office/drawing/2014/main" id="{42057838-E4A6-8E20-1D26-A24B91B864C4}"/>
              </a:ext>
            </a:extLst>
          </p:cNvPr>
          <p:cNvGraphicFramePr/>
          <p:nvPr>
            <p:extLst>
              <p:ext uri="{D42A27DB-BD31-4B8C-83A1-F6EECF244321}">
                <p14:modId xmlns:p14="http://schemas.microsoft.com/office/powerpoint/2010/main" val="550829273"/>
              </p:ext>
            </p:extLst>
          </p:nvPr>
        </p:nvGraphicFramePr>
        <p:xfrm>
          <a:off x="1143001" y="2252134"/>
          <a:ext cx="9905999" cy="34543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7375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Picture 4" descr="A grey and white brain&#10;&#10;Description automatically generated">
            <a:extLst>
              <a:ext uri="{FF2B5EF4-FFF2-40B4-BE49-F238E27FC236}">
                <a16:creationId xmlns:a16="http://schemas.microsoft.com/office/drawing/2014/main" id="{DFDEFB36-9ED2-D2BE-B32D-2E3BF02A721D}"/>
              </a:ext>
            </a:extLst>
          </p:cNvPr>
          <p:cNvPicPr>
            <a:picLocks noChangeAspect="1"/>
          </p:cNvPicPr>
          <p:nvPr/>
        </p:nvPicPr>
        <p:blipFill rotWithShape="1">
          <a:blip r:embed="rId5">
            <a:extLst>
              <a:ext uri="{BEBA8EAE-BF5A-486C-A8C5-ECC9F3942E4B}">
                <a14:imgProps xmlns:a14="http://schemas.microsoft.com/office/drawing/2010/main">
                  <a14:imgLayer r:embed="rId6">
                    <a14:imgEffect>
                      <a14:artisticPaintStrokes/>
                    </a14:imgEffect>
                  </a14:imgLayer>
                </a14:imgProps>
              </a:ext>
              <a:ext uri="{28A0092B-C50C-407E-A947-70E740481C1C}">
                <a14:useLocalDpi xmlns:a14="http://schemas.microsoft.com/office/drawing/2010/main" val="0"/>
              </a:ext>
            </a:extLst>
          </a:blip>
          <a:srcRect l="17548" r="14858"/>
          <a:stretch/>
        </p:blipFill>
        <p:spPr>
          <a:xfrm>
            <a:off x="-5597" y="10"/>
            <a:ext cx="4635583" cy="6857990"/>
          </a:xfrm>
          <a:prstGeom prst="rect">
            <a:avLst/>
          </a:prstGeom>
        </p:spPr>
      </p:pic>
      <p:grpSp>
        <p:nvGrpSpPr>
          <p:cNvPr id="14" name="Group 13">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Rectangle 17">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9"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Rectangle 42">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4"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Rectangle 54">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6"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aphicFrame>
        <p:nvGraphicFramePr>
          <p:cNvPr id="72" name="Content Placeholder 2">
            <a:extLst>
              <a:ext uri="{FF2B5EF4-FFF2-40B4-BE49-F238E27FC236}">
                <a16:creationId xmlns:a16="http://schemas.microsoft.com/office/drawing/2014/main" id="{E365E34E-0F5C-5FCE-6112-DFD78E7452C4}"/>
              </a:ext>
            </a:extLst>
          </p:cNvPr>
          <p:cNvGraphicFramePr>
            <a:graphicFrameLocks noGrp="1"/>
          </p:cNvGraphicFramePr>
          <p:nvPr>
            <p:ph idx="1"/>
            <p:extLst>
              <p:ext uri="{D42A27DB-BD31-4B8C-83A1-F6EECF244321}">
                <p14:modId xmlns:p14="http://schemas.microsoft.com/office/powerpoint/2010/main" val="1005421177"/>
              </p:ext>
            </p:extLst>
          </p:nvPr>
        </p:nvGraphicFramePr>
        <p:xfrm>
          <a:off x="4312508" y="1382713"/>
          <a:ext cx="7741379" cy="4408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6">
            <a:extLst>
              <a:ext uri="{FF2B5EF4-FFF2-40B4-BE49-F238E27FC236}">
                <a16:creationId xmlns:a16="http://schemas.microsoft.com/office/drawing/2014/main" id="{19A68DCB-AA32-90A1-AC67-32BB350A3DCC}"/>
              </a:ext>
            </a:extLst>
          </p:cNvPr>
          <p:cNvSpPr/>
          <p:nvPr/>
        </p:nvSpPr>
        <p:spPr>
          <a:xfrm>
            <a:off x="6440529" y="5791201"/>
            <a:ext cx="3595280" cy="923330"/>
          </a:xfrm>
          <a:prstGeom prst="rect">
            <a:avLst/>
          </a:prstGeom>
          <a:noFill/>
        </p:spPr>
        <p:txBody>
          <a:bodyPr wrap="none" lIns="91440" tIns="45720" rIns="91440" bIns="45720">
            <a:spAutoFit/>
          </a:bodyPr>
          <a:lstStyle/>
          <a:p>
            <a:pPr algn="ctr"/>
            <a:r>
              <a:rPr lang="en-US" sz="5400" b="1" cap="none" spc="0" dirty="0">
                <a:ln w="9525">
                  <a:solidFill>
                    <a:schemeClr val="bg2"/>
                  </a:solidFill>
                  <a:prstDash val="solid"/>
                </a:ln>
                <a:solidFill>
                  <a:schemeClr val="accent5"/>
                </a:solidFill>
                <a:effectLst>
                  <a:outerShdw blurRad="12700" dist="38100" dir="2700000" algn="tl" rotWithShape="0">
                    <a:schemeClr val="accent5">
                      <a:lumMod val="60000"/>
                      <a:lumOff val="40000"/>
                    </a:schemeClr>
                  </a:outerShdw>
                </a:effectLst>
              </a:rPr>
              <a:t>Grey Matter</a:t>
            </a:r>
          </a:p>
        </p:txBody>
      </p:sp>
      <p:sp>
        <p:nvSpPr>
          <p:cNvPr id="8" name="Rectangle 7">
            <a:extLst>
              <a:ext uri="{FF2B5EF4-FFF2-40B4-BE49-F238E27FC236}">
                <a16:creationId xmlns:a16="http://schemas.microsoft.com/office/drawing/2014/main" id="{F6285400-C418-CE5F-E62D-F8023480785E}"/>
              </a:ext>
            </a:extLst>
          </p:cNvPr>
          <p:cNvSpPr/>
          <p:nvPr/>
        </p:nvSpPr>
        <p:spPr>
          <a:xfrm>
            <a:off x="4312508" y="229691"/>
            <a:ext cx="360066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p>
        </p:txBody>
      </p:sp>
    </p:spTree>
    <p:extLst>
      <p:ext uri="{BB962C8B-B14F-4D97-AF65-F5344CB8AC3E}">
        <p14:creationId xmlns:p14="http://schemas.microsoft.com/office/powerpoint/2010/main" val="160164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79FE9B33-288B-EF0D-1450-342BDB9B5ED4}"/>
              </a:ext>
            </a:extLst>
          </p:cNvPr>
          <p:cNvGraphicFramePr>
            <a:graphicFrameLocks noGrp="1"/>
          </p:cNvGraphicFramePr>
          <p:nvPr>
            <p:ph idx="1"/>
            <p:extLst>
              <p:ext uri="{D42A27DB-BD31-4B8C-83A1-F6EECF244321}">
                <p14:modId xmlns:p14="http://schemas.microsoft.com/office/powerpoint/2010/main" val="3698013251"/>
              </p:ext>
            </p:extLst>
          </p:nvPr>
        </p:nvGraphicFramePr>
        <p:xfrm>
          <a:off x="4991517" y="1224246"/>
          <a:ext cx="6415007" cy="4665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4" descr="A grey and white brain&#10;&#10;Description automatically generated">
            <a:extLst>
              <a:ext uri="{FF2B5EF4-FFF2-40B4-BE49-F238E27FC236}">
                <a16:creationId xmlns:a16="http://schemas.microsoft.com/office/drawing/2014/main" id="{FDA005CD-0F33-E437-4F61-27950F95169B}"/>
              </a:ext>
            </a:extLst>
          </p:cNvPr>
          <p:cNvPicPr>
            <a:picLocks noChangeAspect="1"/>
          </p:cNvPicPr>
          <p:nvPr/>
        </p:nvPicPr>
        <p:blipFill rotWithShape="1">
          <a:blip r:embed="rId8">
            <a:extLst>
              <a:ext uri="{BEBA8EAE-BF5A-486C-A8C5-ECC9F3942E4B}">
                <a14:imgProps xmlns:a14="http://schemas.microsoft.com/office/drawing/2010/main">
                  <a14:imgLayer r:embed="rId9">
                    <a14:imgEffect>
                      <a14:artisticWatercolorSponge/>
                    </a14:imgEffect>
                  </a14:imgLayer>
                </a14:imgProps>
              </a:ext>
              <a:ext uri="{28A0092B-C50C-407E-A947-70E740481C1C}">
                <a14:useLocalDpi xmlns:a14="http://schemas.microsoft.com/office/drawing/2010/main" val="0"/>
              </a:ext>
            </a:extLst>
          </a:blip>
          <a:srcRect l="17548" r="14858"/>
          <a:stretch/>
        </p:blipFill>
        <p:spPr>
          <a:xfrm>
            <a:off x="441439" y="664436"/>
            <a:ext cx="3932039" cy="5817151"/>
          </a:xfrm>
          <a:prstGeom prst="rect">
            <a:avLst/>
          </a:prstGeom>
          <a:noFill/>
        </p:spPr>
      </p:pic>
      <p:sp>
        <p:nvSpPr>
          <p:cNvPr id="7" name="Rectangle 6">
            <a:extLst>
              <a:ext uri="{FF2B5EF4-FFF2-40B4-BE49-F238E27FC236}">
                <a16:creationId xmlns:a16="http://schemas.microsoft.com/office/drawing/2014/main" id="{16B8487D-FFAA-75EF-E726-1370AA6E3800}"/>
              </a:ext>
            </a:extLst>
          </p:cNvPr>
          <p:cNvSpPr/>
          <p:nvPr/>
        </p:nvSpPr>
        <p:spPr>
          <a:xfrm>
            <a:off x="4129981" y="202771"/>
            <a:ext cx="393203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Key Findings</a:t>
            </a:r>
          </a:p>
        </p:txBody>
      </p:sp>
      <p:sp>
        <p:nvSpPr>
          <p:cNvPr id="12" name="Rectangle 11">
            <a:extLst>
              <a:ext uri="{FF2B5EF4-FFF2-40B4-BE49-F238E27FC236}">
                <a16:creationId xmlns:a16="http://schemas.microsoft.com/office/drawing/2014/main" id="{3722B1CF-28B5-FB34-6C3E-AB094FB978BF}"/>
              </a:ext>
            </a:extLst>
          </p:cNvPr>
          <p:cNvSpPr/>
          <p:nvPr/>
        </p:nvSpPr>
        <p:spPr>
          <a:xfrm>
            <a:off x="1087218" y="5427681"/>
            <a:ext cx="359528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Grey Matter</a:t>
            </a:r>
          </a:p>
        </p:txBody>
      </p:sp>
    </p:spTree>
    <p:extLst>
      <p:ext uri="{BB962C8B-B14F-4D97-AF65-F5344CB8AC3E}">
        <p14:creationId xmlns:p14="http://schemas.microsoft.com/office/powerpoint/2010/main" val="261978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3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335" name="Group 33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336" name="Group 33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4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4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6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6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337" name="Group 33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3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376" name="Rectangle 37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7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0C45779-C523-E398-5AFE-D6594BE5C15C}"/>
              </a:ext>
            </a:extLst>
          </p:cNvPr>
          <p:cNvSpPr>
            <a:spLocks noGrp="1"/>
          </p:cNvSpPr>
          <p:nvPr>
            <p:ph type="title"/>
          </p:nvPr>
        </p:nvSpPr>
        <p:spPr>
          <a:xfrm>
            <a:off x="1141413" y="618518"/>
            <a:ext cx="4294187" cy="1230920"/>
          </a:xfrm>
        </p:spPr>
        <p:style>
          <a:lnRef idx="0">
            <a:scrgbClr r="0" g="0" b="0"/>
          </a:lnRef>
          <a:fillRef idx="1001">
            <a:schemeClr val="lt2"/>
          </a:fillRef>
          <a:effectRef idx="0">
            <a:scrgbClr r="0" g="0" b="0"/>
          </a:effectRef>
          <a:fontRef idx="major"/>
        </p:style>
        <p:txBody>
          <a:bodyPr vert="horz" lIns="91440" tIns="45720" rIns="91440" bIns="45720" rtlCol="0" anchor="ctr">
            <a:normAutofit fontScale="90000"/>
          </a:bodyPr>
          <a:lstStyle/>
          <a:p>
            <a:r>
              <a:rPr lang="en-US" sz="4000" b="1" cap="none" dirty="0">
                <a:ln w="22225">
                  <a:solidFill>
                    <a:schemeClr val="accent2"/>
                  </a:solidFill>
                  <a:prstDash val="solid"/>
                </a:ln>
                <a:solidFill>
                  <a:schemeClr val="accent2">
                    <a:lumMod val="40000"/>
                    <a:lumOff val="60000"/>
                  </a:schemeClr>
                </a:solidFill>
              </a:rPr>
              <a:t>Unpatched SMB Server Vulnerabilities </a:t>
            </a:r>
            <a:br>
              <a:rPr lang="en-US" sz="3000" b="1" spc="0" dirty="0">
                <a:ln w="13462">
                  <a:solidFill>
                    <a:schemeClr val="bg1"/>
                  </a:solidFill>
                  <a:prstDash val="solid"/>
                </a:ln>
                <a:effectLst>
                  <a:outerShdw dist="38100" dir="2700000" algn="bl" rotWithShape="0">
                    <a:schemeClr val="accent5"/>
                  </a:outerShdw>
                </a:effectLst>
              </a:rPr>
            </a:br>
            <a:endParaRPr lang="en-US" sz="3000" dirty="0"/>
          </a:p>
        </p:txBody>
      </p:sp>
      <p:pic>
        <p:nvPicPr>
          <p:cNvPr id="143" name="Picture Placeholder 142" descr="A grey and white brain&#10;&#10;Description automatically generated">
            <a:extLst>
              <a:ext uri="{FF2B5EF4-FFF2-40B4-BE49-F238E27FC236}">
                <a16:creationId xmlns:a16="http://schemas.microsoft.com/office/drawing/2014/main" id="{6B65361D-9D3D-E8E7-5674-93BA9C84B86B}"/>
              </a:ext>
            </a:extLst>
          </p:cNvPr>
          <p:cNvPicPr>
            <a:picLocks noGrp="1" noChangeAspect="1"/>
          </p:cNvPicPr>
          <p:nvPr>
            <p:ph type="pic" idx="1"/>
          </p:nvPr>
        </p:nvPicPr>
        <p:blipFill>
          <a:blip r:embed="rId5"/>
          <a:srcRect r="-2" b="5239"/>
          <a:stretch/>
        </p:blipFill>
        <p:spPr>
          <a:xfrm>
            <a:off x="6096000" y="941234"/>
            <a:ext cx="5456279" cy="495058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380" name="Group 37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8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8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9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9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aphicFrame>
        <p:nvGraphicFramePr>
          <p:cNvPr id="144" name="Diagram 143">
            <a:extLst>
              <a:ext uri="{FF2B5EF4-FFF2-40B4-BE49-F238E27FC236}">
                <a16:creationId xmlns:a16="http://schemas.microsoft.com/office/drawing/2014/main" id="{FC4C8ECA-B26D-CFD9-339A-9F90F79B8451}"/>
              </a:ext>
            </a:extLst>
          </p:cNvPr>
          <p:cNvGraphicFramePr/>
          <p:nvPr>
            <p:extLst>
              <p:ext uri="{D42A27DB-BD31-4B8C-83A1-F6EECF244321}">
                <p14:modId xmlns:p14="http://schemas.microsoft.com/office/powerpoint/2010/main" val="1861345369"/>
              </p:ext>
            </p:extLst>
          </p:nvPr>
        </p:nvGraphicFramePr>
        <p:xfrm>
          <a:off x="1141412" y="2249487"/>
          <a:ext cx="4459287" cy="396504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2727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91" name="Group 9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2" name="Group 9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0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1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2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93" name="Group 9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grpSp>
        <p:nvGrpSpPr>
          <p:cNvPr id="132" name="Group 131">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3" name="Rectangle 132">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7" name="Picture Placeholder 6" descr="A grey and white brain&#10;&#10;Description automatically generated">
            <a:extLst>
              <a:ext uri="{FF2B5EF4-FFF2-40B4-BE49-F238E27FC236}">
                <a16:creationId xmlns:a16="http://schemas.microsoft.com/office/drawing/2014/main" id="{91AA5A65-A71B-D9CB-27C3-0A805576BD9A}"/>
              </a:ext>
            </a:extLst>
          </p:cNvPr>
          <p:cNvPicPr>
            <a:picLocks noGrp="1" noChangeAspect="1"/>
          </p:cNvPicPr>
          <p:nvPr>
            <p:ph type="pic" idx="1"/>
          </p:nvPr>
        </p:nvPicPr>
        <p:blipFill>
          <a:blip r:embed="rId5">
            <a:alphaModFix/>
          </a:blip>
          <a:srcRect t="11526" b="29710"/>
          <a:stretch/>
        </p:blipFill>
        <p:spPr>
          <a:xfrm>
            <a:off x="3611" y="10"/>
            <a:ext cx="12188389" cy="6857990"/>
          </a:xfrm>
          <a:prstGeom prst="rect">
            <a:avLst/>
          </a:prstGeom>
        </p:spPr>
      </p:pic>
      <p:grpSp>
        <p:nvGrpSpPr>
          <p:cNvPr id="136" name="Group 135">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37"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58"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59"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60"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1"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39" name="Group 138">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52"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53"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54"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55"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6"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57"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140" name="Group 139">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48"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49"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50"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51"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41" name="Group 140">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42"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43"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44"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5"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46"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7"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2" name="Title 1">
            <a:extLst>
              <a:ext uri="{FF2B5EF4-FFF2-40B4-BE49-F238E27FC236}">
                <a16:creationId xmlns:a16="http://schemas.microsoft.com/office/drawing/2014/main" id="{9E241DCD-94F1-A5CD-4962-3A31590633F2}"/>
              </a:ext>
            </a:extLst>
          </p:cNvPr>
          <p:cNvSpPr>
            <a:spLocks noGrp="1"/>
          </p:cNvSpPr>
          <p:nvPr>
            <p:ph type="title"/>
          </p:nvPr>
        </p:nvSpPr>
        <p:spPr>
          <a:xfrm>
            <a:off x="1143001" y="1007533"/>
            <a:ext cx="9905998" cy="1092200"/>
          </a:xfrm>
        </p:spPr>
        <p:txBody>
          <a:bodyPr vert="horz" lIns="91440" tIns="45720" rIns="91440" bIns="45720" rtlCol="0" anchor="ctr">
            <a:normAutofit/>
          </a:bodyPr>
          <a:lstStyle/>
          <a:p>
            <a:pPr algn="ctr"/>
            <a:r>
              <a:rPr lang="en-US" sz="3600" b="1">
                <a:effectLst/>
              </a:rPr>
              <a:t>Weak Password Practices</a:t>
            </a:r>
            <a:r>
              <a:rPr lang="en-US" sz="3600">
                <a:effectLst/>
              </a:rPr>
              <a:t> </a:t>
            </a:r>
            <a:endParaRPr lang="en-US" sz="3600"/>
          </a:p>
        </p:txBody>
      </p:sp>
      <p:graphicFrame>
        <p:nvGraphicFramePr>
          <p:cNvPr id="5" name="Diagram 4">
            <a:extLst>
              <a:ext uri="{FF2B5EF4-FFF2-40B4-BE49-F238E27FC236}">
                <a16:creationId xmlns:a16="http://schemas.microsoft.com/office/drawing/2014/main" id="{7704292D-E73E-3A7F-FB20-6515569AB5C9}"/>
              </a:ext>
            </a:extLst>
          </p:cNvPr>
          <p:cNvGraphicFramePr/>
          <p:nvPr>
            <p:extLst>
              <p:ext uri="{D42A27DB-BD31-4B8C-83A1-F6EECF244321}">
                <p14:modId xmlns:p14="http://schemas.microsoft.com/office/powerpoint/2010/main" val="2210737018"/>
              </p:ext>
            </p:extLst>
          </p:nvPr>
        </p:nvGraphicFramePr>
        <p:xfrm>
          <a:off x="1143001" y="2252134"/>
          <a:ext cx="9905999" cy="34543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TextBox 7">
            <a:extLst>
              <a:ext uri="{FF2B5EF4-FFF2-40B4-BE49-F238E27FC236}">
                <a16:creationId xmlns:a16="http://schemas.microsoft.com/office/drawing/2014/main" id="{A965256F-C002-E290-8F3A-807D3551C931}"/>
              </a:ext>
            </a:extLst>
          </p:cNvPr>
          <p:cNvSpPr txBox="1"/>
          <p:nvPr/>
        </p:nvSpPr>
        <p:spPr>
          <a:xfrm>
            <a:off x="1232429" y="6091766"/>
            <a:ext cx="4121874" cy="646986"/>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200" dirty="0">
                <a:ln>
                  <a:solidFill>
                    <a:schemeClr val="bg2"/>
                  </a:solidFill>
                </a:ln>
                <a:solidFill>
                  <a:schemeClr val="tx1"/>
                </a:solidFill>
              </a:rPr>
              <a:t>Grey Matter</a:t>
            </a:r>
          </a:p>
        </p:txBody>
      </p:sp>
    </p:spTree>
    <p:extLst>
      <p:ext uri="{BB962C8B-B14F-4D97-AF65-F5344CB8AC3E}">
        <p14:creationId xmlns:p14="http://schemas.microsoft.com/office/powerpoint/2010/main" val="139082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7"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59" name="Group 58">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0" name="Group 59">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2"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73"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2"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3"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4"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6"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9"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5"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61" name="Group 60">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2"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9"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0"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grpSp>
        <p:nvGrpSpPr>
          <p:cNvPr id="100" name="Group 99">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1" name="Rectangle 100">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2" name="Content Placeholder 51" descr="A grey and white brain&#10;&#10;Description automatically generated">
            <a:extLst>
              <a:ext uri="{FF2B5EF4-FFF2-40B4-BE49-F238E27FC236}">
                <a16:creationId xmlns:a16="http://schemas.microsoft.com/office/drawing/2014/main" id="{B86456A4-8018-F382-FE6B-CC560FE0E3A0}"/>
              </a:ext>
            </a:extLst>
          </p:cNvPr>
          <p:cNvPicPr>
            <a:picLocks noGrp="1" noChangeAspect="1"/>
          </p:cNvPicPr>
          <p:nvPr>
            <p:ph sz="half" idx="2"/>
          </p:nvPr>
        </p:nvPicPr>
        <p:blipFill>
          <a:blip r:embed="rId5">
            <a:alphaModFix/>
          </a:blip>
          <a:srcRect t="11526" b="29710"/>
          <a:stretch/>
        </p:blipFill>
        <p:spPr>
          <a:xfrm>
            <a:off x="3611" y="10"/>
            <a:ext cx="12188389" cy="6857990"/>
          </a:xfrm>
          <a:prstGeom prst="rect">
            <a:avLst/>
          </a:prstGeom>
        </p:spPr>
      </p:pic>
      <p:grpSp>
        <p:nvGrpSpPr>
          <p:cNvPr id="104" name="Group 103">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05"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26"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27"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28"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29"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07" name="Group 106">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20"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1"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22"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23"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24"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25"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108" name="Group 107">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16"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17"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18"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19"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09" name="Group 108">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0"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11"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12"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13"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14"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15"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5" name="Title 4">
            <a:extLst>
              <a:ext uri="{FF2B5EF4-FFF2-40B4-BE49-F238E27FC236}">
                <a16:creationId xmlns:a16="http://schemas.microsoft.com/office/drawing/2014/main" id="{FA22B9BC-CAAD-4DE1-A69D-3299B51E2BDE}"/>
              </a:ext>
            </a:extLst>
          </p:cNvPr>
          <p:cNvSpPr>
            <a:spLocks noGrp="1"/>
          </p:cNvSpPr>
          <p:nvPr>
            <p:ph type="title"/>
          </p:nvPr>
        </p:nvSpPr>
        <p:spPr>
          <a:xfrm>
            <a:off x="1143001" y="1007533"/>
            <a:ext cx="9905998" cy="1092200"/>
          </a:xfrm>
        </p:spPr>
        <p:txBody>
          <a:bodyPr vert="horz" lIns="91440" tIns="45720" rIns="91440" bIns="45720" rtlCol="0" anchor="ctr">
            <a:normAutofit/>
          </a:bodyPr>
          <a:lstStyle/>
          <a:p>
            <a:pPr algn="ctr"/>
            <a:r>
              <a:rPr lang="en-US" dirty="0"/>
              <a:t>Outdated Encryption Methods </a:t>
            </a:r>
            <a:endParaRPr lang="en-US"/>
          </a:p>
        </p:txBody>
      </p:sp>
      <p:graphicFrame>
        <p:nvGraphicFramePr>
          <p:cNvPr id="20" name="Content Placeholder 17">
            <a:extLst>
              <a:ext uri="{FF2B5EF4-FFF2-40B4-BE49-F238E27FC236}">
                <a16:creationId xmlns:a16="http://schemas.microsoft.com/office/drawing/2014/main" id="{DE74E113-DBF2-00D6-233F-C50CCB03A1F9}"/>
              </a:ext>
            </a:extLst>
          </p:cNvPr>
          <p:cNvGraphicFramePr>
            <a:graphicFrameLocks noGrp="1"/>
          </p:cNvGraphicFramePr>
          <p:nvPr>
            <p:ph sz="half" idx="1"/>
            <p:extLst>
              <p:ext uri="{D42A27DB-BD31-4B8C-83A1-F6EECF244321}">
                <p14:modId xmlns:p14="http://schemas.microsoft.com/office/powerpoint/2010/main" val="3979299768"/>
              </p:ext>
            </p:extLst>
          </p:nvPr>
        </p:nvGraphicFramePr>
        <p:xfrm>
          <a:off x="1143001" y="2252134"/>
          <a:ext cx="9905999" cy="34543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4" name="TextBox 53">
            <a:extLst>
              <a:ext uri="{FF2B5EF4-FFF2-40B4-BE49-F238E27FC236}">
                <a16:creationId xmlns:a16="http://schemas.microsoft.com/office/drawing/2014/main" id="{B624A8EB-C820-0B94-A0B2-F29F008CB952}"/>
              </a:ext>
            </a:extLst>
          </p:cNvPr>
          <p:cNvSpPr txBox="1"/>
          <p:nvPr/>
        </p:nvSpPr>
        <p:spPr>
          <a:xfrm>
            <a:off x="1257301" y="6221412"/>
            <a:ext cx="3291640" cy="584775"/>
          </a:xfrm>
          <a:prstGeom prst="rect">
            <a:avLst/>
          </a:prstGeom>
          <a:noFill/>
          <a:ln>
            <a:solidFill>
              <a:schemeClr val="bg1"/>
            </a:solidFill>
          </a:ln>
        </p:spPr>
        <p:txBody>
          <a:bodyPr wrap="square" rtlCol="0">
            <a:spAutoFit/>
          </a:bodyPr>
          <a:lstStyle/>
          <a:p>
            <a:r>
              <a:rPr lang="en-US" sz="3200" dirty="0">
                <a:ln>
                  <a:solidFill>
                    <a:schemeClr val="bg1"/>
                  </a:solidFill>
                </a:ln>
              </a:rPr>
              <a:t>Grey Matter</a:t>
            </a:r>
          </a:p>
        </p:txBody>
      </p:sp>
    </p:spTree>
    <p:extLst>
      <p:ext uri="{BB962C8B-B14F-4D97-AF65-F5344CB8AC3E}">
        <p14:creationId xmlns:p14="http://schemas.microsoft.com/office/powerpoint/2010/main" val="44255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6" name="Group 15">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1"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6"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8" name="Group 17">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p:nvSpPr>
          <p:cNvPr id="2" name="Title 1">
            <a:extLst>
              <a:ext uri="{FF2B5EF4-FFF2-40B4-BE49-F238E27FC236}">
                <a16:creationId xmlns:a16="http://schemas.microsoft.com/office/drawing/2014/main" id="{DCD88098-D44E-2506-88A3-C98CEBDFC1E6}"/>
              </a:ext>
            </a:extLst>
          </p:cNvPr>
          <p:cNvSpPr>
            <a:spLocks noGrp="1"/>
          </p:cNvSpPr>
          <p:nvPr>
            <p:ph type="title"/>
          </p:nvPr>
        </p:nvSpPr>
        <p:spPr>
          <a:xfrm>
            <a:off x="1141412" y="618518"/>
            <a:ext cx="5894387" cy="1478570"/>
          </a:xfrm>
        </p:spPr>
        <p:txBody>
          <a:bodyPr vert="horz" lIns="91440" tIns="45720" rIns="91440" bIns="45720" rtlCol="0" anchor="b">
            <a:normAutofit/>
          </a:bodyPr>
          <a:lstStyle/>
          <a:p>
            <a:r>
              <a:rPr lang="en-US" b="1" spc="0" dirty="0">
                <a:ln w="9525">
                  <a:solidFill>
                    <a:schemeClr val="bg1"/>
                  </a:solidFill>
                  <a:prstDash val="solid"/>
                </a:ln>
                <a:effectLst>
                  <a:outerShdw blurRad="12700" dist="38100" dir="2700000" algn="tl" rotWithShape="0">
                    <a:schemeClr val="bg1">
                      <a:lumMod val="50000"/>
                    </a:schemeClr>
                  </a:outerShdw>
                </a:effectLst>
              </a:rPr>
              <a:t>Potential Impacts </a:t>
            </a:r>
            <a:br>
              <a:rPr lang="en-US" b="1" spc="0" dirty="0">
                <a:ln w="9525">
                  <a:solidFill>
                    <a:schemeClr val="bg1"/>
                  </a:solidFill>
                  <a:prstDash val="solid"/>
                </a:ln>
                <a:effectLst>
                  <a:outerShdw blurRad="12700" dist="38100" dir="2700000" algn="tl" rotWithShape="0">
                    <a:schemeClr val="bg1">
                      <a:lumMod val="50000"/>
                    </a:schemeClr>
                  </a:outerShdw>
                </a:effectLst>
              </a:rPr>
            </a:br>
            <a:endParaRPr lang="en-US" dirty="0"/>
          </a:p>
        </p:txBody>
      </p:sp>
      <p:pic>
        <p:nvPicPr>
          <p:cNvPr id="6" name="Picture 5">
            <a:extLst>
              <a:ext uri="{FF2B5EF4-FFF2-40B4-BE49-F238E27FC236}">
                <a16:creationId xmlns:a16="http://schemas.microsoft.com/office/drawing/2014/main" id="{6FF1A9B2-D75B-7711-D301-C91DB15C7D93}"/>
              </a:ext>
            </a:extLst>
          </p:cNvPr>
          <p:cNvPicPr>
            <a:picLocks noChangeAspect="1"/>
          </p:cNvPicPr>
          <p:nvPr/>
        </p:nvPicPr>
        <p:blipFill>
          <a:blip r:embed="rId5"/>
          <a:srcRect l="19955" r="12289"/>
          <a:stretch/>
        </p:blipFill>
        <p:spPr>
          <a:xfrm>
            <a:off x="7619998" y="780235"/>
            <a:ext cx="3425199" cy="484033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aphicFrame>
        <p:nvGraphicFramePr>
          <p:cNvPr id="9" name="Content Placeholder 8">
            <a:extLst>
              <a:ext uri="{FF2B5EF4-FFF2-40B4-BE49-F238E27FC236}">
                <a16:creationId xmlns:a16="http://schemas.microsoft.com/office/drawing/2014/main" id="{728F11D8-F614-9D31-CF58-DAA63003561C}"/>
              </a:ext>
            </a:extLst>
          </p:cNvPr>
          <p:cNvGraphicFramePr>
            <a:graphicFrameLocks noGrp="1"/>
          </p:cNvGraphicFramePr>
          <p:nvPr>
            <p:ph sz="half" idx="1"/>
            <p:extLst>
              <p:ext uri="{D42A27DB-BD31-4B8C-83A1-F6EECF244321}">
                <p14:modId xmlns:p14="http://schemas.microsoft.com/office/powerpoint/2010/main" val="1827234029"/>
              </p:ext>
            </p:extLst>
          </p:nvPr>
        </p:nvGraphicFramePr>
        <p:xfrm>
          <a:off x="1141412" y="2249487"/>
          <a:ext cx="5894388" cy="35417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Rectangle 10">
            <a:extLst>
              <a:ext uri="{FF2B5EF4-FFF2-40B4-BE49-F238E27FC236}">
                <a16:creationId xmlns:a16="http://schemas.microsoft.com/office/drawing/2014/main" id="{BB721608-207F-4D8C-BF10-D4629969244B}"/>
              </a:ext>
            </a:extLst>
          </p:cNvPr>
          <p:cNvSpPr/>
          <p:nvPr/>
        </p:nvSpPr>
        <p:spPr>
          <a:xfrm>
            <a:off x="7635260" y="5666382"/>
            <a:ext cx="3206391" cy="769441"/>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Grey Matters</a:t>
            </a:r>
          </a:p>
        </p:txBody>
      </p:sp>
    </p:spTree>
    <p:extLst>
      <p:ext uri="{BB962C8B-B14F-4D97-AF65-F5344CB8AC3E}">
        <p14:creationId xmlns:p14="http://schemas.microsoft.com/office/powerpoint/2010/main" val="18813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21A97F0-D7AD-62A5-A4A4-06D00F835DF6}"/>
              </a:ext>
            </a:extLst>
          </p:cNvPr>
          <p:cNvSpPr txBox="1"/>
          <p:nvPr/>
        </p:nvSpPr>
        <p:spPr>
          <a:xfrm>
            <a:off x="6172201" y="4403558"/>
            <a:ext cx="5994667" cy="1015663"/>
          </a:xfrm>
          <a:prstGeom prst="rect">
            <a:avLst/>
          </a:prstGeom>
          <a:noFill/>
        </p:spPr>
        <p:txBody>
          <a:bodyPr wrap="square" rtlCol="0">
            <a:spAutoFit/>
          </a:bodyPr>
          <a:lstStyle/>
          <a:p>
            <a:r>
              <a:rPr lang="en-US" sz="6000" dirty="0"/>
              <a:t>Grey Matter</a:t>
            </a:r>
          </a:p>
        </p:txBody>
      </p:sp>
      <p:sp>
        <p:nvSpPr>
          <p:cNvPr id="5" name="Title 4">
            <a:extLst>
              <a:ext uri="{FF2B5EF4-FFF2-40B4-BE49-F238E27FC236}">
                <a16:creationId xmlns:a16="http://schemas.microsoft.com/office/drawing/2014/main" id="{DA49164C-1E9E-8E1B-C44A-DA60B5CED872}"/>
              </a:ext>
            </a:extLst>
          </p:cNvPr>
          <p:cNvSpPr>
            <a:spLocks noGrp="1"/>
          </p:cNvSpPr>
          <p:nvPr>
            <p:ph type="title"/>
          </p:nvPr>
        </p:nvSpPr>
        <p:spPr>
          <a:xfrm>
            <a:off x="1146705" y="188496"/>
            <a:ext cx="3856037" cy="1639884"/>
          </a:xfrm>
        </p:spPr>
        <p:txBody>
          <a:bodyPr>
            <a:normAutofit/>
          </a:bodyPr>
          <a:lstStyle/>
          <a:p>
            <a:r>
              <a:rPr lang="en-US" sz="2400" b="1" dirty="0">
                <a:ln>
                  <a:solidFill>
                    <a:schemeClr val="bg1"/>
                  </a:solidFill>
                </a:ln>
                <a:solidFill>
                  <a:schemeClr val="bg1"/>
                </a:solidFill>
                <a:effectLst>
                  <a:glow rad="63500">
                    <a:schemeClr val="accent1">
                      <a:satMod val="175000"/>
                      <a:alpha val="40000"/>
                    </a:schemeClr>
                  </a:glow>
                </a:effectLst>
                <a:latin typeface="Times New Roman" panose="02020603050405020304" pitchFamily="18" charset="0"/>
                <a:ea typeface="Aptos" panose="020B0004020202020204" pitchFamily="34" charset="0"/>
                <a:cs typeface="Times New Roman" panose="02020603050405020304" pitchFamily="18" charset="0"/>
              </a:rPr>
              <a:t>Recommended Immediate Actions</a:t>
            </a:r>
            <a:r>
              <a:rPr lang="en-US" sz="2400" dirty="0">
                <a:ln>
                  <a:solidFill>
                    <a:schemeClr val="bg1"/>
                  </a:solidFill>
                </a:ln>
                <a:solidFill>
                  <a:schemeClr val="bg1"/>
                </a:solidFill>
                <a:effectLst>
                  <a:glow rad="63500">
                    <a:schemeClr val="accent1">
                      <a:satMod val="175000"/>
                      <a:alpha val="40000"/>
                    </a:schemeClr>
                  </a:glow>
                </a:effectLst>
                <a:latin typeface="Times New Roman" panose="02020603050405020304" pitchFamily="18" charset="0"/>
                <a:cs typeface="Times New Roman" panose="02020603050405020304" pitchFamily="18" charset="0"/>
              </a:rPr>
              <a:t> </a:t>
            </a:r>
          </a:p>
        </p:txBody>
      </p:sp>
      <p:pic>
        <p:nvPicPr>
          <p:cNvPr id="9" name="Content Placeholder 8" descr="A grey and white brain&#10;&#10;Description automatically generated">
            <a:extLst>
              <a:ext uri="{FF2B5EF4-FFF2-40B4-BE49-F238E27FC236}">
                <a16:creationId xmlns:a16="http://schemas.microsoft.com/office/drawing/2014/main" id="{B5A4ADD5-C203-8F6E-C475-1D08E1C2C2BF}"/>
              </a:ext>
            </a:extLst>
          </p:cNvPr>
          <p:cNvPicPr>
            <a:picLocks noGrp="1" noChangeAspect="1"/>
          </p:cNvPicPr>
          <p:nvPr>
            <p:ph idx="1"/>
          </p:nvPr>
        </p:nvPicPr>
        <p:blipFill>
          <a:blip r:embed="rId3"/>
          <a:stretch>
            <a:fillRect/>
          </a:stretch>
        </p:blipFill>
        <p:spPr>
          <a:xfrm>
            <a:off x="6392781" y="188496"/>
            <a:ext cx="5774088" cy="5524709"/>
          </a:xfrm>
          <a:ln>
            <a:noFill/>
          </a:ln>
        </p:spPr>
      </p:pic>
      <p:graphicFrame>
        <p:nvGraphicFramePr>
          <p:cNvPr id="10" name="Diagram 9">
            <a:extLst>
              <a:ext uri="{FF2B5EF4-FFF2-40B4-BE49-F238E27FC236}">
                <a16:creationId xmlns:a16="http://schemas.microsoft.com/office/drawing/2014/main" id="{A762B921-9E7E-51FC-4485-D69F47122B92}"/>
              </a:ext>
            </a:extLst>
          </p:cNvPr>
          <p:cNvGraphicFramePr/>
          <p:nvPr>
            <p:extLst>
              <p:ext uri="{D42A27DB-BD31-4B8C-83A1-F6EECF244321}">
                <p14:modId xmlns:p14="http://schemas.microsoft.com/office/powerpoint/2010/main" val="312376217"/>
              </p:ext>
            </p:extLst>
          </p:nvPr>
        </p:nvGraphicFramePr>
        <p:xfrm>
          <a:off x="1146705" y="2249486"/>
          <a:ext cx="4652516" cy="43317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4168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8" name="Picture 7" descr="A grey and white brain&#10;&#10;Description automatically generated">
            <a:extLst>
              <a:ext uri="{FF2B5EF4-FFF2-40B4-BE49-F238E27FC236}">
                <a16:creationId xmlns:a16="http://schemas.microsoft.com/office/drawing/2014/main" id="{8F617E2A-2C9B-32C8-7126-6B9A3ED86701}"/>
              </a:ext>
            </a:extLst>
          </p:cNvPr>
          <p:cNvPicPr>
            <a:picLocks noChangeAspect="1"/>
          </p:cNvPicPr>
          <p:nvPr/>
        </p:nvPicPr>
        <p:blipFill rotWithShape="1">
          <a:blip r:embed="rId5">
            <a:alphaModFix/>
            <a:biLevel thresh="75000"/>
            <a:extLst>
              <a:ext uri="{BEBA8EAE-BF5A-486C-A8C5-ECC9F3942E4B}">
                <a14:imgProps xmlns:a14="http://schemas.microsoft.com/office/drawing/2010/main">
                  <a14:imgLayer r:embed="rId6">
                    <a14:imgEffect>
                      <a14:sharpenSoften amount="50000"/>
                    </a14:imgEffect>
                    <a14:imgEffect>
                      <a14:saturation sat="400000"/>
                    </a14:imgEffect>
                  </a14:imgLayer>
                </a14:imgProps>
              </a:ext>
            </a:extLst>
          </a:blip>
          <a:srcRect/>
          <a:stretch/>
        </p:blipFill>
        <p:spPr>
          <a:xfrm>
            <a:off x="2767432" y="136926"/>
            <a:ext cx="6657135" cy="6374205"/>
          </a:xfrm>
          <a:prstGeom prst="rect">
            <a:avLst/>
          </a:prstGeom>
        </p:spPr>
      </p:pic>
      <p:grpSp>
        <p:nvGrpSpPr>
          <p:cNvPr id="18" name="Group 17">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9"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27000"/>
              </a:schemeClr>
            </a:solidFill>
            <a:ln w="19050" cap="sq">
              <a:solidFill>
                <a:schemeClr val="bg1">
                  <a:lumMod val="50000"/>
                  <a:lumOff val="50000"/>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40"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41"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42"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43"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1" name="Group 20">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4"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5"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6"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7"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8"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9"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22" name="Group 21">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0"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31"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32"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3"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3" name="Group 22">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4"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25"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26"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7"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28"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9"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5" name="Title 4">
            <a:extLst>
              <a:ext uri="{FF2B5EF4-FFF2-40B4-BE49-F238E27FC236}">
                <a16:creationId xmlns:a16="http://schemas.microsoft.com/office/drawing/2014/main" id="{4D35B6E9-DA64-A943-AF78-2C42EBD7ECF1}"/>
              </a:ext>
            </a:extLst>
          </p:cNvPr>
          <p:cNvSpPr>
            <a:spLocks noGrp="1"/>
          </p:cNvSpPr>
          <p:nvPr>
            <p:ph type="title"/>
          </p:nvPr>
        </p:nvSpPr>
        <p:spPr>
          <a:xfrm>
            <a:off x="1143001" y="1007533"/>
            <a:ext cx="9905998" cy="1092200"/>
          </a:xfrm>
        </p:spPr>
        <p:txBody>
          <a:bodyPr>
            <a:normAutofit/>
          </a:bodyPr>
          <a:lstStyle/>
          <a:p>
            <a:pPr algn="ctr"/>
            <a:r>
              <a:rPr lang="en-US" b="1">
                <a:effectLst/>
                <a:latin typeface="Aptos" panose="020B0004020202020204" pitchFamily="34" charset="0"/>
                <a:ea typeface="Aptos" panose="020B0004020202020204" pitchFamily="34" charset="0"/>
                <a:cs typeface="Times New Roman" panose="02020603050405020304" pitchFamily="18" charset="0"/>
              </a:rPr>
              <a:t>Long-Term Strategies</a:t>
            </a:r>
            <a:r>
              <a:rPr lang="en-US" dirty="0">
                <a:effectLst/>
              </a:rPr>
              <a:t> </a:t>
            </a:r>
            <a:endParaRPr lang="en-US"/>
          </a:p>
        </p:txBody>
      </p:sp>
      <p:graphicFrame>
        <p:nvGraphicFramePr>
          <p:cNvPr id="9" name="Content Placeholder 8">
            <a:extLst>
              <a:ext uri="{FF2B5EF4-FFF2-40B4-BE49-F238E27FC236}">
                <a16:creationId xmlns:a16="http://schemas.microsoft.com/office/drawing/2014/main" id="{98EAD5A0-6103-118B-809E-8291E6ECDC79}"/>
              </a:ext>
            </a:extLst>
          </p:cNvPr>
          <p:cNvGraphicFramePr>
            <a:graphicFrameLocks noGrp="1"/>
          </p:cNvGraphicFramePr>
          <p:nvPr>
            <p:ph idx="1"/>
            <p:extLst>
              <p:ext uri="{D42A27DB-BD31-4B8C-83A1-F6EECF244321}">
                <p14:modId xmlns:p14="http://schemas.microsoft.com/office/powerpoint/2010/main" val="3460485599"/>
              </p:ext>
            </p:extLst>
          </p:nvPr>
        </p:nvGraphicFramePr>
        <p:xfrm>
          <a:off x="1143001" y="2252134"/>
          <a:ext cx="9905999" cy="34543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a:extLst>
              <a:ext uri="{FF2B5EF4-FFF2-40B4-BE49-F238E27FC236}">
                <a16:creationId xmlns:a16="http://schemas.microsoft.com/office/drawing/2014/main" id="{7360EB31-50E2-B507-22C7-EB1D1E43F4FD}"/>
              </a:ext>
            </a:extLst>
          </p:cNvPr>
          <p:cNvSpPr txBox="1"/>
          <p:nvPr/>
        </p:nvSpPr>
        <p:spPr>
          <a:xfrm>
            <a:off x="1844564" y="6062732"/>
            <a:ext cx="4186990" cy="707886"/>
          </a:xfrm>
          <a:prstGeom prst="rect">
            <a:avLst/>
          </a:prstGeom>
          <a:noFill/>
        </p:spPr>
        <p:txBody>
          <a:bodyPr wrap="square" rtlCol="0">
            <a:spAutoFit/>
          </a:bodyPr>
          <a:lstStyle/>
          <a:p>
            <a:r>
              <a:rPr lang="en-US" sz="4000" dirty="0"/>
              <a:t>Grey Matter</a:t>
            </a:r>
          </a:p>
        </p:txBody>
      </p:sp>
    </p:spTree>
    <p:extLst>
      <p:ext uri="{BB962C8B-B14F-4D97-AF65-F5344CB8AC3E}">
        <p14:creationId xmlns:p14="http://schemas.microsoft.com/office/powerpoint/2010/main" val="695304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213</TotalTime>
  <Words>1840</Words>
  <Application>Microsoft Macintosh PowerPoint</Application>
  <PresentationFormat>Widescreen</PresentationFormat>
  <Paragraphs>150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Courier New</vt:lpstr>
      <vt:lpstr>Times New Roman</vt:lpstr>
      <vt:lpstr>Tw Cen MT</vt:lpstr>
      <vt:lpstr>Circuit</vt:lpstr>
      <vt:lpstr>Protecting Our Business: Security Assessment Findings and Recommendations</vt:lpstr>
      <vt:lpstr>PowerPoint Presentation</vt:lpstr>
      <vt:lpstr>PowerPoint Presentation</vt:lpstr>
      <vt:lpstr>Unpatched SMB Server Vulnerabilities  </vt:lpstr>
      <vt:lpstr>Weak Password Practices </vt:lpstr>
      <vt:lpstr>Outdated Encryption Methods </vt:lpstr>
      <vt:lpstr>Potential Impacts  </vt:lpstr>
      <vt:lpstr>Recommended Immediate Actions </vt:lpstr>
      <vt:lpstr>Long-Term Strategies </vt:lpstr>
      <vt:lpstr>Visual Aid</vt:lpstr>
      <vt:lpstr>Benefits of Implementation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Merren, Joshua</dc:creator>
  <cp:lastModifiedBy>Merren, Joshua</cp:lastModifiedBy>
  <cp:revision>7</cp:revision>
  <dcterms:created xsi:type="dcterms:W3CDTF">2024-12-10T18:36:36Z</dcterms:created>
  <dcterms:modified xsi:type="dcterms:W3CDTF">2024-12-10T22:14:13Z</dcterms:modified>
</cp:coreProperties>
</file>