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6" r:id="rId14"/>
    <p:sldId id="268" r:id="rId15"/>
    <p:sldId id="269" r:id="rId16"/>
    <p:sldId id="270" r:id="rId17"/>
    <p:sldId id="271" r:id="rId18"/>
    <p:sldId id="272" r:id="rId19"/>
    <p:sldId id="273" r:id="rId20"/>
    <p:sldId id="274" r:id="rId21"/>
    <p:sldId id="275"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24" autoAdjust="0"/>
  </p:normalViewPr>
  <p:slideViewPr>
    <p:cSldViewPr snapToGrid="0">
      <p:cViewPr varScale="1">
        <p:scale>
          <a:sx n="74" d="100"/>
          <a:sy n="74" d="100"/>
        </p:scale>
        <p:origin x="5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763F53-876C-4554-91ED-AAB311536AD0}" type="datetimeFigureOut">
              <a:rPr lang="en-US" smtClean="0"/>
              <a:t>15-Aug-18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A740B-2535-40C5-ABBC-6D089009632C}" type="slidenum">
              <a:rPr lang="en-US" smtClean="0"/>
              <a:t>‹#›</a:t>
            </a:fld>
            <a:endParaRPr lang="en-US"/>
          </a:p>
        </p:txBody>
      </p:sp>
    </p:spTree>
    <p:extLst>
      <p:ext uri="{BB962C8B-B14F-4D97-AF65-F5344CB8AC3E}">
        <p14:creationId xmlns:p14="http://schemas.microsoft.com/office/powerpoint/2010/main" val="3977741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BA740B-2535-40C5-ABBC-6D089009632C}" type="slidenum">
              <a:rPr lang="en-US" smtClean="0"/>
              <a:t>2</a:t>
            </a:fld>
            <a:endParaRPr lang="en-US"/>
          </a:p>
        </p:txBody>
      </p:sp>
    </p:spTree>
    <p:extLst>
      <p:ext uri="{BB962C8B-B14F-4D97-AF65-F5344CB8AC3E}">
        <p14:creationId xmlns:p14="http://schemas.microsoft.com/office/powerpoint/2010/main" val="2417793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Host Hunters</a:t>
            </a:r>
            <a:r>
              <a:rPr lang="en-US" sz="1200" b="0" i="0" u="none" strike="noStrike" kern="1200" baseline="0" dirty="0" smtClean="0">
                <a:solidFill>
                  <a:schemeClr val="tx1"/>
                </a:solidFill>
                <a:latin typeface="+mn-lt"/>
                <a:ea typeface="+mn-ea"/>
                <a:cs typeface="+mn-cs"/>
              </a:rPr>
              <a:t> examine information systems and endpoints for indicators of compromise.</a:t>
            </a:r>
          </a:p>
          <a:p>
            <a:r>
              <a:rPr lang="en-US" sz="1200" b="1" i="0" u="none" strike="noStrike" kern="1200" baseline="0" dirty="0" smtClean="0">
                <a:solidFill>
                  <a:schemeClr val="tx1"/>
                </a:solidFill>
                <a:latin typeface="+mn-lt"/>
                <a:ea typeface="+mn-ea"/>
                <a:cs typeface="+mn-cs"/>
              </a:rPr>
              <a:t>Network Hunters </a:t>
            </a:r>
            <a:r>
              <a:rPr lang="en-US" sz="1200" b="0" i="0" u="none" strike="noStrike" kern="1200" baseline="0" dirty="0" smtClean="0">
                <a:solidFill>
                  <a:schemeClr val="tx1"/>
                </a:solidFill>
                <a:latin typeface="+mn-lt"/>
                <a:ea typeface="+mn-ea"/>
                <a:cs typeface="+mn-cs"/>
              </a:rPr>
              <a:t>are the network based counterpart to Host Hunters. Network Hunters focus on examining network activity via network flow, packet analysis, and network device logs.</a:t>
            </a:r>
          </a:p>
          <a:p>
            <a:r>
              <a:rPr lang="en-US" sz="1200" b="1" i="0" u="none" strike="noStrike" kern="1200" baseline="0" dirty="0" smtClean="0">
                <a:solidFill>
                  <a:schemeClr val="tx1"/>
                </a:solidFill>
                <a:latin typeface="+mn-lt"/>
                <a:ea typeface="+mn-ea"/>
                <a:cs typeface="+mn-cs"/>
              </a:rPr>
              <a:t>The Threat Intelligence Analyst</a:t>
            </a:r>
            <a:r>
              <a:rPr lang="en-US" sz="1200" b="0" i="0" u="none" strike="noStrike" kern="1200" baseline="0" dirty="0" smtClean="0">
                <a:solidFill>
                  <a:schemeClr val="tx1"/>
                </a:solidFill>
                <a:latin typeface="+mn-lt"/>
                <a:ea typeface="+mn-ea"/>
                <a:cs typeface="+mn-cs"/>
              </a:rPr>
              <a:t> will consume and generate threat intelligence that drives hunt operations.</a:t>
            </a:r>
            <a:endParaRPr lang="en-US" dirty="0"/>
          </a:p>
        </p:txBody>
      </p:sp>
      <p:sp>
        <p:nvSpPr>
          <p:cNvPr id="4" name="Slide Number Placeholder 3"/>
          <p:cNvSpPr>
            <a:spLocks noGrp="1"/>
          </p:cNvSpPr>
          <p:nvPr>
            <p:ph type="sldNum" sz="quarter" idx="10"/>
          </p:nvPr>
        </p:nvSpPr>
        <p:spPr/>
        <p:txBody>
          <a:bodyPr/>
          <a:lstStyle/>
          <a:p>
            <a:fld id="{8EBA740B-2535-40C5-ABBC-6D089009632C}" type="slidenum">
              <a:rPr lang="en-US" smtClean="0"/>
              <a:t>9</a:t>
            </a:fld>
            <a:endParaRPr lang="en-US"/>
          </a:p>
        </p:txBody>
      </p:sp>
    </p:spTree>
    <p:extLst>
      <p:ext uri="{BB962C8B-B14F-4D97-AF65-F5344CB8AC3E}">
        <p14:creationId xmlns:p14="http://schemas.microsoft.com/office/powerpoint/2010/main" val="2254467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BA740B-2535-40C5-ABBC-6D089009632C}" type="slidenum">
              <a:rPr lang="en-US" smtClean="0"/>
              <a:t>10</a:t>
            </a:fld>
            <a:endParaRPr lang="en-US"/>
          </a:p>
        </p:txBody>
      </p:sp>
    </p:spTree>
    <p:extLst>
      <p:ext uri="{BB962C8B-B14F-4D97-AF65-F5344CB8AC3E}">
        <p14:creationId xmlns:p14="http://schemas.microsoft.com/office/powerpoint/2010/main" val="3794515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Currently</a:t>
            </a:r>
            <a:r>
              <a:rPr lang="en-US" baseline="0" dirty="0" smtClean="0"/>
              <a:t> threat analysts are not only being poached but they are also being recruited from the ranks of </a:t>
            </a:r>
            <a:r>
              <a:rPr lang="en-US" sz="1200" b="0" i="0" u="none" strike="noStrike" kern="1200" baseline="0" dirty="0" smtClean="0">
                <a:solidFill>
                  <a:schemeClr val="tx1"/>
                </a:solidFill>
                <a:latin typeface="+mn-lt"/>
                <a:ea typeface="+mn-ea"/>
                <a:cs typeface="+mn-cs"/>
              </a:rPr>
              <a:t>network engineers, database managers, ethical hackers, software developers, and other specialty disciplines that have bearing on the information technology and cybersecurity fields </a:t>
            </a:r>
            <a:endParaRPr lang="en-US" dirty="0"/>
          </a:p>
        </p:txBody>
      </p:sp>
      <p:sp>
        <p:nvSpPr>
          <p:cNvPr id="4" name="Slide Number Placeholder 3"/>
          <p:cNvSpPr>
            <a:spLocks noGrp="1"/>
          </p:cNvSpPr>
          <p:nvPr>
            <p:ph type="sldNum" sz="quarter" idx="10"/>
          </p:nvPr>
        </p:nvSpPr>
        <p:spPr/>
        <p:txBody>
          <a:bodyPr/>
          <a:lstStyle/>
          <a:p>
            <a:fld id="{8EBA740B-2535-40C5-ABBC-6D089009632C}" type="slidenum">
              <a:rPr lang="en-US" smtClean="0"/>
              <a:t>13</a:t>
            </a:fld>
            <a:endParaRPr lang="en-US"/>
          </a:p>
        </p:txBody>
      </p:sp>
    </p:spTree>
    <p:extLst>
      <p:ext uri="{BB962C8B-B14F-4D97-AF65-F5344CB8AC3E}">
        <p14:creationId xmlns:p14="http://schemas.microsoft.com/office/powerpoint/2010/main" val="3661091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73DA75-A36A-43DD-81C3-0C568618A58A}" type="datetimeFigureOut">
              <a:rPr lang="en-US" smtClean="0"/>
              <a:t>15-Aug-18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5DF608D-EE5B-49C8-9B99-69D6687DF792}" type="slidenum">
              <a:rPr lang="en-US" smtClean="0"/>
              <a:t>‹#›</a:t>
            </a:fld>
            <a:endParaRPr lang="en-US"/>
          </a:p>
        </p:txBody>
      </p:sp>
    </p:spTree>
    <p:extLst>
      <p:ext uri="{BB962C8B-B14F-4D97-AF65-F5344CB8AC3E}">
        <p14:creationId xmlns:p14="http://schemas.microsoft.com/office/powerpoint/2010/main" val="1763178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73DA75-A36A-43DD-81C3-0C568618A58A}" type="datetimeFigureOut">
              <a:rPr lang="en-US" smtClean="0"/>
              <a:t>15-Aug-18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DF608D-EE5B-49C8-9B99-69D6687DF792}" type="slidenum">
              <a:rPr lang="en-US" smtClean="0"/>
              <a:t>‹#›</a:t>
            </a:fld>
            <a:endParaRPr lang="en-US"/>
          </a:p>
        </p:txBody>
      </p:sp>
    </p:spTree>
    <p:extLst>
      <p:ext uri="{BB962C8B-B14F-4D97-AF65-F5344CB8AC3E}">
        <p14:creationId xmlns:p14="http://schemas.microsoft.com/office/powerpoint/2010/main" val="686082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73DA75-A36A-43DD-81C3-0C568618A58A}" type="datetimeFigureOut">
              <a:rPr lang="en-US" smtClean="0"/>
              <a:t>15-Aug-18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DF608D-EE5B-49C8-9B99-69D6687DF79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51295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D73DA75-A36A-43DD-81C3-0C568618A58A}" type="datetimeFigureOut">
              <a:rPr lang="en-US" smtClean="0"/>
              <a:t>15-Aug-18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DF608D-EE5B-49C8-9B99-69D6687DF792}" type="slidenum">
              <a:rPr lang="en-US" smtClean="0"/>
              <a:t>‹#›</a:t>
            </a:fld>
            <a:endParaRPr lang="en-US"/>
          </a:p>
        </p:txBody>
      </p:sp>
    </p:spTree>
    <p:extLst>
      <p:ext uri="{BB962C8B-B14F-4D97-AF65-F5344CB8AC3E}">
        <p14:creationId xmlns:p14="http://schemas.microsoft.com/office/powerpoint/2010/main" val="385483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D73DA75-A36A-43DD-81C3-0C568618A58A}" type="datetimeFigureOut">
              <a:rPr lang="en-US" smtClean="0"/>
              <a:t>15-Aug-18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DF608D-EE5B-49C8-9B99-69D6687DF79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39169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D73DA75-A36A-43DD-81C3-0C568618A58A}" type="datetimeFigureOut">
              <a:rPr lang="en-US" smtClean="0"/>
              <a:t>15-Aug-18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DF608D-EE5B-49C8-9B99-69D6687DF792}" type="slidenum">
              <a:rPr lang="en-US" smtClean="0"/>
              <a:t>‹#›</a:t>
            </a:fld>
            <a:endParaRPr lang="en-US"/>
          </a:p>
        </p:txBody>
      </p:sp>
    </p:spTree>
    <p:extLst>
      <p:ext uri="{BB962C8B-B14F-4D97-AF65-F5344CB8AC3E}">
        <p14:creationId xmlns:p14="http://schemas.microsoft.com/office/powerpoint/2010/main" val="4144151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73DA75-A36A-43DD-81C3-0C568618A58A}" type="datetimeFigureOut">
              <a:rPr lang="en-US" smtClean="0"/>
              <a:t>15-Aug-18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DF608D-EE5B-49C8-9B99-69D6687DF792}" type="slidenum">
              <a:rPr lang="en-US" smtClean="0"/>
              <a:t>‹#›</a:t>
            </a:fld>
            <a:endParaRPr lang="en-US"/>
          </a:p>
        </p:txBody>
      </p:sp>
    </p:spTree>
    <p:extLst>
      <p:ext uri="{BB962C8B-B14F-4D97-AF65-F5344CB8AC3E}">
        <p14:creationId xmlns:p14="http://schemas.microsoft.com/office/powerpoint/2010/main" val="3157200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73DA75-A36A-43DD-81C3-0C568618A58A}" type="datetimeFigureOut">
              <a:rPr lang="en-US" smtClean="0"/>
              <a:t>15-Aug-18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DF608D-EE5B-49C8-9B99-69D6687DF792}" type="slidenum">
              <a:rPr lang="en-US" smtClean="0"/>
              <a:t>‹#›</a:t>
            </a:fld>
            <a:endParaRPr lang="en-US"/>
          </a:p>
        </p:txBody>
      </p:sp>
    </p:spTree>
    <p:extLst>
      <p:ext uri="{BB962C8B-B14F-4D97-AF65-F5344CB8AC3E}">
        <p14:creationId xmlns:p14="http://schemas.microsoft.com/office/powerpoint/2010/main" val="4212949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73DA75-A36A-43DD-81C3-0C568618A58A}" type="datetimeFigureOut">
              <a:rPr lang="en-US" smtClean="0"/>
              <a:t>15-Aug-18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DF608D-EE5B-49C8-9B99-69D6687DF792}" type="slidenum">
              <a:rPr lang="en-US" smtClean="0"/>
              <a:t>‹#›</a:t>
            </a:fld>
            <a:endParaRPr lang="en-US"/>
          </a:p>
        </p:txBody>
      </p:sp>
    </p:spTree>
    <p:extLst>
      <p:ext uri="{BB962C8B-B14F-4D97-AF65-F5344CB8AC3E}">
        <p14:creationId xmlns:p14="http://schemas.microsoft.com/office/powerpoint/2010/main" val="1070412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73DA75-A36A-43DD-81C3-0C568618A58A}" type="datetimeFigureOut">
              <a:rPr lang="en-US" smtClean="0"/>
              <a:t>15-Aug-18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DF608D-EE5B-49C8-9B99-69D6687DF792}" type="slidenum">
              <a:rPr lang="en-US" smtClean="0"/>
              <a:t>‹#›</a:t>
            </a:fld>
            <a:endParaRPr lang="en-US"/>
          </a:p>
        </p:txBody>
      </p:sp>
    </p:spTree>
    <p:extLst>
      <p:ext uri="{BB962C8B-B14F-4D97-AF65-F5344CB8AC3E}">
        <p14:creationId xmlns:p14="http://schemas.microsoft.com/office/powerpoint/2010/main" val="1538174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73DA75-A36A-43DD-81C3-0C568618A58A}" type="datetimeFigureOut">
              <a:rPr lang="en-US" smtClean="0"/>
              <a:t>15-Aug-18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5DF608D-EE5B-49C8-9B99-69D6687DF792}" type="slidenum">
              <a:rPr lang="en-US" smtClean="0"/>
              <a:t>‹#›</a:t>
            </a:fld>
            <a:endParaRPr lang="en-US"/>
          </a:p>
        </p:txBody>
      </p:sp>
    </p:spTree>
    <p:extLst>
      <p:ext uri="{BB962C8B-B14F-4D97-AF65-F5344CB8AC3E}">
        <p14:creationId xmlns:p14="http://schemas.microsoft.com/office/powerpoint/2010/main" val="3497933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73DA75-A36A-43DD-81C3-0C568618A58A}" type="datetimeFigureOut">
              <a:rPr lang="en-US" smtClean="0"/>
              <a:t>15-Aug-18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5DF608D-EE5B-49C8-9B99-69D6687DF792}" type="slidenum">
              <a:rPr lang="en-US" smtClean="0"/>
              <a:t>‹#›</a:t>
            </a:fld>
            <a:endParaRPr lang="en-US"/>
          </a:p>
        </p:txBody>
      </p:sp>
    </p:spTree>
    <p:extLst>
      <p:ext uri="{BB962C8B-B14F-4D97-AF65-F5344CB8AC3E}">
        <p14:creationId xmlns:p14="http://schemas.microsoft.com/office/powerpoint/2010/main" val="1232771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73DA75-A36A-43DD-81C3-0C568618A58A}" type="datetimeFigureOut">
              <a:rPr lang="en-US" smtClean="0"/>
              <a:t>15-Aug-18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5DF608D-EE5B-49C8-9B99-69D6687DF792}" type="slidenum">
              <a:rPr lang="en-US" smtClean="0"/>
              <a:t>‹#›</a:t>
            </a:fld>
            <a:endParaRPr lang="en-US"/>
          </a:p>
        </p:txBody>
      </p:sp>
    </p:spTree>
    <p:extLst>
      <p:ext uri="{BB962C8B-B14F-4D97-AF65-F5344CB8AC3E}">
        <p14:creationId xmlns:p14="http://schemas.microsoft.com/office/powerpoint/2010/main" val="2437720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73DA75-A36A-43DD-81C3-0C568618A58A}" type="datetimeFigureOut">
              <a:rPr lang="en-US" smtClean="0"/>
              <a:t>15-Aug-18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5DF608D-EE5B-49C8-9B99-69D6687DF792}" type="slidenum">
              <a:rPr lang="en-US" smtClean="0"/>
              <a:t>‹#›</a:t>
            </a:fld>
            <a:endParaRPr lang="en-US"/>
          </a:p>
        </p:txBody>
      </p:sp>
    </p:spTree>
    <p:extLst>
      <p:ext uri="{BB962C8B-B14F-4D97-AF65-F5344CB8AC3E}">
        <p14:creationId xmlns:p14="http://schemas.microsoft.com/office/powerpoint/2010/main" val="3805839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D73DA75-A36A-43DD-81C3-0C568618A58A}" type="datetimeFigureOut">
              <a:rPr lang="en-US" smtClean="0"/>
              <a:t>15-Aug-18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5DF608D-EE5B-49C8-9B99-69D6687DF792}" type="slidenum">
              <a:rPr lang="en-US" smtClean="0"/>
              <a:t>‹#›</a:t>
            </a:fld>
            <a:endParaRPr lang="en-US"/>
          </a:p>
        </p:txBody>
      </p:sp>
    </p:spTree>
    <p:extLst>
      <p:ext uri="{BB962C8B-B14F-4D97-AF65-F5344CB8AC3E}">
        <p14:creationId xmlns:p14="http://schemas.microsoft.com/office/powerpoint/2010/main" val="356077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D73DA75-A36A-43DD-81C3-0C568618A58A}" type="datetimeFigureOut">
              <a:rPr lang="en-US" smtClean="0"/>
              <a:t>15-Aug-18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DF608D-EE5B-49C8-9B99-69D6687DF792}" type="slidenum">
              <a:rPr lang="en-US" smtClean="0"/>
              <a:t>‹#›</a:t>
            </a:fld>
            <a:endParaRPr lang="en-US"/>
          </a:p>
        </p:txBody>
      </p:sp>
    </p:spTree>
    <p:extLst>
      <p:ext uri="{BB962C8B-B14F-4D97-AF65-F5344CB8AC3E}">
        <p14:creationId xmlns:p14="http://schemas.microsoft.com/office/powerpoint/2010/main" val="89880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D73DA75-A36A-43DD-81C3-0C568618A58A}" type="datetimeFigureOut">
              <a:rPr lang="en-US" smtClean="0"/>
              <a:t>15-Aug-18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5DF608D-EE5B-49C8-9B99-69D6687DF792}" type="slidenum">
              <a:rPr lang="en-US" smtClean="0"/>
              <a:t>‹#›</a:t>
            </a:fld>
            <a:endParaRPr lang="en-US"/>
          </a:p>
        </p:txBody>
      </p:sp>
    </p:spTree>
    <p:extLst>
      <p:ext uri="{BB962C8B-B14F-4D97-AF65-F5344CB8AC3E}">
        <p14:creationId xmlns:p14="http://schemas.microsoft.com/office/powerpoint/2010/main" val="189723609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9334082" cy="2262781"/>
          </a:xfrm>
        </p:spPr>
        <p:txBody>
          <a:bodyPr/>
          <a:lstStyle/>
          <a:p>
            <a:r>
              <a:rPr lang="en-US" b="1" dirty="0" smtClean="0">
                <a:latin typeface="Comic Sans MS" panose="030F0702030302020204" pitchFamily="66" charset="0"/>
              </a:rPr>
              <a:t>CYBER THREAT HUNTING</a:t>
            </a:r>
            <a:endParaRPr lang="en-US" b="1" dirty="0">
              <a:latin typeface="Comic Sans MS" panose="030F0702030302020204" pitchFamily="66" charset="0"/>
            </a:endParaRPr>
          </a:p>
        </p:txBody>
      </p:sp>
      <p:sp>
        <p:nvSpPr>
          <p:cNvPr id="3" name="Subtitle 2"/>
          <p:cNvSpPr>
            <a:spLocks noGrp="1"/>
          </p:cNvSpPr>
          <p:nvPr>
            <p:ph type="subTitle" idx="1"/>
          </p:nvPr>
        </p:nvSpPr>
        <p:spPr/>
        <p:txBody>
          <a:bodyPr/>
          <a:lstStyle/>
          <a:p>
            <a:r>
              <a:rPr lang="en-US" b="1" dirty="0" smtClean="0">
                <a:latin typeface="Comic Sans MS" panose="030F0702030302020204" pitchFamily="66" charset="0"/>
              </a:rPr>
              <a:t>PRESENTED BY: </a:t>
            </a:r>
            <a:r>
              <a:rPr lang="en-US" dirty="0" smtClean="0">
                <a:latin typeface="Comic Sans MS" panose="030F0702030302020204" pitchFamily="66" charset="0"/>
              </a:rPr>
              <a:t>JOSHUA ASIACHI MURUNGA</a:t>
            </a:r>
          </a:p>
          <a:p>
            <a:r>
              <a:rPr lang="en-US" b="1" dirty="0" smtClean="0">
                <a:latin typeface="Comic Sans MS" panose="030F0702030302020204" pitchFamily="66" charset="0"/>
              </a:rPr>
              <a:t>REG. NO.: </a:t>
            </a:r>
            <a:r>
              <a:rPr lang="en-US" dirty="0" smtClean="0">
                <a:latin typeface="Comic Sans MS" panose="030F0702030302020204" pitchFamily="66" charset="0"/>
              </a:rPr>
              <a:t>SP13/21799/14</a:t>
            </a:r>
          </a:p>
        </p:txBody>
      </p:sp>
    </p:spTree>
    <p:extLst>
      <p:ext uri="{BB962C8B-B14F-4D97-AF65-F5344CB8AC3E}">
        <p14:creationId xmlns:p14="http://schemas.microsoft.com/office/powerpoint/2010/main" val="99963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2: </a:t>
            </a:r>
            <a:r>
              <a:rPr lang="en-US" dirty="0"/>
              <a:t>pursuing and detection</a:t>
            </a:r>
          </a:p>
        </p:txBody>
      </p:sp>
      <p:sp>
        <p:nvSpPr>
          <p:cNvPr id="3" name="Content Placeholder 2"/>
          <p:cNvSpPr>
            <a:spLocks noGrp="1"/>
          </p:cNvSpPr>
          <p:nvPr>
            <p:ph idx="1"/>
          </p:nvPr>
        </p:nvSpPr>
        <p:spPr/>
        <p:txBody>
          <a:bodyPr>
            <a:normAutofit/>
          </a:bodyPr>
          <a:lstStyle/>
          <a:p>
            <a:pPr>
              <a:lnSpc>
                <a:spcPct val="150000"/>
              </a:lnSpc>
            </a:pPr>
            <a:r>
              <a:rPr lang="en-US" sz="2000" dirty="0"/>
              <a:t>T</a:t>
            </a:r>
            <a:r>
              <a:rPr lang="en-US" sz="2000" dirty="0" smtClean="0"/>
              <a:t>hreats </a:t>
            </a:r>
            <a:r>
              <a:rPr lang="en-US" sz="2000" dirty="0"/>
              <a:t>are pursued using two </a:t>
            </a:r>
            <a:r>
              <a:rPr lang="en-US" sz="2000" dirty="0" smtClean="0"/>
              <a:t>approaches:</a:t>
            </a:r>
          </a:p>
          <a:p>
            <a:pPr>
              <a:lnSpc>
                <a:spcPct val="150000"/>
              </a:lnSpc>
              <a:buFont typeface="+mj-lt"/>
              <a:buAutoNum type="arabicPeriod"/>
            </a:pPr>
            <a:r>
              <a:rPr lang="en-US" sz="2000" dirty="0"/>
              <a:t>inspecting known threats whereby it relies much on the Indicators of Compromise (IoC) such as known signature </a:t>
            </a:r>
            <a:r>
              <a:rPr lang="en-US" sz="2000" dirty="0" smtClean="0"/>
              <a:t>attacks.</a:t>
            </a:r>
          </a:p>
          <a:p>
            <a:pPr>
              <a:lnSpc>
                <a:spcPct val="150000"/>
              </a:lnSpc>
              <a:buFont typeface="+mj-lt"/>
              <a:buAutoNum type="arabicPeriod"/>
            </a:pPr>
            <a:r>
              <a:rPr lang="en-US" sz="2000" dirty="0"/>
              <a:t>detecting unknown threats by setting the baseline of what is considered normal activities, thereby enabling the ability to detect deviations and, with high possibility, unknown threats.</a:t>
            </a:r>
          </a:p>
        </p:txBody>
      </p:sp>
    </p:spTree>
    <p:extLst>
      <p:ext uri="{BB962C8B-B14F-4D97-AF65-F5344CB8AC3E}">
        <p14:creationId xmlns:p14="http://schemas.microsoft.com/office/powerpoint/2010/main" val="1763105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3: </a:t>
            </a:r>
            <a:r>
              <a:rPr lang="en-US" dirty="0"/>
              <a:t>responding</a:t>
            </a:r>
          </a:p>
        </p:txBody>
      </p:sp>
      <p:sp>
        <p:nvSpPr>
          <p:cNvPr id="3" name="Content Placeholder 2"/>
          <p:cNvSpPr>
            <a:spLocks noGrp="1"/>
          </p:cNvSpPr>
          <p:nvPr>
            <p:ph idx="1"/>
          </p:nvPr>
        </p:nvSpPr>
        <p:spPr/>
        <p:txBody>
          <a:bodyPr>
            <a:noAutofit/>
          </a:bodyPr>
          <a:lstStyle/>
          <a:p>
            <a:r>
              <a:rPr lang="en-US" sz="2000" dirty="0"/>
              <a:t>This is the active stage of threat hunting process and that includes using the needed and efficient means to detect and stop the attack at the earliest stage </a:t>
            </a:r>
            <a:r>
              <a:rPr lang="en-US" sz="2000" dirty="0" smtClean="0"/>
              <a:t>possible</a:t>
            </a:r>
          </a:p>
          <a:p>
            <a:r>
              <a:rPr lang="en-US" sz="2000" dirty="0" smtClean="0"/>
              <a:t>This stage heavily relies on </a:t>
            </a:r>
            <a:r>
              <a:rPr lang="en-US" sz="2000" b="1" dirty="0" smtClean="0"/>
              <a:t>threat intelligence </a:t>
            </a:r>
            <a:r>
              <a:rPr lang="en-US" sz="2000" dirty="0" smtClean="0"/>
              <a:t>and </a:t>
            </a:r>
            <a:r>
              <a:rPr lang="en-US" sz="2000" b="1" dirty="0" smtClean="0"/>
              <a:t>threat information</a:t>
            </a:r>
          </a:p>
          <a:p>
            <a:r>
              <a:rPr lang="en-US" sz="2000" dirty="0" smtClean="0"/>
              <a:t>Threat intelligence can be described as the aggregation, transformation, </a:t>
            </a:r>
            <a:r>
              <a:rPr lang="en-US" sz="2000" b="1" dirty="0" smtClean="0"/>
              <a:t>analysis, </a:t>
            </a:r>
            <a:r>
              <a:rPr lang="en-US" sz="2000" dirty="0" smtClean="0"/>
              <a:t>interpretation and enrichment of threat information to provide the necessary context that can aid decision making.</a:t>
            </a:r>
          </a:p>
          <a:p>
            <a:r>
              <a:rPr lang="en-US" sz="2000" dirty="0" smtClean="0"/>
              <a:t>Threat information is any information that can help an organization to protect itself against a threat or detect the activities of a threat actor</a:t>
            </a:r>
            <a:endParaRPr lang="en-US" sz="2000" dirty="0"/>
          </a:p>
        </p:txBody>
      </p:sp>
    </p:spTree>
    <p:extLst>
      <p:ext uri="{BB962C8B-B14F-4D97-AF65-F5344CB8AC3E}">
        <p14:creationId xmlns:p14="http://schemas.microsoft.com/office/powerpoint/2010/main" val="1034707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Hunting On The Rise</a:t>
            </a:r>
            <a:endParaRPr lang="en-US" dirty="0"/>
          </a:p>
        </p:txBody>
      </p:sp>
      <p:sp>
        <p:nvSpPr>
          <p:cNvPr id="3" name="Content Placeholder 2"/>
          <p:cNvSpPr>
            <a:spLocks noGrp="1"/>
          </p:cNvSpPr>
          <p:nvPr>
            <p:ph idx="1"/>
          </p:nvPr>
        </p:nvSpPr>
        <p:spPr>
          <a:xfrm>
            <a:off x="2592925" y="1493949"/>
            <a:ext cx="8915400" cy="5267459"/>
          </a:xfrm>
        </p:spPr>
        <p:txBody>
          <a:bodyPr>
            <a:noAutofit/>
          </a:bodyPr>
          <a:lstStyle/>
          <a:p>
            <a:r>
              <a:rPr lang="en-US" sz="2000" dirty="0"/>
              <a:t>Threat hunting has been on the rise and requires quiet some amount of technical skills and the right mindset i.e. a shift to a post-infection </a:t>
            </a:r>
            <a:r>
              <a:rPr lang="en-US" sz="2000" dirty="0" smtClean="0"/>
              <a:t>mentality.</a:t>
            </a:r>
          </a:p>
          <a:p>
            <a:r>
              <a:rPr lang="en-US" sz="2000" dirty="0"/>
              <a:t>Some of the skills required include threat intelligence, where intelligence reports are gathered from various sources, which will help security teams in incident detection and analysis. </a:t>
            </a:r>
            <a:endParaRPr lang="en-US" sz="2000" dirty="0" smtClean="0"/>
          </a:p>
          <a:p>
            <a:r>
              <a:rPr lang="en-US" sz="2000" dirty="0" smtClean="0"/>
              <a:t>Besides </a:t>
            </a:r>
            <a:r>
              <a:rPr lang="en-US" sz="2000" dirty="0"/>
              <a:t>that, a set of threat detection tools have been developed to help in the massive workload of threat hunting. </a:t>
            </a:r>
            <a:endParaRPr lang="en-US" sz="2000" dirty="0" smtClean="0"/>
          </a:p>
          <a:p>
            <a:r>
              <a:rPr lang="en-US" sz="2000" dirty="0" smtClean="0"/>
              <a:t>These </a:t>
            </a:r>
            <a:r>
              <a:rPr lang="en-US" sz="2000" dirty="0"/>
              <a:t>tools </a:t>
            </a:r>
            <a:r>
              <a:rPr lang="en-US" sz="2000" dirty="0" smtClean="0"/>
              <a:t>include:</a:t>
            </a:r>
          </a:p>
          <a:p>
            <a:pPr>
              <a:buFont typeface="Arial" panose="020B0604020202020204" pitchFamily="34" charset="0"/>
              <a:buChar char="•"/>
            </a:pPr>
            <a:r>
              <a:rPr lang="en-US" sz="2000" dirty="0" smtClean="0"/>
              <a:t>SIEM </a:t>
            </a:r>
            <a:r>
              <a:rPr lang="en-US" sz="2000" dirty="0"/>
              <a:t>(Security Incident and Event Management), </a:t>
            </a:r>
            <a:endParaRPr lang="en-US" sz="2000" dirty="0" smtClean="0"/>
          </a:p>
          <a:p>
            <a:pPr>
              <a:buFont typeface="Arial" panose="020B0604020202020204" pitchFamily="34" charset="0"/>
              <a:buChar char="•"/>
            </a:pPr>
            <a:r>
              <a:rPr lang="en-US" sz="2000" dirty="0" smtClean="0"/>
              <a:t>EDR </a:t>
            </a:r>
            <a:r>
              <a:rPr lang="en-US" sz="2000" dirty="0"/>
              <a:t>(Endpoint Detection and Response) and </a:t>
            </a:r>
            <a:endParaRPr lang="en-US" sz="2000" dirty="0" smtClean="0"/>
          </a:p>
          <a:p>
            <a:pPr>
              <a:buFont typeface="Arial" panose="020B0604020202020204" pitchFamily="34" charset="0"/>
              <a:buChar char="•"/>
            </a:pPr>
            <a:r>
              <a:rPr lang="en-US" sz="2000" dirty="0" smtClean="0"/>
              <a:t>NDR </a:t>
            </a:r>
            <a:r>
              <a:rPr lang="en-US" sz="2000" dirty="0"/>
              <a:t>(Network Detection and Response). </a:t>
            </a:r>
            <a:endParaRPr lang="en-US" sz="2000" dirty="0" smtClean="0"/>
          </a:p>
          <a:p>
            <a:r>
              <a:rPr lang="en-US" sz="2000" dirty="0" smtClean="0"/>
              <a:t>Even with these tools, threat hunting is a challenge for a variety of reasons</a:t>
            </a:r>
            <a:endParaRPr lang="en-US" sz="2000" dirty="0"/>
          </a:p>
        </p:txBody>
      </p:sp>
    </p:spTree>
    <p:extLst>
      <p:ext uri="{BB962C8B-B14F-4D97-AF65-F5344CB8AC3E}">
        <p14:creationId xmlns:p14="http://schemas.microsoft.com/office/powerpoint/2010/main" val="2884115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2589212" y="2133600"/>
            <a:ext cx="8915400" cy="4563414"/>
          </a:xfrm>
        </p:spPr>
        <p:txBody>
          <a:bodyPr>
            <a:normAutofit lnSpcReduction="10000"/>
          </a:bodyPr>
          <a:lstStyle/>
          <a:p>
            <a:pPr>
              <a:lnSpc>
                <a:spcPct val="150000"/>
              </a:lnSpc>
            </a:pPr>
            <a:r>
              <a:rPr lang="en-US" sz="2000" dirty="0"/>
              <a:t>The data to be collected involves installing agents on endpoints and/or hardware placed on networks which can actually be quite expensive even for large </a:t>
            </a:r>
            <a:r>
              <a:rPr lang="en-US" sz="2000" dirty="0" smtClean="0"/>
              <a:t>enterprises.</a:t>
            </a:r>
          </a:p>
          <a:p>
            <a:pPr>
              <a:lnSpc>
                <a:spcPct val="150000"/>
              </a:lnSpc>
            </a:pPr>
            <a:r>
              <a:rPr lang="en-US" sz="2000" dirty="0" smtClean="0"/>
              <a:t>The collected data </a:t>
            </a:r>
            <a:r>
              <a:rPr lang="en-US" sz="2000" dirty="0"/>
              <a:t>lacks a broader context and historical perspective for security analysts to pinpoint an infection</a:t>
            </a:r>
            <a:r>
              <a:rPr lang="en-US" sz="2000" dirty="0" smtClean="0"/>
              <a:t>.</a:t>
            </a:r>
          </a:p>
          <a:p>
            <a:pPr>
              <a:lnSpc>
                <a:spcPct val="150000"/>
              </a:lnSpc>
            </a:pPr>
            <a:r>
              <a:rPr lang="en-US" sz="2000" dirty="0"/>
              <a:t>Few organizations have the necessary skill set and resources to analyze data and identify persistent </a:t>
            </a:r>
            <a:r>
              <a:rPr lang="en-US" sz="2000" dirty="0" smtClean="0"/>
              <a:t>threats.</a:t>
            </a:r>
          </a:p>
          <a:p>
            <a:pPr>
              <a:lnSpc>
                <a:spcPct val="150000"/>
              </a:lnSpc>
            </a:pPr>
            <a:r>
              <a:rPr lang="en-US" sz="2000" dirty="0" smtClean="0"/>
              <a:t>The threat hunting process can miss traffic from mobile devices that don’t have the collection agent installed.</a:t>
            </a:r>
            <a:endParaRPr lang="en-US" sz="2000" dirty="0"/>
          </a:p>
        </p:txBody>
      </p:sp>
    </p:spTree>
    <p:extLst>
      <p:ext uri="{BB962C8B-B14F-4D97-AF65-F5344CB8AC3E}">
        <p14:creationId xmlns:p14="http://schemas.microsoft.com/office/powerpoint/2010/main" val="2964293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The Approach</a:t>
            </a:r>
            <a:endParaRPr lang="en-US" dirty="0"/>
          </a:p>
        </p:txBody>
      </p:sp>
      <p:sp>
        <p:nvSpPr>
          <p:cNvPr id="3" name="Content Placeholder 2"/>
          <p:cNvSpPr>
            <a:spLocks noGrp="1"/>
          </p:cNvSpPr>
          <p:nvPr>
            <p:ph idx="1"/>
          </p:nvPr>
        </p:nvSpPr>
        <p:spPr>
          <a:xfrm>
            <a:off x="2589212" y="2133600"/>
            <a:ext cx="8915400" cy="4537656"/>
          </a:xfrm>
        </p:spPr>
        <p:txBody>
          <a:bodyPr>
            <a:normAutofit/>
          </a:bodyPr>
          <a:lstStyle/>
          <a:p>
            <a:pPr>
              <a:lnSpc>
                <a:spcPct val="150000"/>
              </a:lnSpc>
            </a:pPr>
            <a:r>
              <a:rPr lang="en-US" sz="2000" dirty="0" smtClean="0"/>
              <a:t>To address the shortcomings of the existing approaches, we look into wide area networking </a:t>
            </a:r>
            <a:r>
              <a:rPr lang="en-US" sz="2000" dirty="0"/>
              <a:t>along with the sharing in cybersecurity threat intelligence and threat information, and also enabling the sharing of Indicators of Compromise (IoC</a:t>
            </a:r>
            <a:r>
              <a:rPr lang="en-US" sz="2000" dirty="0" smtClean="0"/>
              <a:t>).</a:t>
            </a:r>
          </a:p>
          <a:p>
            <a:pPr>
              <a:lnSpc>
                <a:spcPct val="150000"/>
              </a:lnSpc>
            </a:pPr>
            <a:r>
              <a:rPr lang="en-US" sz="2000" dirty="0" smtClean="0"/>
              <a:t>Wide Area Networking (WAN) in this case is basically achieved through cloud computing.</a:t>
            </a:r>
          </a:p>
          <a:p>
            <a:pPr>
              <a:lnSpc>
                <a:spcPct val="150000"/>
              </a:lnSpc>
            </a:pPr>
            <a:r>
              <a:rPr lang="en-US" sz="2000" dirty="0"/>
              <a:t>Cloud computing is a model for enabling </a:t>
            </a:r>
            <a:r>
              <a:rPr lang="en-US" sz="2000" dirty="0" smtClean="0"/>
              <a:t>convenient</a:t>
            </a:r>
            <a:r>
              <a:rPr lang="en-US" sz="2000" dirty="0"/>
              <a:t>, on-demand network access to a shared pool of configurable computing resources such as servers, storage, networks, applications and </a:t>
            </a:r>
            <a:r>
              <a:rPr lang="en-US" sz="2000" dirty="0" smtClean="0"/>
              <a:t>services.</a:t>
            </a:r>
          </a:p>
        </p:txBody>
      </p:sp>
    </p:spTree>
    <p:extLst>
      <p:ext uri="{BB962C8B-B14F-4D97-AF65-F5344CB8AC3E}">
        <p14:creationId xmlns:p14="http://schemas.microsoft.com/office/powerpoint/2010/main" val="1900784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24110"/>
            <a:ext cx="9130563" cy="1280890"/>
          </a:xfrm>
        </p:spPr>
        <p:txBody>
          <a:bodyPr/>
          <a:lstStyle/>
          <a:p>
            <a:r>
              <a:rPr lang="en-US" dirty="0"/>
              <a:t>Software-Defined Wide Area </a:t>
            </a:r>
            <a:r>
              <a:rPr lang="en-US" dirty="0" smtClean="0"/>
              <a:t>Networking (SD-WAN)</a:t>
            </a:r>
            <a:endParaRPr lang="en-US" dirty="0"/>
          </a:p>
        </p:txBody>
      </p:sp>
      <p:sp>
        <p:nvSpPr>
          <p:cNvPr id="3" name="Content Placeholder 2"/>
          <p:cNvSpPr>
            <a:spLocks noGrp="1"/>
          </p:cNvSpPr>
          <p:nvPr>
            <p:ph idx="1"/>
          </p:nvPr>
        </p:nvSpPr>
        <p:spPr>
          <a:xfrm>
            <a:off x="2589212" y="1905000"/>
            <a:ext cx="8915400" cy="4843530"/>
          </a:xfrm>
        </p:spPr>
        <p:txBody>
          <a:bodyPr>
            <a:normAutofit lnSpcReduction="10000"/>
          </a:bodyPr>
          <a:lstStyle/>
          <a:p>
            <a:pPr>
              <a:lnSpc>
                <a:spcPct val="150000"/>
              </a:lnSpc>
            </a:pPr>
            <a:r>
              <a:rPr lang="en-US" sz="2000" dirty="0"/>
              <a:t>Cloud based SD-WAN is a new architecture, whereby all the entities of any typical enterprise network are all connected into a network in the cloud</a:t>
            </a:r>
            <a:r>
              <a:rPr lang="en-US" sz="2000" dirty="0" smtClean="0"/>
              <a:t>.</a:t>
            </a:r>
          </a:p>
          <a:p>
            <a:pPr>
              <a:lnSpc>
                <a:spcPct val="150000"/>
              </a:lnSpc>
            </a:pPr>
            <a:r>
              <a:rPr lang="en-US" sz="2000" dirty="0" smtClean="0"/>
              <a:t>These </a:t>
            </a:r>
            <a:r>
              <a:rPr lang="en-US" sz="2000" dirty="0"/>
              <a:t>entities include all the enterprise’s branches, the data centers, cloud infrastructure and even mobile device </a:t>
            </a:r>
            <a:r>
              <a:rPr lang="en-US" sz="2000" dirty="0" smtClean="0"/>
              <a:t>users</a:t>
            </a:r>
          </a:p>
          <a:p>
            <a:pPr>
              <a:lnSpc>
                <a:spcPct val="150000"/>
              </a:lnSpc>
            </a:pPr>
            <a:r>
              <a:rPr lang="en-US" sz="2000" dirty="0"/>
              <a:t>All these elements connect to the cloud network backbone through a global series of Points of Presence (PoPs</a:t>
            </a:r>
            <a:r>
              <a:rPr lang="en-US" sz="2000" dirty="0" smtClean="0"/>
              <a:t>).</a:t>
            </a:r>
          </a:p>
          <a:p>
            <a:pPr>
              <a:lnSpc>
                <a:spcPct val="150000"/>
              </a:lnSpc>
            </a:pPr>
            <a:r>
              <a:rPr lang="en-US" sz="2000" dirty="0"/>
              <a:t>This creates a single unified network, that carries all traffic of the various enterprise entities that are connected, including corporate internet plus WAN traffic.</a:t>
            </a:r>
          </a:p>
        </p:txBody>
      </p:sp>
    </p:spTree>
    <p:extLst>
      <p:ext uri="{BB962C8B-B14F-4D97-AF65-F5344CB8AC3E}">
        <p14:creationId xmlns:p14="http://schemas.microsoft.com/office/powerpoint/2010/main" val="1410427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9281396" cy="1280890"/>
          </a:xfrm>
        </p:spPr>
        <p:txBody>
          <a:bodyPr/>
          <a:lstStyle/>
          <a:p>
            <a:r>
              <a:rPr lang="en-US" dirty="0"/>
              <a:t>Software-Defined Wide Area Networking (SD-WAN</a:t>
            </a:r>
            <a:r>
              <a:rPr lang="en-US" dirty="0" smtClean="0"/>
              <a:t>) Cont’d…</a:t>
            </a:r>
            <a:endParaRPr lang="en-US" dirty="0"/>
          </a:p>
        </p:txBody>
      </p:sp>
      <p:sp>
        <p:nvSpPr>
          <p:cNvPr id="3" name="Content Placeholder 2"/>
          <p:cNvSpPr>
            <a:spLocks noGrp="1"/>
          </p:cNvSpPr>
          <p:nvPr>
            <p:ph idx="1"/>
          </p:nvPr>
        </p:nvSpPr>
        <p:spPr>
          <a:xfrm>
            <a:off x="2592925" y="1905000"/>
            <a:ext cx="8915400" cy="4953000"/>
          </a:xfrm>
        </p:spPr>
        <p:txBody>
          <a:bodyPr>
            <a:normAutofit lnSpcReduction="10000"/>
          </a:bodyPr>
          <a:lstStyle/>
          <a:p>
            <a:pPr>
              <a:lnSpc>
                <a:spcPct val="150000"/>
              </a:lnSpc>
            </a:pPr>
            <a:r>
              <a:rPr lang="en-US" sz="2000" dirty="0"/>
              <a:t>Having all this traffic flow on one network forms a valuable dataset for threat hunting. </a:t>
            </a:r>
            <a:endParaRPr lang="en-US" sz="2000" dirty="0" smtClean="0"/>
          </a:p>
          <a:p>
            <a:pPr>
              <a:lnSpc>
                <a:spcPct val="150000"/>
              </a:lnSpc>
            </a:pPr>
            <a:r>
              <a:rPr lang="en-US" sz="2000" dirty="0" smtClean="0"/>
              <a:t>Cloud </a:t>
            </a:r>
            <a:r>
              <a:rPr lang="en-US" sz="2000" dirty="0"/>
              <a:t>providers could use this single, unified source of data flowing across their cloud network as input to a </a:t>
            </a:r>
            <a:r>
              <a:rPr lang="en-US" sz="2000" dirty="0" smtClean="0"/>
              <a:t>new </a:t>
            </a:r>
            <a:r>
              <a:rPr lang="en-US" sz="2000" dirty="0"/>
              <a:t>threat hunting </a:t>
            </a:r>
            <a:r>
              <a:rPr lang="en-US" sz="2000" dirty="0" smtClean="0"/>
              <a:t>service.</a:t>
            </a:r>
          </a:p>
          <a:p>
            <a:pPr>
              <a:lnSpc>
                <a:spcPct val="150000"/>
              </a:lnSpc>
            </a:pPr>
            <a:r>
              <a:rPr lang="en-US" sz="2000" dirty="0"/>
              <a:t>Traditional network security solutions are built at the level of a single branch network. All the traffic they inspect is isolated and limited to a specific location, such as a branch or a geographic location. </a:t>
            </a:r>
            <a:endParaRPr lang="en-US" sz="2000" dirty="0" smtClean="0"/>
          </a:p>
          <a:p>
            <a:pPr>
              <a:lnSpc>
                <a:spcPct val="150000"/>
              </a:lnSpc>
            </a:pPr>
            <a:r>
              <a:rPr lang="en-US" sz="2000" dirty="0" smtClean="0"/>
              <a:t>Because </a:t>
            </a:r>
            <a:r>
              <a:rPr lang="en-US" sz="2000" dirty="0"/>
              <a:t>the cloud service providers have their own network backbone into which they have full visibility, they can see all the network traffic, from all consumers, all over the world. </a:t>
            </a:r>
          </a:p>
        </p:txBody>
      </p:sp>
    </p:spTree>
    <p:extLst>
      <p:ext uri="{BB962C8B-B14F-4D97-AF65-F5344CB8AC3E}">
        <p14:creationId xmlns:p14="http://schemas.microsoft.com/office/powerpoint/2010/main" val="99148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9191244" cy="1280890"/>
          </a:xfrm>
        </p:spPr>
        <p:txBody>
          <a:bodyPr/>
          <a:lstStyle/>
          <a:p>
            <a:r>
              <a:rPr lang="en-US" dirty="0"/>
              <a:t>Software-Defined Wide Area Networking (SD-WAN) Cont’d…</a:t>
            </a:r>
          </a:p>
        </p:txBody>
      </p:sp>
      <p:sp>
        <p:nvSpPr>
          <p:cNvPr id="3" name="Content Placeholder 2"/>
          <p:cNvSpPr>
            <a:spLocks noGrp="1"/>
          </p:cNvSpPr>
          <p:nvPr>
            <p:ph idx="1"/>
          </p:nvPr>
        </p:nvSpPr>
        <p:spPr/>
        <p:txBody>
          <a:bodyPr>
            <a:normAutofit lnSpcReduction="10000"/>
          </a:bodyPr>
          <a:lstStyle/>
          <a:p>
            <a:pPr>
              <a:lnSpc>
                <a:spcPct val="150000"/>
              </a:lnSpc>
            </a:pPr>
            <a:r>
              <a:rPr lang="en-US" sz="2000" dirty="0"/>
              <a:t>This visibility into so many network flows and so much data, are unique and it allows the cloud service providers to build the models that will enable full threat hunting based on unlimited raw data. </a:t>
            </a:r>
            <a:endParaRPr lang="en-US" sz="2000" dirty="0" smtClean="0"/>
          </a:p>
          <a:p>
            <a:pPr>
              <a:lnSpc>
                <a:spcPct val="150000"/>
              </a:lnSpc>
            </a:pPr>
            <a:r>
              <a:rPr lang="en-US" sz="2000" dirty="0" smtClean="0"/>
              <a:t>These </a:t>
            </a:r>
            <a:r>
              <a:rPr lang="en-US" sz="2000" dirty="0"/>
              <a:t>models evolve three aspects of data context: </a:t>
            </a:r>
            <a:endParaRPr lang="en-US" sz="2000" dirty="0" smtClean="0"/>
          </a:p>
          <a:p>
            <a:pPr>
              <a:lnSpc>
                <a:spcPct val="150000"/>
              </a:lnSpc>
              <a:buFont typeface="Arial" panose="020B0604020202020204" pitchFamily="34" charset="0"/>
              <a:buChar char="•"/>
            </a:pPr>
            <a:r>
              <a:rPr lang="en-US" sz="2000" dirty="0" smtClean="0"/>
              <a:t>client </a:t>
            </a:r>
            <a:r>
              <a:rPr lang="en-US" sz="2000" dirty="0"/>
              <a:t>classification, </a:t>
            </a:r>
            <a:endParaRPr lang="en-US" sz="2000" dirty="0" smtClean="0"/>
          </a:p>
          <a:p>
            <a:pPr>
              <a:lnSpc>
                <a:spcPct val="150000"/>
              </a:lnSpc>
              <a:buFont typeface="Arial" panose="020B0604020202020204" pitchFamily="34" charset="0"/>
              <a:buChar char="•"/>
            </a:pPr>
            <a:r>
              <a:rPr lang="en-US" sz="2000" dirty="0" smtClean="0"/>
              <a:t>the </a:t>
            </a:r>
            <a:r>
              <a:rPr lang="en-US" sz="2000" dirty="0"/>
              <a:t>target and </a:t>
            </a:r>
            <a:endParaRPr lang="en-US" sz="2000" dirty="0" smtClean="0"/>
          </a:p>
          <a:p>
            <a:pPr>
              <a:lnSpc>
                <a:spcPct val="150000"/>
              </a:lnSpc>
              <a:buFont typeface="Arial" panose="020B0604020202020204" pitchFamily="34" charset="0"/>
              <a:buChar char="•"/>
            </a:pPr>
            <a:r>
              <a:rPr lang="en-US" sz="2000" dirty="0" smtClean="0"/>
              <a:t>communication </a:t>
            </a:r>
            <a:r>
              <a:rPr lang="en-US" sz="2000" dirty="0"/>
              <a:t>over time.</a:t>
            </a:r>
          </a:p>
        </p:txBody>
      </p:sp>
    </p:spTree>
    <p:extLst>
      <p:ext uri="{BB962C8B-B14F-4D97-AF65-F5344CB8AC3E}">
        <p14:creationId xmlns:p14="http://schemas.microsoft.com/office/powerpoint/2010/main" val="175781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Classification</a:t>
            </a:r>
            <a:endParaRPr lang="en-US" dirty="0"/>
          </a:p>
        </p:txBody>
      </p:sp>
      <p:sp>
        <p:nvSpPr>
          <p:cNvPr id="3" name="Content Placeholder 2"/>
          <p:cNvSpPr>
            <a:spLocks noGrp="1"/>
          </p:cNvSpPr>
          <p:nvPr>
            <p:ph idx="1"/>
          </p:nvPr>
        </p:nvSpPr>
        <p:spPr>
          <a:xfrm>
            <a:off x="2589212" y="1905000"/>
            <a:ext cx="8915400" cy="4779135"/>
          </a:xfrm>
        </p:spPr>
        <p:txBody>
          <a:bodyPr>
            <a:normAutofit/>
          </a:bodyPr>
          <a:lstStyle/>
          <a:p>
            <a:r>
              <a:rPr lang="en-US" sz="2000" dirty="0"/>
              <a:t>when other security solutions inspect the source client with network flow, entities such as source IP, username and device name are considered. This information is usually used to distinguish different devices over the network but it is rarely used in the actual decision making of whether the traffic is malicious or not. </a:t>
            </a:r>
            <a:endParaRPr lang="en-US" sz="2000" dirty="0" smtClean="0"/>
          </a:p>
          <a:p>
            <a:r>
              <a:rPr lang="en-US" sz="2000" dirty="0" smtClean="0"/>
              <a:t>Client </a:t>
            </a:r>
            <a:r>
              <a:rPr lang="en-US" sz="2000" dirty="0"/>
              <a:t>classification can then be expanded into a broader scheme using elements such as whether HTTP (Hyper Text Transfer Protocol) or TLS (Transport Layer Security protocol) is part of the main communications, the unique fingerprints of various web browsers and the various types of libraries they use. </a:t>
            </a:r>
            <a:endParaRPr lang="en-US" sz="2000" dirty="0" smtClean="0"/>
          </a:p>
          <a:p>
            <a:r>
              <a:rPr lang="en-US" sz="2000" dirty="0" smtClean="0"/>
              <a:t>These </a:t>
            </a:r>
            <a:r>
              <a:rPr lang="en-US" sz="2000" dirty="0"/>
              <a:t>items provide much more detail and by analyzing this data with machine learning, cloud service providers can classify different clients on their networks quite accurately.</a:t>
            </a:r>
          </a:p>
        </p:txBody>
      </p:sp>
    </p:spTree>
    <p:extLst>
      <p:ext uri="{BB962C8B-B14F-4D97-AF65-F5344CB8AC3E}">
        <p14:creationId xmlns:p14="http://schemas.microsoft.com/office/powerpoint/2010/main" val="4204177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Target</a:t>
            </a:r>
            <a:endParaRPr lang="en-US" dirty="0"/>
          </a:p>
        </p:txBody>
      </p:sp>
      <p:sp>
        <p:nvSpPr>
          <p:cNvPr id="3" name="Content Placeholder 2"/>
          <p:cNvSpPr>
            <a:spLocks noGrp="1"/>
          </p:cNvSpPr>
          <p:nvPr>
            <p:ph idx="1"/>
          </p:nvPr>
        </p:nvSpPr>
        <p:spPr>
          <a:xfrm>
            <a:off x="2589212" y="2133599"/>
            <a:ext cx="8915400" cy="4602051"/>
          </a:xfrm>
        </p:spPr>
        <p:txBody>
          <a:bodyPr>
            <a:normAutofit/>
          </a:bodyPr>
          <a:lstStyle/>
          <a:p>
            <a:r>
              <a:rPr lang="en-US" sz="2000" dirty="0"/>
              <a:t>The other context element is the target, i.e. the IP (Internet Protocol) or domain address that a client is connecting to. </a:t>
            </a:r>
            <a:endParaRPr lang="en-US" sz="2000" dirty="0" smtClean="0"/>
          </a:p>
          <a:p>
            <a:r>
              <a:rPr lang="en-US" sz="2000" dirty="0" smtClean="0"/>
              <a:t>The </a:t>
            </a:r>
            <a:r>
              <a:rPr lang="en-US" sz="2000" dirty="0"/>
              <a:t>target is commonly part of the network flow that is used in the decision making process of whether something is malicious or not. Most security solutions simply compare the target against a list of security feeds. </a:t>
            </a:r>
            <a:endParaRPr lang="en-US" sz="2000" dirty="0" smtClean="0"/>
          </a:p>
          <a:p>
            <a:r>
              <a:rPr lang="en-US" sz="2000" dirty="0" smtClean="0"/>
              <a:t>This </a:t>
            </a:r>
            <a:r>
              <a:rPr lang="en-US" sz="2000" dirty="0"/>
              <a:t>model goes further by creating a popularity score to each target seen in the network. </a:t>
            </a:r>
            <a:endParaRPr lang="en-US" sz="2000" dirty="0" smtClean="0"/>
          </a:p>
          <a:p>
            <a:r>
              <a:rPr lang="en-US" sz="2000" dirty="0" smtClean="0"/>
              <a:t>The </a:t>
            </a:r>
            <a:r>
              <a:rPr lang="en-US" sz="2000" dirty="0"/>
              <a:t>score is calculated based on the number of times client communicate with the targets. </a:t>
            </a:r>
            <a:endParaRPr lang="en-US" sz="2000" dirty="0" smtClean="0"/>
          </a:p>
          <a:p>
            <a:r>
              <a:rPr lang="en-US" sz="2000" dirty="0" smtClean="0"/>
              <a:t>Scores </a:t>
            </a:r>
            <a:r>
              <a:rPr lang="en-US" sz="2000" dirty="0"/>
              <a:t>of all targets are then collected and typically, the lowest scored target are indicators of malicious or command and control websites</a:t>
            </a:r>
          </a:p>
        </p:txBody>
      </p:sp>
    </p:spTree>
    <p:extLst>
      <p:ext uri="{BB962C8B-B14F-4D97-AF65-F5344CB8AC3E}">
        <p14:creationId xmlns:p14="http://schemas.microsoft.com/office/powerpoint/2010/main" val="127865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pPr>
              <a:lnSpc>
                <a:spcPct val="150000"/>
              </a:lnSpc>
            </a:pPr>
            <a:r>
              <a:rPr lang="en-US" sz="2000" dirty="0"/>
              <a:t>Infection vectors change rapidly and continuously. Cyber criminals are constantly evolving and their tactics and techniques are increasingly changing with an alerting rate</a:t>
            </a:r>
            <a:r>
              <a:rPr lang="en-US" sz="2000" dirty="0" smtClean="0"/>
              <a:t>.</a:t>
            </a:r>
          </a:p>
          <a:p>
            <a:pPr>
              <a:lnSpc>
                <a:spcPct val="150000"/>
              </a:lnSpc>
            </a:pPr>
            <a:r>
              <a:rPr lang="en-US" sz="2000" dirty="0" smtClean="0"/>
              <a:t>Expecting </a:t>
            </a:r>
            <a:r>
              <a:rPr lang="en-US" sz="2000" dirty="0"/>
              <a:t>security controls to block every infection vector is unrealistic</a:t>
            </a:r>
            <a:r>
              <a:rPr lang="en-US" sz="2000" dirty="0" smtClean="0"/>
              <a:t>.</a:t>
            </a:r>
          </a:p>
          <a:p>
            <a:pPr>
              <a:lnSpc>
                <a:spcPct val="150000"/>
              </a:lnSpc>
            </a:pPr>
            <a:r>
              <a:rPr lang="en-US" sz="2000" dirty="0"/>
              <a:t>Security experts around the globe have acknowledged that organizations can get infected no matter how good their security controls are.</a:t>
            </a:r>
          </a:p>
        </p:txBody>
      </p:sp>
    </p:spTree>
    <p:extLst>
      <p:ext uri="{BB962C8B-B14F-4D97-AF65-F5344CB8AC3E}">
        <p14:creationId xmlns:p14="http://schemas.microsoft.com/office/powerpoint/2010/main" val="681762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ommunication </a:t>
            </a:r>
            <a:r>
              <a:rPr lang="en-US" dirty="0"/>
              <a:t>O</a:t>
            </a:r>
            <a:r>
              <a:rPr lang="en-US" dirty="0" smtClean="0"/>
              <a:t>ver Time</a:t>
            </a:r>
            <a:endParaRPr lang="en-US" dirty="0"/>
          </a:p>
        </p:txBody>
      </p:sp>
      <p:sp>
        <p:nvSpPr>
          <p:cNvPr id="3" name="Content Placeholder 2"/>
          <p:cNvSpPr>
            <a:spLocks noGrp="1"/>
          </p:cNvSpPr>
          <p:nvPr>
            <p:ph idx="1"/>
          </p:nvPr>
        </p:nvSpPr>
        <p:spPr/>
        <p:txBody>
          <a:bodyPr>
            <a:normAutofit/>
          </a:bodyPr>
          <a:lstStyle/>
          <a:p>
            <a:pPr>
              <a:lnSpc>
                <a:spcPct val="150000"/>
              </a:lnSpc>
            </a:pPr>
            <a:r>
              <a:rPr lang="en-US" sz="2000" dirty="0"/>
              <a:t>Active malware keeps communicating over time, for instance, to exfiltrate data. </a:t>
            </a:r>
            <a:endParaRPr lang="en-US" sz="2000" dirty="0" smtClean="0"/>
          </a:p>
          <a:p>
            <a:pPr>
              <a:lnSpc>
                <a:spcPct val="150000"/>
              </a:lnSpc>
            </a:pPr>
            <a:r>
              <a:rPr lang="en-US" sz="2000" dirty="0" smtClean="0"/>
              <a:t>The </a:t>
            </a:r>
            <a:r>
              <a:rPr lang="en-US" sz="2000" dirty="0"/>
              <a:t>time or repetitiveness is an important data element. </a:t>
            </a:r>
            <a:endParaRPr lang="en-US" sz="2000" dirty="0" smtClean="0"/>
          </a:p>
          <a:p>
            <a:pPr>
              <a:lnSpc>
                <a:spcPct val="150000"/>
              </a:lnSpc>
            </a:pPr>
            <a:r>
              <a:rPr lang="en-US" sz="2000" dirty="0" smtClean="0"/>
              <a:t>The </a:t>
            </a:r>
            <a:r>
              <a:rPr lang="en-US" sz="2000" dirty="0"/>
              <a:t>more the external communication is repeated uniformly, the more likely it is a machine or bot that is generating this traffic and thus more likely to be malicious traffic. </a:t>
            </a:r>
          </a:p>
        </p:txBody>
      </p:sp>
    </p:spTree>
    <p:extLst>
      <p:ext uri="{BB962C8B-B14F-4D97-AF65-F5344CB8AC3E}">
        <p14:creationId xmlns:p14="http://schemas.microsoft.com/office/powerpoint/2010/main" val="2674052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Three Dimension Context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9798" y="1905000"/>
            <a:ext cx="8514814" cy="4444546"/>
          </a:xfrm>
        </p:spPr>
      </p:pic>
    </p:spTree>
    <p:extLst>
      <p:ext uri="{BB962C8B-B14F-4D97-AF65-F5344CB8AC3E}">
        <p14:creationId xmlns:p14="http://schemas.microsoft.com/office/powerpoint/2010/main" val="1168968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Right Cloud Model</a:t>
            </a:r>
            <a:endParaRPr lang="en-US" dirty="0"/>
          </a:p>
        </p:txBody>
      </p:sp>
      <p:sp>
        <p:nvSpPr>
          <p:cNvPr id="3" name="Content Placeholder 2"/>
          <p:cNvSpPr>
            <a:spLocks noGrp="1"/>
          </p:cNvSpPr>
          <p:nvPr>
            <p:ph idx="1"/>
          </p:nvPr>
        </p:nvSpPr>
        <p:spPr>
          <a:xfrm>
            <a:off x="2589212" y="1905000"/>
            <a:ext cx="8915400" cy="4843530"/>
          </a:xfrm>
        </p:spPr>
        <p:txBody>
          <a:bodyPr>
            <a:noAutofit/>
          </a:bodyPr>
          <a:lstStyle/>
          <a:p>
            <a:r>
              <a:rPr lang="en-US" sz="2000" dirty="0"/>
              <a:t>C</a:t>
            </a:r>
            <a:r>
              <a:rPr lang="en-US" sz="2000" dirty="0" smtClean="0"/>
              <a:t>ompared </a:t>
            </a:r>
            <a:r>
              <a:rPr lang="en-US" sz="2000" dirty="0"/>
              <a:t>to public cloud, the private and community cloud offers enterprises a greater degree of security. </a:t>
            </a:r>
            <a:endParaRPr lang="en-US" sz="2000" dirty="0" smtClean="0"/>
          </a:p>
          <a:p>
            <a:r>
              <a:rPr lang="en-US" sz="2000" dirty="0" smtClean="0"/>
              <a:t>It </a:t>
            </a:r>
            <a:r>
              <a:rPr lang="en-US" sz="2000" dirty="0"/>
              <a:t>is in these cloud models that we expect to get the SD-WAN services. </a:t>
            </a:r>
            <a:endParaRPr lang="en-US" sz="2000" dirty="0" smtClean="0"/>
          </a:p>
          <a:p>
            <a:r>
              <a:rPr lang="en-US" sz="2000" dirty="0" smtClean="0"/>
              <a:t>Since </a:t>
            </a:r>
            <a:r>
              <a:rPr lang="en-US" sz="2000" dirty="0"/>
              <a:t>not all enterprises can sustain the expense of a private cloud, they may look into a community cloud, where the cloud services are provisioned for use to a specific community of consumers from enterprises that share the same concerns such as security</a:t>
            </a:r>
            <a:r>
              <a:rPr lang="en-US" sz="2000" dirty="0" smtClean="0"/>
              <a:t>.</a:t>
            </a:r>
          </a:p>
          <a:p>
            <a:r>
              <a:rPr lang="en-US" sz="2000" dirty="0"/>
              <a:t>With the sharing of Indicators of Compromise (IoC) and cybersecurity threat intelligence across different community clouds and among cloud service providers, threat hunting becomes a timely and successful process. </a:t>
            </a:r>
            <a:endParaRPr lang="en-US" sz="2000" dirty="0" smtClean="0"/>
          </a:p>
          <a:p>
            <a:r>
              <a:rPr lang="en-US" sz="2000" dirty="0" smtClean="0"/>
              <a:t>Responses </a:t>
            </a:r>
            <a:r>
              <a:rPr lang="en-US" sz="2000" dirty="0"/>
              <a:t>would even be more intense if an attack has already succeeded or is in progress</a:t>
            </a:r>
          </a:p>
        </p:txBody>
      </p:sp>
    </p:spTree>
    <p:extLst>
      <p:ext uri="{BB962C8B-B14F-4D97-AF65-F5344CB8AC3E}">
        <p14:creationId xmlns:p14="http://schemas.microsoft.com/office/powerpoint/2010/main" val="1984596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2589212" y="1913586"/>
            <a:ext cx="8915400" cy="4809186"/>
          </a:xfrm>
        </p:spPr>
        <p:txBody>
          <a:bodyPr>
            <a:noAutofit/>
          </a:bodyPr>
          <a:lstStyle/>
          <a:p>
            <a:r>
              <a:rPr lang="en-US" sz="2000" dirty="0"/>
              <a:t>For any cyber threat, prevention is ideal but detection is a necessity</a:t>
            </a:r>
            <a:r>
              <a:rPr lang="en-US" sz="2000" dirty="0" smtClean="0"/>
              <a:t>.</a:t>
            </a:r>
          </a:p>
          <a:p>
            <a:r>
              <a:rPr lang="en-US" sz="2000" dirty="0"/>
              <a:t>Threat hunting is an effective and critical security measure that is needed to minimize business impact of attacks, improving visibility of enterprises’ environments and weaknesses, and achieve proactive, accurate and early detection of threats</a:t>
            </a:r>
            <a:r>
              <a:rPr lang="en-US" sz="2000" dirty="0" smtClean="0"/>
              <a:t>.</a:t>
            </a:r>
          </a:p>
          <a:p>
            <a:r>
              <a:rPr lang="en-US" sz="2000" dirty="0"/>
              <a:t>The threat hunting process requires the continuous monitoring of systems to help keep IoC and thresholds of normal behavior updated and matching the changes in the monitored </a:t>
            </a:r>
            <a:r>
              <a:rPr lang="en-US" sz="2000" dirty="0" smtClean="0"/>
              <a:t>systems.</a:t>
            </a:r>
          </a:p>
          <a:p>
            <a:r>
              <a:rPr lang="en-US" sz="2000" dirty="0"/>
              <a:t>This is best achieved through SD-WAN, a cloud computing architecture where all the entities of any typical enterprise network are all connected into a network in the cloud. </a:t>
            </a:r>
            <a:endParaRPr lang="en-US" sz="2000" dirty="0" smtClean="0"/>
          </a:p>
          <a:p>
            <a:r>
              <a:rPr lang="en-US" sz="2000" dirty="0" smtClean="0"/>
              <a:t>This </a:t>
            </a:r>
            <a:r>
              <a:rPr lang="en-US" sz="2000" dirty="0"/>
              <a:t>approach of threat hunting is particularly unique since the cloud providers not only monitor the system logs but also the raw network data that carries a lot of information.</a:t>
            </a:r>
          </a:p>
        </p:txBody>
      </p:sp>
    </p:spTree>
    <p:extLst>
      <p:ext uri="{BB962C8B-B14F-4D97-AF65-F5344CB8AC3E}">
        <p14:creationId xmlns:p14="http://schemas.microsoft.com/office/powerpoint/2010/main" val="3745744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pic>
        <p:nvPicPr>
          <p:cNvPr id="5" name="Content Placeholder 4"/>
          <p:cNvPicPr>
            <a:picLocks noGrp="1" noChangeAspect="1"/>
          </p:cNvPicPr>
          <p:nvPr>
            <p:ph idx="1"/>
          </p:nvPr>
        </p:nvPicPr>
        <p:blipFill>
          <a:blip r:embed="rId2"/>
          <a:stretch>
            <a:fillRect/>
          </a:stretch>
        </p:blipFill>
        <p:spPr>
          <a:xfrm>
            <a:off x="2592925" y="1320323"/>
            <a:ext cx="8911687" cy="5742046"/>
          </a:xfrm>
          <a:prstGeom prst="rect">
            <a:avLst/>
          </a:prstGeom>
        </p:spPr>
      </p:pic>
    </p:spTree>
    <p:extLst>
      <p:ext uri="{BB962C8B-B14F-4D97-AF65-F5344CB8AC3E}">
        <p14:creationId xmlns:p14="http://schemas.microsoft.com/office/powerpoint/2010/main" val="2599837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cont’d</a:t>
            </a:r>
            <a:endParaRPr lang="en-US" dirty="0"/>
          </a:p>
        </p:txBody>
      </p:sp>
      <p:sp>
        <p:nvSpPr>
          <p:cNvPr id="3" name="Content Placeholder 2"/>
          <p:cNvSpPr>
            <a:spLocks noGrp="1"/>
          </p:cNvSpPr>
          <p:nvPr>
            <p:ph idx="1"/>
          </p:nvPr>
        </p:nvSpPr>
        <p:spPr>
          <a:xfrm>
            <a:off x="2589212" y="1419725"/>
            <a:ext cx="8915400" cy="5113421"/>
          </a:xfrm>
        </p:spPr>
        <p:txBody>
          <a:bodyPr>
            <a:normAutofit/>
          </a:bodyPr>
          <a:lstStyle/>
          <a:p>
            <a:pPr>
              <a:lnSpc>
                <a:spcPct val="150000"/>
              </a:lnSpc>
            </a:pPr>
            <a:r>
              <a:rPr lang="en-US" sz="2000" dirty="0" smtClean="0"/>
              <a:t>Cybercriminals </a:t>
            </a:r>
            <a:r>
              <a:rPr lang="en-US" sz="2000" dirty="0"/>
              <a:t>pose a real and persistent threat </a:t>
            </a:r>
            <a:r>
              <a:rPr lang="en-US" sz="2000" dirty="0" smtClean="0"/>
              <a:t>to businesses, governments </a:t>
            </a:r>
            <a:r>
              <a:rPr lang="en-US" sz="2000" dirty="0"/>
              <a:t>and financial institutions all </a:t>
            </a:r>
            <a:r>
              <a:rPr lang="en-US" sz="2000" dirty="0" smtClean="0"/>
              <a:t>around the world.</a:t>
            </a:r>
          </a:p>
          <a:p>
            <a:pPr>
              <a:lnSpc>
                <a:spcPct val="150000"/>
              </a:lnSpc>
            </a:pPr>
            <a:r>
              <a:rPr lang="en-US" sz="2000" dirty="0"/>
              <a:t>The attackers use new delivery methods from social engineering to zero day exploits</a:t>
            </a:r>
            <a:r>
              <a:rPr lang="en-US" sz="2000" dirty="0" smtClean="0"/>
              <a:t>.</a:t>
            </a:r>
          </a:p>
          <a:p>
            <a:pPr>
              <a:lnSpc>
                <a:spcPct val="150000"/>
              </a:lnSpc>
            </a:pPr>
            <a:r>
              <a:rPr lang="en-US" sz="2000" dirty="0"/>
              <a:t>Social Engineering is the use of influence and persuasion to deceive people for the purpose of obtaining information or persuading the victim to perform some action</a:t>
            </a:r>
            <a:r>
              <a:rPr lang="en-US" sz="2000" dirty="0" smtClean="0"/>
              <a:t>.</a:t>
            </a:r>
            <a:endParaRPr lang="en-US" sz="2400" dirty="0"/>
          </a:p>
          <a:p>
            <a:pPr>
              <a:lnSpc>
                <a:spcPct val="150000"/>
              </a:lnSpc>
            </a:pPr>
            <a:r>
              <a:rPr lang="en-US" sz="2000" dirty="0"/>
              <a:t>Z</a:t>
            </a:r>
            <a:r>
              <a:rPr lang="en-US" sz="2000" dirty="0" smtClean="0"/>
              <a:t>ero day exploits are attacks that tries to exploit computer application vulnerabilities which are unknown to others or the software vendor and no security fix is available.</a:t>
            </a:r>
            <a:endParaRPr lang="en-US" dirty="0"/>
          </a:p>
        </p:txBody>
      </p:sp>
    </p:spTree>
    <p:extLst>
      <p:ext uri="{BB962C8B-B14F-4D97-AF65-F5344CB8AC3E}">
        <p14:creationId xmlns:p14="http://schemas.microsoft.com/office/powerpoint/2010/main" val="2672589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cont’d</a:t>
            </a:r>
          </a:p>
        </p:txBody>
      </p:sp>
      <p:sp>
        <p:nvSpPr>
          <p:cNvPr id="3" name="Content Placeholder 2"/>
          <p:cNvSpPr>
            <a:spLocks noGrp="1"/>
          </p:cNvSpPr>
          <p:nvPr>
            <p:ph idx="1"/>
          </p:nvPr>
        </p:nvSpPr>
        <p:spPr/>
        <p:txBody>
          <a:bodyPr>
            <a:normAutofit/>
          </a:bodyPr>
          <a:lstStyle/>
          <a:p>
            <a:pPr>
              <a:lnSpc>
                <a:spcPct val="150000"/>
              </a:lnSpc>
            </a:pPr>
            <a:r>
              <a:rPr lang="en-US" sz="2000" dirty="0"/>
              <a:t>Malicious programs have always been an important tool in cyber criminals portfolios and almost everyday we are detecting new variants of malware programs such as Ransomware.</a:t>
            </a:r>
          </a:p>
          <a:p>
            <a:pPr>
              <a:lnSpc>
                <a:spcPct val="150000"/>
              </a:lnSpc>
            </a:pPr>
            <a:r>
              <a:rPr lang="en-US" sz="2000" dirty="0"/>
              <a:t>Ransomware is a type of malware that removes a user access to their data and request for a ransom payment to re-instantiate data access.</a:t>
            </a:r>
          </a:p>
          <a:p>
            <a:pPr>
              <a:lnSpc>
                <a:spcPct val="150000"/>
              </a:lnSpc>
            </a:pPr>
            <a:r>
              <a:rPr lang="en-US" sz="2000" dirty="0"/>
              <a:t>Ransomwares utilize different infection vectors ranging from social engineering and spam emails to botnets for distribution.</a:t>
            </a:r>
          </a:p>
        </p:txBody>
      </p:sp>
    </p:spTree>
    <p:extLst>
      <p:ext uri="{BB962C8B-B14F-4D97-AF65-F5344CB8AC3E}">
        <p14:creationId xmlns:p14="http://schemas.microsoft.com/office/powerpoint/2010/main" val="3325445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cont’d</a:t>
            </a:r>
          </a:p>
        </p:txBody>
      </p:sp>
      <p:sp>
        <p:nvSpPr>
          <p:cNvPr id="3" name="Content Placeholder 2"/>
          <p:cNvSpPr>
            <a:spLocks noGrp="1"/>
          </p:cNvSpPr>
          <p:nvPr>
            <p:ph idx="1"/>
          </p:nvPr>
        </p:nvSpPr>
        <p:spPr/>
        <p:txBody>
          <a:bodyPr>
            <a:normAutofit/>
          </a:bodyPr>
          <a:lstStyle/>
          <a:p>
            <a:pPr>
              <a:lnSpc>
                <a:spcPct val="150000"/>
              </a:lnSpc>
            </a:pPr>
            <a:r>
              <a:rPr lang="en-US" sz="2000" dirty="0" smtClean="0"/>
              <a:t>Such threats </a:t>
            </a:r>
            <a:r>
              <a:rPr lang="en-US" sz="2000" dirty="0"/>
              <a:t>go unnoticed when attackers break through the primary security tools such as firewalls, anti-spam, sandboxing, intrusion </a:t>
            </a:r>
            <a:r>
              <a:rPr lang="en-US" sz="2000" dirty="0" smtClean="0"/>
              <a:t>prevention systems, </a:t>
            </a:r>
            <a:r>
              <a:rPr lang="en-US" sz="2000" dirty="0"/>
              <a:t>that only create a perimeter around the system and does not account for what happens when attackers slip through the defense</a:t>
            </a:r>
            <a:r>
              <a:rPr lang="en-US" sz="2000" dirty="0" smtClean="0"/>
              <a:t>.</a:t>
            </a:r>
          </a:p>
          <a:p>
            <a:pPr>
              <a:lnSpc>
                <a:spcPct val="150000"/>
              </a:lnSpc>
            </a:pPr>
            <a:r>
              <a:rPr lang="en-US" sz="2000" dirty="0"/>
              <a:t>To prevent such cases from constantly occurring, we delve into threat hunting, a post infection measure from the cyber kill </a:t>
            </a:r>
            <a:r>
              <a:rPr lang="en-US" sz="2000" dirty="0" smtClean="0"/>
              <a:t>chain.</a:t>
            </a:r>
            <a:endParaRPr lang="en-US" sz="2000" dirty="0"/>
          </a:p>
        </p:txBody>
      </p:sp>
    </p:spTree>
    <p:extLst>
      <p:ext uri="{BB962C8B-B14F-4D97-AF65-F5344CB8AC3E}">
        <p14:creationId xmlns:p14="http://schemas.microsoft.com/office/powerpoint/2010/main" val="2507401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Cyber Threat Hunting?</a:t>
            </a:r>
            <a:endParaRPr lang="en-US" dirty="0"/>
          </a:p>
        </p:txBody>
      </p:sp>
      <p:sp>
        <p:nvSpPr>
          <p:cNvPr id="3" name="Content Placeholder 2"/>
          <p:cNvSpPr>
            <a:spLocks noGrp="1"/>
          </p:cNvSpPr>
          <p:nvPr>
            <p:ph idx="1"/>
          </p:nvPr>
        </p:nvSpPr>
        <p:spPr>
          <a:xfrm>
            <a:off x="2589212" y="1905000"/>
            <a:ext cx="8915400" cy="4604084"/>
          </a:xfrm>
        </p:spPr>
        <p:txBody>
          <a:bodyPr>
            <a:normAutofit/>
          </a:bodyPr>
          <a:lstStyle/>
          <a:p>
            <a:pPr>
              <a:lnSpc>
                <a:spcPct val="150000"/>
              </a:lnSpc>
            </a:pPr>
            <a:r>
              <a:rPr lang="en-US" sz="2000" dirty="0" smtClean="0"/>
              <a:t>Proactively searching </a:t>
            </a:r>
            <a:r>
              <a:rPr lang="en-US" sz="2000" dirty="0"/>
              <a:t>the network for threats that have evaded the existing security </a:t>
            </a:r>
            <a:r>
              <a:rPr lang="en-US" sz="2000" dirty="0" smtClean="0"/>
              <a:t>measures.</a:t>
            </a:r>
          </a:p>
          <a:p>
            <a:pPr>
              <a:lnSpc>
                <a:spcPct val="150000"/>
              </a:lnSpc>
            </a:pPr>
            <a:r>
              <a:rPr lang="en-US" sz="2000" dirty="0" smtClean="0"/>
              <a:t>The act of aggressively intercepting, tracking and eliminating cyber adversaries as early as possible in the cyber kill chain.</a:t>
            </a:r>
          </a:p>
          <a:p>
            <a:pPr marL="0" indent="0">
              <a:lnSpc>
                <a:spcPct val="150000"/>
              </a:lnSpc>
              <a:buNone/>
            </a:pPr>
            <a:endParaRPr lang="en-US" sz="2000" dirty="0" smtClean="0"/>
          </a:p>
          <a:p>
            <a:pPr>
              <a:lnSpc>
                <a:spcPct val="150000"/>
              </a:lnSpc>
            </a:pPr>
            <a:r>
              <a:rPr lang="en-US" sz="2000" dirty="0"/>
              <a:t>The earlier a threat is detected within </a:t>
            </a:r>
            <a:r>
              <a:rPr lang="en-US" sz="2000" dirty="0" smtClean="0"/>
              <a:t>the chain</a:t>
            </a:r>
            <a:r>
              <a:rPr lang="en-US" sz="2000" dirty="0"/>
              <a:t>, faster response and recovery of operations and </a:t>
            </a:r>
            <a:r>
              <a:rPr lang="en-US" sz="2000" dirty="0" smtClean="0"/>
              <a:t>services can </a:t>
            </a:r>
            <a:r>
              <a:rPr lang="en-US" sz="2000" dirty="0"/>
              <a:t>be achieved. Threat hunting is categorized under the </a:t>
            </a:r>
            <a:r>
              <a:rPr lang="en-US" sz="2000" dirty="0" smtClean="0"/>
              <a:t>active defense </a:t>
            </a:r>
            <a:r>
              <a:rPr lang="en-US" sz="2000" dirty="0"/>
              <a:t>category, and is considered one of the most </a:t>
            </a:r>
            <a:r>
              <a:rPr lang="en-US" sz="2000" dirty="0" smtClean="0"/>
              <a:t>effective components </a:t>
            </a:r>
            <a:r>
              <a:rPr lang="en-US" sz="2000" dirty="0"/>
              <a:t>of intelligence.</a:t>
            </a:r>
          </a:p>
        </p:txBody>
      </p:sp>
    </p:spTree>
    <p:extLst>
      <p:ext uri="{BB962C8B-B14F-4D97-AF65-F5344CB8AC3E}">
        <p14:creationId xmlns:p14="http://schemas.microsoft.com/office/powerpoint/2010/main" val="964784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Hunting Process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6578" y="2454442"/>
            <a:ext cx="9020699" cy="2971800"/>
          </a:xfrm>
        </p:spPr>
      </p:pic>
    </p:spTree>
    <p:extLst>
      <p:ext uri="{BB962C8B-B14F-4D97-AF65-F5344CB8AC3E}">
        <p14:creationId xmlns:p14="http://schemas.microsoft.com/office/powerpoint/2010/main" val="216393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Hunting </a:t>
            </a:r>
            <a:r>
              <a:rPr lang="en-US" dirty="0" smtClean="0"/>
              <a:t>Process cont’d..</a:t>
            </a:r>
            <a:endParaRPr lang="en-US" dirty="0"/>
          </a:p>
        </p:txBody>
      </p:sp>
      <p:sp>
        <p:nvSpPr>
          <p:cNvPr id="3" name="Content Placeholder 2"/>
          <p:cNvSpPr>
            <a:spLocks noGrp="1"/>
          </p:cNvSpPr>
          <p:nvPr>
            <p:ph idx="1"/>
          </p:nvPr>
        </p:nvSpPr>
        <p:spPr>
          <a:xfrm>
            <a:off x="2589212" y="1672389"/>
            <a:ext cx="8915400" cy="4812632"/>
          </a:xfrm>
        </p:spPr>
        <p:txBody>
          <a:bodyPr>
            <a:noAutofit/>
          </a:bodyPr>
          <a:lstStyle/>
          <a:p>
            <a:pPr>
              <a:lnSpc>
                <a:spcPct val="150000"/>
              </a:lnSpc>
            </a:pPr>
            <a:r>
              <a:rPr lang="en-US" sz="2000" dirty="0"/>
              <a:t>The threat hunting process as a whole, as shown in the diagram above, requires inputs in the form </a:t>
            </a:r>
            <a:r>
              <a:rPr lang="en-US" sz="2000" dirty="0" smtClean="0"/>
              <a:t>of:</a:t>
            </a:r>
          </a:p>
          <a:p>
            <a:pPr>
              <a:lnSpc>
                <a:spcPct val="150000"/>
              </a:lnSpc>
              <a:buFont typeface="Arial" panose="020B0604020202020204" pitchFamily="34" charset="0"/>
              <a:buChar char="•"/>
            </a:pPr>
            <a:r>
              <a:rPr lang="en-US" sz="2000" dirty="0" smtClean="0"/>
              <a:t> </a:t>
            </a:r>
            <a:r>
              <a:rPr lang="en-US" sz="2000" dirty="0"/>
              <a:t>cyber intelligence, which requires an expertise in cyber </a:t>
            </a:r>
            <a:r>
              <a:rPr lang="en-US" sz="2000" dirty="0" smtClean="0"/>
              <a:t>security,</a:t>
            </a:r>
          </a:p>
          <a:p>
            <a:pPr>
              <a:lnSpc>
                <a:spcPct val="150000"/>
              </a:lnSpc>
              <a:buFont typeface="Arial" panose="020B0604020202020204" pitchFamily="34" charset="0"/>
              <a:buChar char="•"/>
            </a:pPr>
            <a:r>
              <a:rPr lang="en-US" sz="2000" dirty="0" smtClean="0"/>
              <a:t>different </a:t>
            </a:r>
            <a:r>
              <a:rPr lang="en-US" sz="2000" dirty="0"/>
              <a:t>system logs and </a:t>
            </a:r>
            <a:endParaRPr lang="en-US" sz="2000" dirty="0" smtClean="0"/>
          </a:p>
          <a:p>
            <a:pPr>
              <a:lnSpc>
                <a:spcPct val="150000"/>
              </a:lnSpc>
              <a:buFont typeface="Arial" panose="020B0604020202020204" pitchFamily="34" charset="0"/>
              <a:buChar char="•"/>
            </a:pPr>
            <a:r>
              <a:rPr lang="en-US" sz="2000" dirty="0" smtClean="0"/>
              <a:t>alerts </a:t>
            </a:r>
            <a:r>
              <a:rPr lang="en-US" sz="2000" dirty="0"/>
              <a:t>from IDS, Firewalls and other security tools, for the purpose of scrutinizing, that requires an expertise in analytical </a:t>
            </a:r>
            <a:r>
              <a:rPr lang="en-US" sz="2000" dirty="0" smtClean="0"/>
              <a:t>skills</a:t>
            </a:r>
          </a:p>
          <a:p>
            <a:pPr>
              <a:lnSpc>
                <a:spcPct val="150000"/>
              </a:lnSpc>
              <a:buFont typeface="Arial" panose="020B0604020202020204" pitchFamily="34" charset="0"/>
              <a:buChar char="•"/>
            </a:pPr>
            <a:endParaRPr lang="en-US" sz="2000" dirty="0" smtClean="0"/>
          </a:p>
          <a:p>
            <a:pPr marL="0" indent="0">
              <a:lnSpc>
                <a:spcPct val="150000"/>
              </a:lnSpc>
              <a:buNone/>
            </a:pPr>
            <a:r>
              <a:rPr lang="en-US" sz="2000" dirty="0"/>
              <a:t>The threat hunting process itself is divided </a:t>
            </a:r>
            <a:r>
              <a:rPr lang="en-US" sz="2000" dirty="0" smtClean="0"/>
              <a:t>into three </a:t>
            </a:r>
            <a:r>
              <a:rPr lang="en-US" sz="2000" dirty="0"/>
              <a:t>stages.</a:t>
            </a:r>
            <a:endParaRPr lang="en-US" sz="2400" dirty="0"/>
          </a:p>
        </p:txBody>
      </p:sp>
    </p:spTree>
    <p:extLst>
      <p:ext uri="{BB962C8B-B14F-4D97-AF65-F5344CB8AC3E}">
        <p14:creationId xmlns:p14="http://schemas.microsoft.com/office/powerpoint/2010/main" val="3179303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1: Planning</a:t>
            </a:r>
            <a:endParaRPr lang="en-US" dirty="0"/>
          </a:p>
        </p:txBody>
      </p:sp>
      <p:sp>
        <p:nvSpPr>
          <p:cNvPr id="3" name="Content Placeholder 2"/>
          <p:cNvSpPr>
            <a:spLocks noGrp="1"/>
          </p:cNvSpPr>
          <p:nvPr>
            <p:ph idx="1"/>
          </p:nvPr>
        </p:nvSpPr>
        <p:spPr>
          <a:xfrm>
            <a:off x="2589212" y="1600200"/>
            <a:ext cx="8915400" cy="5029200"/>
          </a:xfrm>
        </p:spPr>
        <p:txBody>
          <a:bodyPr>
            <a:normAutofit/>
          </a:bodyPr>
          <a:lstStyle/>
          <a:p>
            <a:r>
              <a:rPr lang="en-US" sz="2000" dirty="0"/>
              <a:t>Here, the assets of importance are identified, meaning, the most important, say information in the data centers held by enterprises, are identified and close security measures are </a:t>
            </a:r>
            <a:r>
              <a:rPr lang="en-US" sz="2000" dirty="0" smtClean="0"/>
              <a:t>deployed </a:t>
            </a:r>
            <a:r>
              <a:rPr lang="en-US" sz="2000" dirty="0"/>
              <a:t>in these areas</a:t>
            </a:r>
            <a:r>
              <a:rPr lang="en-US" sz="2000" dirty="0" smtClean="0"/>
              <a:t>.</a:t>
            </a:r>
          </a:p>
          <a:p>
            <a:r>
              <a:rPr lang="en-US" sz="2000" dirty="0"/>
              <a:t>Different security teams deployed by the organizations are responsible for the different threat hunting tasks, looking out for the enormous variety of attacks and intrusions that may threaten the integrity of the system</a:t>
            </a:r>
            <a:r>
              <a:rPr lang="en-US" sz="2000" dirty="0" smtClean="0"/>
              <a:t>.</a:t>
            </a:r>
          </a:p>
          <a:p>
            <a:r>
              <a:rPr lang="en-US" sz="2000" dirty="0" smtClean="0"/>
              <a:t> One </a:t>
            </a:r>
            <a:r>
              <a:rPr lang="en-US" sz="2000" dirty="0"/>
              <a:t>team could be performing host hunting, another network hunting and others could be performing the threat intelligence analysis. </a:t>
            </a:r>
            <a:endParaRPr lang="en-US" sz="2000" dirty="0" smtClean="0"/>
          </a:p>
          <a:p>
            <a:r>
              <a:rPr lang="en-US" sz="2000" dirty="0" smtClean="0"/>
              <a:t>The </a:t>
            </a:r>
            <a:r>
              <a:rPr lang="en-US" sz="2000" dirty="0"/>
              <a:t>collective work of each team, under a supervisory role that serves as the primary command and control node responsible for planning and execution of the threat hunting operations, make up the threat hunting process a success.</a:t>
            </a:r>
          </a:p>
        </p:txBody>
      </p:sp>
    </p:spTree>
    <p:extLst>
      <p:ext uri="{BB962C8B-B14F-4D97-AF65-F5344CB8AC3E}">
        <p14:creationId xmlns:p14="http://schemas.microsoft.com/office/powerpoint/2010/main" val="424251673"/>
      </p:ext>
    </p:extLst>
  </p:cSld>
  <p:clrMapOvr>
    <a:masterClrMapping/>
  </p:clrMapOvr>
</p:sld>
</file>

<file path=ppt/theme/theme1.xml><?xml version="1.0" encoding="utf-8"?>
<a:theme xmlns:a="http://schemas.openxmlformats.org/drawingml/2006/main" name="Wisp">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The Comic">
      <a:majorFont>
        <a:latin typeface="Comic Sans MS"/>
        <a:ea typeface=""/>
        <a:cs typeface=""/>
      </a:majorFont>
      <a:minorFont>
        <a:latin typeface="Comic Sans MS"/>
        <a:ea typeface=""/>
        <a:cs typeface=""/>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444</TotalTime>
  <Words>2059</Words>
  <Application>Microsoft Office PowerPoint</Application>
  <PresentationFormat>Widescreen</PresentationFormat>
  <Paragraphs>116</Paragraphs>
  <Slides>24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Comic Sans MS</vt:lpstr>
      <vt:lpstr>Wingdings 3</vt:lpstr>
      <vt:lpstr>Wisp</vt:lpstr>
      <vt:lpstr>CYBER THREAT HUNTING</vt:lpstr>
      <vt:lpstr>INTRODUCTION</vt:lpstr>
      <vt:lpstr>INTRODUCTION cont’d</vt:lpstr>
      <vt:lpstr>INTRODUCTION cont’d</vt:lpstr>
      <vt:lpstr>INTRODUCTION cont’d</vt:lpstr>
      <vt:lpstr>What is Cyber Threat Hunting?</vt:lpstr>
      <vt:lpstr>Threat Hunting Process</vt:lpstr>
      <vt:lpstr>Threat Hunting Process cont’d..</vt:lpstr>
      <vt:lpstr>Stage 1: Planning</vt:lpstr>
      <vt:lpstr>Stage 2: pursuing and detection</vt:lpstr>
      <vt:lpstr>Stage 3: responding</vt:lpstr>
      <vt:lpstr>Threat Hunting On The Rise</vt:lpstr>
      <vt:lpstr>Challenges</vt:lpstr>
      <vt:lpstr>Rethinking The Approach</vt:lpstr>
      <vt:lpstr>Software-Defined Wide Area Networking (SD-WAN)</vt:lpstr>
      <vt:lpstr>Software-Defined Wide Area Networking (SD-WAN) Cont’d…</vt:lpstr>
      <vt:lpstr>Software-Defined Wide Area Networking (SD-WAN) Cont’d…</vt:lpstr>
      <vt:lpstr>Client Classification</vt:lpstr>
      <vt:lpstr>The Target</vt:lpstr>
      <vt:lpstr>Communication Over Time</vt:lpstr>
      <vt:lpstr>The Three Dimension Context</vt:lpstr>
      <vt:lpstr>The Right Cloud Model</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THREAT HUNTING</dc:title>
  <dc:creator>Josh Murunga</dc:creator>
  <cp:lastModifiedBy>Josh Murunga</cp:lastModifiedBy>
  <cp:revision>23</cp:revision>
  <dcterms:created xsi:type="dcterms:W3CDTF">2018-08-12T12:16:06Z</dcterms:created>
  <dcterms:modified xsi:type="dcterms:W3CDTF">2018-08-15T20:11:25Z</dcterms:modified>
</cp:coreProperties>
</file>