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69" r:id="rId15"/>
    <p:sldId id="260" r:id="rId16"/>
    <p:sldId id="275" r:id="rId17"/>
    <p:sldId id="276" r:id="rId18"/>
    <p:sldId id="277" r:id="rId19"/>
    <p:sldId id="274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Android studio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Mobile applications development</a:t>
            </a:r>
          </a:p>
          <a:p>
            <a:r>
              <a:rPr lang="en-GB" dirty="0"/>
              <a:t>J m </a:t>
            </a:r>
            <a:r>
              <a:rPr lang="en-GB" dirty="0" err="1"/>
              <a:t>githeko</a:t>
            </a:r>
            <a:endParaRPr lang="en-GB" dirty="0"/>
          </a:p>
          <a:p>
            <a:r>
              <a:rPr lang="en-GB" dirty="0"/>
              <a:t>March 2016</a:t>
            </a:r>
          </a:p>
        </p:txBody>
      </p:sp>
    </p:spTree>
    <p:extLst>
      <p:ext uri="{BB962C8B-B14F-4D97-AF65-F5344CB8AC3E}">
        <p14:creationId xmlns:p14="http://schemas.microsoft.com/office/powerpoint/2010/main" val="50539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1549" y="2015732"/>
            <a:ext cx="11357112" cy="3450613"/>
          </a:xfrm>
        </p:spPr>
        <p:txBody>
          <a:bodyPr>
            <a:noAutofit/>
          </a:bodyPr>
          <a:lstStyle/>
          <a:p>
            <a:r>
              <a:rPr lang="en-GB" sz="2800" dirty="0"/>
              <a:t>Is the core of your application </a:t>
            </a:r>
          </a:p>
          <a:p>
            <a:r>
              <a:rPr lang="en-GB" sz="2800" dirty="0"/>
              <a:t>Examples: </a:t>
            </a:r>
          </a:p>
          <a:p>
            <a:pPr lvl="1"/>
            <a:r>
              <a:rPr lang="en-GB" sz="2400" dirty="0"/>
              <a:t>The database of music on your device and the code for playing the music.</a:t>
            </a:r>
          </a:p>
          <a:p>
            <a:pPr lvl="1"/>
            <a:r>
              <a:rPr lang="en-GB" sz="2400" dirty="0"/>
              <a:t>Your list of contacts and the code that places phone calls or sends SMSs to them.</a:t>
            </a:r>
          </a:p>
          <a:p>
            <a:r>
              <a:rPr lang="en-GB" sz="2800" dirty="0"/>
              <a:t>One Model might be used by several different applications. Example, both an MP3 player and a file converter needs a Model to handle MP3 files</a:t>
            </a:r>
          </a:p>
          <a:p>
            <a:r>
              <a:rPr lang="en-GB" sz="2800" dirty="0"/>
              <a:t>The Model is all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40669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Part of the application responsible for generating items to be displayed, sending audio to the speakers, generating tactile (touch) feedback, and so on.</a:t>
            </a:r>
          </a:p>
          <a:p>
            <a:r>
              <a:rPr lang="en-GB" sz="3200" dirty="0"/>
              <a:t>Android has a View System framework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9621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4" y="2002480"/>
            <a:ext cx="11370364" cy="3868233"/>
          </a:xfrm>
        </p:spPr>
        <p:txBody>
          <a:bodyPr>
            <a:noAutofit/>
          </a:bodyPr>
          <a:lstStyle/>
          <a:p>
            <a:r>
              <a:rPr lang="en-GB" sz="2400" dirty="0"/>
              <a:t>The Controller is the portion of an application that responds to </a:t>
            </a:r>
            <a:r>
              <a:rPr lang="en-GB" sz="2400" b="1" dirty="0">
                <a:solidFill>
                  <a:srgbClr val="FF0000"/>
                </a:solidFill>
              </a:rPr>
              <a:t>external actions </a:t>
            </a:r>
            <a:r>
              <a:rPr lang="en-GB" sz="2400" dirty="0"/>
              <a:t>.</a:t>
            </a:r>
          </a:p>
          <a:p>
            <a:r>
              <a:rPr lang="en-GB" sz="2400" dirty="0"/>
              <a:t>Examples of actions (events):  A keystroke, a screen tap, an incoming call, sensor output. </a:t>
            </a:r>
          </a:p>
          <a:p>
            <a:r>
              <a:rPr lang="en-GB" sz="2400" dirty="0"/>
              <a:t>It is implemented as an </a:t>
            </a:r>
            <a:r>
              <a:rPr lang="en-GB" sz="2400" b="1" i="1" dirty="0">
                <a:solidFill>
                  <a:srgbClr val="FF0000"/>
                </a:solidFill>
              </a:rPr>
              <a:t>event queue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and each external action is represented as a unique event in the FIFO queue. </a:t>
            </a:r>
          </a:p>
          <a:p>
            <a:r>
              <a:rPr lang="en-GB" sz="2400" dirty="0"/>
              <a:t>Each event is handled (</a:t>
            </a:r>
            <a:r>
              <a:rPr lang="en-GB" sz="2400" b="1" dirty="0">
                <a:solidFill>
                  <a:srgbClr val="FF0000"/>
                </a:solidFill>
              </a:rPr>
              <a:t>dispatched</a:t>
            </a:r>
            <a:r>
              <a:rPr lang="en-GB" sz="2400" dirty="0"/>
              <a:t>) then removed from the queue.</a:t>
            </a:r>
          </a:p>
          <a:p>
            <a:r>
              <a:rPr lang="en-GB" sz="2400" dirty="0"/>
              <a:t>Example:  In an MP3 player application when the user taps a Play/Pause button on the screen and the event is dispatched to that </a:t>
            </a:r>
            <a:r>
              <a:rPr lang="en-GB" sz="2400" b="1" dirty="0"/>
              <a:t>button’s object</a:t>
            </a:r>
            <a:r>
              <a:rPr lang="en-GB" sz="2400" dirty="0"/>
              <a:t>, the </a:t>
            </a:r>
            <a:r>
              <a:rPr lang="en-GB" sz="2400" b="1" dirty="0"/>
              <a:t>handler method </a:t>
            </a:r>
            <a:r>
              <a:rPr lang="en-GB" sz="2400" dirty="0"/>
              <a:t>might update the Model to resume playing some previously selected tune.</a:t>
            </a:r>
          </a:p>
        </p:txBody>
      </p:sp>
    </p:spTree>
    <p:extLst>
      <p:ext uri="{BB962C8B-B14F-4D97-AF65-F5344CB8AC3E}">
        <p14:creationId xmlns:p14="http://schemas.microsoft.com/office/powerpoint/2010/main" val="205860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M-V-C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Action (Event) happens</a:t>
            </a:r>
          </a:p>
          <a:p>
            <a:r>
              <a:rPr lang="en-GB" b="1" dirty="0"/>
              <a:t>Controller</a:t>
            </a:r>
            <a:r>
              <a:rPr lang="en-GB" dirty="0"/>
              <a:t> captures Event and places it in </a:t>
            </a:r>
            <a:r>
              <a:rPr lang="en-GB" dirty="0">
                <a:solidFill>
                  <a:srgbClr val="FF0000"/>
                </a:solidFill>
              </a:rPr>
              <a:t>Event Queue</a:t>
            </a:r>
          </a:p>
          <a:p>
            <a:r>
              <a:rPr lang="en-GB" dirty="0"/>
              <a:t>Event is dispatched to a handler method and </a:t>
            </a:r>
            <a:r>
              <a:rPr lang="en-GB" dirty="0" err="1"/>
              <a:t>dequeued</a:t>
            </a:r>
            <a:endParaRPr lang="en-GB" dirty="0"/>
          </a:p>
          <a:p>
            <a:r>
              <a:rPr lang="en-GB" dirty="0"/>
              <a:t>Handler responds to event by notifying the Model about change in state. </a:t>
            </a:r>
          </a:p>
          <a:p>
            <a:r>
              <a:rPr lang="en-GB" dirty="0"/>
              <a:t>Model takes the appropriate action.</a:t>
            </a:r>
          </a:p>
          <a:p>
            <a:r>
              <a:rPr lang="en-GB" dirty="0"/>
              <a:t>Nearly any change in </a:t>
            </a:r>
            <a:r>
              <a:rPr lang="en-GB" b="1" dirty="0"/>
              <a:t>Model</a:t>
            </a:r>
            <a:r>
              <a:rPr lang="en-GB" dirty="0"/>
              <a:t> state will require a corresponding change in the </a:t>
            </a:r>
            <a:r>
              <a:rPr lang="en-GB" b="1" dirty="0"/>
              <a:t>View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94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300306"/>
            <a:ext cx="5947780" cy="56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an android app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6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structure of an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5" y="1853754"/>
            <a:ext cx="8131827" cy="41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vs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57" y="2015732"/>
            <a:ext cx="11582400" cy="396099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After looking at the M-V-C model we can appreciate that:</a:t>
            </a:r>
          </a:p>
          <a:p>
            <a:pPr lvl="1"/>
            <a:r>
              <a:rPr lang="en-GB" dirty="0"/>
              <a:t>Components correspond to the View</a:t>
            </a:r>
          </a:p>
          <a:p>
            <a:pPr lvl="1"/>
            <a:r>
              <a:rPr lang="en-GB" dirty="0"/>
              <a:t>Behaviours correspond to the Controller</a:t>
            </a:r>
          </a:p>
          <a:p>
            <a:r>
              <a:rPr lang="en-GB" dirty="0"/>
              <a:t>From a programming perspective:</a:t>
            </a:r>
          </a:p>
          <a:p>
            <a:pPr lvl="1"/>
            <a:r>
              <a:rPr lang="en-GB" dirty="0"/>
              <a:t>Behaviours are implemented as methods, specifically, event-handlers</a:t>
            </a:r>
          </a:p>
          <a:p>
            <a:pPr lvl="1"/>
            <a:r>
              <a:rPr lang="en-GB" dirty="0"/>
              <a:t>Event detectors are called Listeners in Java parlance </a:t>
            </a:r>
          </a:p>
          <a:p>
            <a:r>
              <a:rPr lang="en-GB" dirty="0"/>
              <a:t>Visible components such as buttons and textboxes make up the UI</a:t>
            </a:r>
          </a:p>
          <a:p>
            <a:r>
              <a:rPr lang="en-GB" dirty="0"/>
              <a:t>Invisible components such as Accelerometer and Gyroscope are the technology</a:t>
            </a:r>
          </a:p>
          <a:p>
            <a:r>
              <a:rPr lang="en-GB" dirty="0"/>
              <a:t>All components have properties that can be read and sometimes changed programmatically (through code)</a:t>
            </a:r>
          </a:p>
        </p:txBody>
      </p:sp>
    </p:spTree>
    <p:extLst>
      <p:ext uri="{BB962C8B-B14F-4D97-AF65-F5344CB8AC3E}">
        <p14:creationId xmlns:p14="http://schemas.microsoft.com/office/powerpoint/2010/main" val="259137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Apps as event-response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26" y="2015732"/>
            <a:ext cx="5208104" cy="3450613"/>
          </a:xfrm>
        </p:spPr>
        <p:txBody>
          <a:bodyPr/>
          <a:lstStyle/>
          <a:p>
            <a:r>
              <a:rPr lang="en-GB" dirty="0"/>
              <a:t>Apps detect and react to events in a non-linear manner. </a:t>
            </a:r>
          </a:p>
          <a:p>
            <a:r>
              <a:rPr lang="en-GB" dirty="0"/>
              <a:t>Events can be initiated by the user, by the app itself (sensors, code) or by external entities such as an incoming call or message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8" y="1853754"/>
            <a:ext cx="4623420" cy="41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inventor event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1" y="2015732"/>
            <a:ext cx="4055165" cy="3450613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GB" dirty="0"/>
              <a:t>The brown block is the event identifier [</a:t>
            </a:r>
            <a:r>
              <a:rPr lang="en-GB" b="1" dirty="0"/>
              <a:t>button click</a:t>
            </a:r>
            <a:r>
              <a:rPr lang="en-GB" dirty="0"/>
              <a:t>]</a:t>
            </a:r>
          </a:p>
          <a:p>
            <a:r>
              <a:rPr lang="en-GB" dirty="0"/>
              <a:t>The purple block is the event handler [</a:t>
            </a:r>
            <a:r>
              <a:rPr lang="en-GB" b="1" dirty="0"/>
              <a:t>speak</a:t>
            </a:r>
            <a:r>
              <a:rPr lang="en-GB" dirty="0"/>
              <a:t>]</a:t>
            </a:r>
          </a:p>
          <a:p>
            <a:r>
              <a:rPr lang="en-GB" dirty="0"/>
              <a:t>The green block is the handler input/data [</a:t>
            </a:r>
            <a:r>
              <a:rPr lang="en-GB" b="1" dirty="0"/>
              <a:t>text input</a:t>
            </a:r>
            <a:r>
              <a:rPr lang="en-GB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7" y="2015732"/>
            <a:ext cx="6372794" cy="150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67" y="3741038"/>
            <a:ext cx="7235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equivalent </a:t>
            </a:r>
            <a:r>
              <a:rPr lang="en-GB" dirty="0" err="1"/>
              <a:t>Javascript</a:t>
            </a:r>
            <a:r>
              <a:rPr lang="en-GB" dirty="0"/>
              <a:t> event handler would be: </a:t>
            </a:r>
            <a:r>
              <a:rPr lang="en-GB" dirty="0" err="1"/>
              <a:t>OnClick</a:t>
            </a:r>
            <a:r>
              <a:rPr lang="en-GB" dirty="0"/>
              <a:t>=“Speak(‘Text..’)”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53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lesson is aimed at covering the following knowledge and skills:</a:t>
            </a:r>
          </a:p>
          <a:p>
            <a:r>
              <a:rPr lang="en-GB" dirty="0"/>
              <a:t>To be able to:</a:t>
            </a:r>
          </a:p>
          <a:p>
            <a:pPr lvl="1"/>
            <a:r>
              <a:rPr lang="en-GB" dirty="0"/>
              <a:t>Outline the requirements for installing a functional Android development environment based on Android Studio</a:t>
            </a:r>
          </a:p>
          <a:p>
            <a:pPr lvl="1"/>
            <a:r>
              <a:rPr lang="en-GB" dirty="0"/>
              <a:t>Describe the architecture of the Android OS</a:t>
            </a:r>
          </a:p>
          <a:p>
            <a:pPr lvl="1"/>
            <a:r>
              <a:rPr lang="en-GB" dirty="0"/>
              <a:t>Explain how the Model-View-Controller app architecture is implemented in Android</a:t>
            </a:r>
          </a:p>
          <a:p>
            <a:pPr lvl="1"/>
            <a:r>
              <a:rPr lang="en-GB" dirty="0"/>
              <a:t>Describe the elements of an Android application</a:t>
            </a:r>
          </a:p>
          <a:p>
            <a:pPr lvl="1"/>
            <a:r>
              <a:rPr lang="en-GB" dirty="0"/>
              <a:t>Identify key elements of the Android Studio IDE interface and explain their functions</a:t>
            </a:r>
          </a:p>
          <a:p>
            <a:pPr lvl="1"/>
            <a:r>
              <a:rPr lang="en-GB" dirty="0"/>
              <a:t>Create a simple, functioning, Android app and install it in an Android device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14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Studio IDE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9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installing android studio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83" y="1955063"/>
            <a:ext cx="11585791" cy="2881980"/>
          </a:xfrm>
        </p:spPr>
      </p:pic>
    </p:spTree>
    <p:extLst>
      <p:ext uri="{BB962C8B-B14F-4D97-AF65-F5344CB8AC3E}">
        <p14:creationId xmlns:p14="http://schemas.microsoft.com/office/powerpoint/2010/main" val="157571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</a:t>
            </a:r>
            <a:r>
              <a:rPr lang="en-GB" dirty="0" err="1"/>
              <a:t>os</a:t>
            </a:r>
            <a:r>
              <a:rPr lang="en-GB" dirty="0"/>
              <a:t> architecture [older model]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3495" y="2015732"/>
            <a:ext cx="4068417" cy="3450613"/>
          </a:xfrm>
        </p:spPr>
        <p:txBody>
          <a:bodyPr/>
          <a:lstStyle/>
          <a:p>
            <a:r>
              <a:rPr lang="en-GB" dirty="0"/>
              <a:t>Applications</a:t>
            </a:r>
          </a:p>
          <a:p>
            <a:r>
              <a:rPr lang="en-GB" dirty="0"/>
              <a:t>Application Framework</a:t>
            </a:r>
          </a:p>
          <a:p>
            <a:r>
              <a:rPr lang="en-GB" dirty="0"/>
              <a:t>Libraries</a:t>
            </a:r>
          </a:p>
          <a:p>
            <a:r>
              <a:rPr lang="en-GB" dirty="0"/>
              <a:t>Runtime (virtual machine)</a:t>
            </a:r>
          </a:p>
          <a:p>
            <a:r>
              <a:rPr lang="en-GB" dirty="0"/>
              <a:t>Linux Kernel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4" y="1329136"/>
            <a:ext cx="6839262" cy="44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Contains all the low-level device drivers for the various hardware components of an Android device.</a:t>
            </a:r>
          </a:p>
        </p:txBody>
      </p:sp>
    </p:spTree>
    <p:extLst>
      <p:ext uri="{BB962C8B-B14F-4D97-AF65-F5344CB8AC3E}">
        <p14:creationId xmlns:p14="http://schemas.microsoft.com/office/powerpoint/2010/main" val="224495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Libraries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Contain all the code that provides the main features of an Android OS. </a:t>
            </a:r>
          </a:p>
          <a:p>
            <a:r>
              <a:rPr lang="en-GB" sz="2800" dirty="0"/>
              <a:t>Example:</a:t>
            </a:r>
          </a:p>
          <a:p>
            <a:pPr lvl="1"/>
            <a:r>
              <a:rPr lang="en-GB" sz="2400" dirty="0"/>
              <a:t>SQLite library provides database management functions. 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 err="1"/>
              <a:t>WebKit</a:t>
            </a:r>
            <a:r>
              <a:rPr lang="en-GB" sz="2400" dirty="0"/>
              <a:t> library provides web browsing functions.</a:t>
            </a:r>
          </a:p>
          <a:p>
            <a:pPr lvl="1"/>
            <a:r>
              <a:rPr lang="en-GB" sz="2400" dirty="0"/>
              <a:t>OpenGL provide graphics functions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047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Android runtime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1" y="2015732"/>
            <a:ext cx="11370364" cy="38549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the same layer as the libraries.</a:t>
            </a:r>
          </a:p>
          <a:p>
            <a:r>
              <a:rPr lang="en-GB" dirty="0"/>
              <a:t>Provides a set of core libraries that enable developers to write Android apps using the Java programming language. </a:t>
            </a:r>
          </a:p>
          <a:p>
            <a:r>
              <a:rPr lang="en-GB" dirty="0" err="1"/>
              <a:t>Dalvik</a:t>
            </a:r>
            <a:r>
              <a:rPr lang="en-GB" dirty="0"/>
              <a:t> virtual machine (now replaced </a:t>
            </a:r>
            <a:r>
              <a:rPr lang="en-GB"/>
              <a:t>by ART) 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Enables every Android application to run in its own process</a:t>
            </a:r>
          </a:p>
          <a:p>
            <a:pPr lvl="1"/>
            <a:r>
              <a:rPr lang="en-GB" dirty="0"/>
              <a:t>Each app runs in its own instance of the DVM hence provides for application sandboxing, which is the cornerstone of the Android security model</a:t>
            </a:r>
          </a:p>
          <a:p>
            <a:pPr lvl="1"/>
            <a:r>
              <a:rPr lang="en-GB" dirty="0"/>
              <a:t>Android apps are compiled into the DVM executables</a:t>
            </a:r>
          </a:p>
          <a:p>
            <a:pPr lvl="1"/>
            <a:r>
              <a:rPr lang="en-GB" dirty="0"/>
              <a:t>DVM is a specialized virtual machine designed specifically for Android and optimized for battery-powered mobile devices with limited memory and CPU.</a:t>
            </a:r>
          </a:p>
        </p:txBody>
      </p:sp>
    </p:spTree>
    <p:extLst>
      <p:ext uri="{BB962C8B-B14F-4D97-AF65-F5344CB8AC3E}">
        <p14:creationId xmlns:p14="http://schemas.microsoft.com/office/powerpoint/2010/main" val="254148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 framework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Exposes the various capabilities of the Android OS to application developers so that they can make use of them in their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4291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9117207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</TotalTime>
  <Words>781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Android studio basics</vt:lpstr>
      <vt:lpstr>agenda</vt:lpstr>
      <vt:lpstr>Requirements for installing android studio</vt:lpstr>
      <vt:lpstr>Android os architecture [older model]</vt:lpstr>
      <vt:lpstr>Linux kernel</vt:lpstr>
      <vt:lpstr>Libraries</vt:lpstr>
      <vt:lpstr>Android runtime </vt:lpstr>
      <vt:lpstr>Application framework </vt:lpstr>
      <vt:lpstr>Model-View-Controller</vt:lpstr>
      <vt:lpstr>model</vt:lpstr>
      <vt:lpstr>View</vt:lpstr>
      <vt:lpstr>Controller</vt:lpstr>
      <vt:lpstr>M-V-C Operation</vt:lpstr>
      <vt:lpstr>PowerPoint Presentation</vt:lpstr>
      <vt:lpstr>Architecture of an android app</vt:lpstr>
      <vt:lpstr>Internal structure of an app</vt:lpstr>
      <vt:lpstr>Components vs behaviours</vt:lpstr>
      <vt:lpstr>Apps as event-response machines</vt:lpstr>
      <vt:lpstr>App inventor event model</vt:lpstr>
      <vt:lpstr>Android Studio IDE interface</vt:lpstr>
      <vt:lpstr>Creating a Simple android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basics</dc:title>
  <dc:creator>JMG</dc:creator>
  <cp:lastModifiedBy>Jason Githeko</cp:lastModifiedBy>
  <cp:revision>32</cp:revision>
  <dcterms:created xsi:type="dcterms:W3CDTF">2016-03-02T19:30:36Z</dcterms:created>
  <dcterms:modified xsi:type="dcterms:W3CDTF">2016-03-08T23:17:53Z</dcterms:modified>
</cp:coreProperties>
</file>