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61" r:id="rId4"/>
    <p:sldId id="262" r:id="rId5"/>
    <p:sldId id="258" r:id="rId6"/>
    <p:sldId id="273" r:id="rId7"/>
    <p:sldId id="263" r:id="rId8"/>
    <p:sldId id="264" r:id="rId9"/>
    <p:sldId id="265" r:id="rId10"/>
    <p:sldId id="270" r:id="rId11"/>
    <p:sldId id="274" r:id="rId12"/>
    <p:sldId id="271" r:id="rId13"/>
    <p:sldId id="272" r:id="rId14"/>
    <p:sldId id="275" r:id="rId15"/>
    <p:sldId id="276" r:id="rId16"/>
    <p:sldId id="277" r:id="rId17"/>
    <p:sldId id="259" r:id="rId18"/>
    <p:sldId id="260"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4" d="100"/>
          <a:sy n="74" d="100"/>
        </p:scale>
        <p:origin x="84"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194368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257687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7536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1261379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8411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267742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421257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123938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343751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E118E3-36D8-4C24-835A-21BECC5E66C6}" type="datetimeFigureOut">
              <a:rPr lang="en-GB" smtClean="0"/>
              <a:t>12/05/2017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259803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118E3-36D8-4C24-835A-21BECC5E66C6}" type="datetimeFigureOut">
              <a:rPr lang="en-GB" smtClean="0"/>
              <a:t>12/05/2017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155636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E118E3-36D8-4C24-835A-21BECC5E66C6}" type="datetimeFigureOut">
              <a:rPr lang="en-GB" smtClean="0"/>
              <a:t>12/05/2017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274483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E118E3-36D8-4C24-835A-21BECC5E66C6}" type="datetimeFigureOut">
              <a:rPr lang="en-GB" smtClean="0"/>
              <a:t>12/05/2017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165060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118E3-36D8-4C24-835A-21BECC5E66C6}" type="datetimeFigureOut">
              <a:rPr lang="en-GB" smtClean="0"/>
              <a:t>12/05/2017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3980095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E118E3-36D8-4C24-835A-21BECC5E66C6}" type="datetimeFigureOut">
              <a:rPr lang="en-GB" smtClean="0"/>
              <a:t>12/05/2017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235676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E118E3-36D8-4C24-835A-21BECC5E66C6}" type="datetimeFigureOut">
              <a:rPr lang="en-GB" smtClean="0"/>
              <a:t>12/05/2017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9377C8-ED29-4639-9721-541AB533C987}" type="slidenum">
              <a:rPr lang="en-GB" smtClean="0"/>
              <a:t>‹#›</a:t>
            </a:fld>
            <a:endParaRPr lang="en-GB"/>
          </a:p>
        </p:txBody>
      </p:sp>
    </p:spTree>
    <p:extLst>
      <p:ext uri="{BB962C8B-B14F-4D97-AF65-F5344CB8AC3E}">
        <p14:creationId xmlns:p14="http://schemas.microsoft.com/office/powerpoint/2010/main" val="353743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E118E3-36D8-4C24-835A-21BECC5E66C6}" type="datetimeFigureOut">
              <a:rPr lang="en-GB" smtClean="0"/>
              <a:t>12/05/2017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9377C8-ED29-4639-9721-541AB533C987}" type="slidenum">
              <a:rPr lang="en-GB" smtClean="0"/>
              <a:t>‹#›</a:t>
            </a:fld>
            <a:endParaRPr lang="en-GB"/>
          </a:p>
        </p:txBody>
      </p:sp>
    </p:spTree>
    <p:extLst>
      <p:ext uri="{BB962C8B-B14F-4D97-AF65-F5344CB8AC3E}">
        <p14:creationId xmlns:p14="http://schemas.microsoft.com/office/powerpoint/2010/main" val="1157316840"/>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android-er.blogspot.co.ke/2012/07/apply-lrucache-on-gridview.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android/android_grid_view.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kyong.com/android/android-tablelayout-examp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android/android_absolute_layout.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8302-E7EA-4936-AB97-1E1E4D3EAC87}"/>
              </a:ext>
            </a:extLst>
          </p:cNvPr>
          <p:cNvSpPr>
            <a:spLocks noGrp="1"/>
          </p:cNvSpPr>
          <p:nvPr>
            <p:ph type="ctrTitle"/>
          </p:nvPr>
        </p:nvSpPr>
        <p:spPr/>
        <p:txBody>
          <a:bodyPr/>
          <a:lstStyle/>
          <a:p>
            <a:r>
              <a:rPr lang="en-US" dirty="0"/>
              <a:t>Android UI Elements</a:t>
            </a:r>
            <a:endParaRPr lang="en-GB" dirty="0"/>
          </a:p>
        </p:txBody>
      </p:sp>
      <p:sp>
        <p:nvSpPr>
          <p:cNvPr id="3" name="Subtitle 2">
            <a:extLst>
              <a:ext uri="{FF2B5EF4-FFF2-40B4-BE49-F238E27FC236}">
                <a16:creationId xmlns:a16="http://schemas.microsoft.com/office/drawing/2014/main" id="{06DF317D-A3F7-4EC4-A925-50C6E0D9DAD7}"/>
              </a:ext>
            </a:extLst>
          </p:cNvPr>
          <p:cNvSpPr>
            <a:spLocks noGrp="1"/>
          </p:cNvSpPr>
          <p:nvPr>
            <p:ph type="subTitle" idx="1"/>
          </p:nvPr>
        </p:nvSpPr>
        <p:spPr/>
        <p:txBody>
          <a:bodyPr/>
          <a:lstStyle/>
          <a:p>
            <a:r>
              <a:rPr lang="en-US" dirty="0"/>
              <a:t>J M Githeko</a:t>
            </a:r>
          </a:p>
          <a:p>
            <a:r>
              <a:rPr lang="en-US" dirty="0"/>
              <a:t>May 2017</a:t>
            </a:r>
            <a:endParaRPr lang="en-GB" dirty="0"/>
          </a:p>
        </p:txBody>
      </p:sp>
    </p:spTree>
    <p:extLst>
      <p:ext uri="{BB962C8B-B14F-4D97-AF65-F5344CB8AC3E}">
        <p14:creationId xmlns:p14="http://schemas.microsoft.com/office/powerpoint/2010/main" val="356796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37BB-51AD-4626-AA9E-63F9A35BA142}"/>
              </a:ext>
            </a:extLst>
          </p:cNvPr>
          <p:cNvSpPr>
            <a:spLocks noGrp="1"/>
          </p:cNvSpPr>
          <p:nvPr>
            <p:ph type="title"/>
          </p:nvPr>
        </p:nvSpPr>
        <p:spPr/>
        <p:txBody>
          <a:bodyPr/>
          <a:lstStyle/>
          <a:p>
            <a:r>
              <a:rPr lang="en-GB" dirty="0" err="1"/>
              <a:t>FrameLayout</a:t>
            </a:r>
            <a:endParaRPr lang="en-GB" dirty="0"/>
          </a:p>
        </p:txBody>
      </p:sp>
      <p:sp>
        <p:nvSpPr>
          <p:cNvPr id="3" name="Content Placeholder 2">
            <a:extLst>
              <a:ext uri="{FF2B5EF4-FFF2-40B4-BE49-F238E27FC236}">
                <a16:creationId xmlns:a16="http://schemas.microsoft.com/office/drawing/2014/main" id="{56916531-C467-4F84-9120-560B8C78AE2F}"/>
              </a:ext>
            </a:extLst>
          </p:cNvPr>
          <p:cNvSpPr>
            <a:spLocks noGrp="1"/>
          </p:cNvSpPr>
          <p:nvPr>
            <p:ph idx="1"/>
          </p:nvPr>
        </p:nvSpPr>
        <p:spPr/>
        <p:txBody>
          <a:bodyPr/>
          <a:lstStyle/>
          <a:p>
            <a:r>
              <a:rPr lang="en-US" dirty="0" err="1"/>
              <a:t>FrameLayout</a:t>
            </a:r>
            <a:r>
              <a:rPr lang="en-US" dirty="0"/>
              <a:t> allows elements within it (call child elements) to be layered one over the other and to be either visible or not visible.</a:t>
            </a:r>
          </a:p>
          <a:p>
            <a:r>
              <a:rPr lang="en-US" dirty="0"/>
              <a:t>The visibility of child elements can be controlled programmatically in the code or less flexibly via XML gravity settings and shown in the examples that follow</a:t>
            </a:r>
            <a:endParaRPr lang="en-GB" dirty="0"/>
          </a:p>
        </p:txBody>
      </p:sp>
    </p:spTree>
    <p:extLst>
      <p:ext uri="{BB962C8B-B14F-4D97-AF65-F5344CB8AC3E}">
        <p14:creationId xmlns:p14="http://schemas.microsoft.com/office/powerpoint/2010/main" val="344387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69D4-E379-4931-A2E1-29374FF0985B}"/>
              </a:ext>
            </a:extLst>
          </p:cNvPr>
          <p:cNvSpPr>
            <a:spLocks noGrp="1"/>
          </p:cNvSpPr>
          <p:nvPr>
            <p:ph type="title"/>
          </p:nvPr>
        </p:nvSpPr>
        <p:spPr>
          <a:xfrm>
            <a:off x="954110" y="184822"/>
            <a:ext cx="10515600" cy="433364"/>
          </a:xfrm>
        </p:spPr>
        <p:txBody>
          <a:bodyPr>
            <a:normAutofit fontScale="90000"/>
          </a:bodyPr>
          <a:lstStyle/>
          <a:p>
            <a:r>
              <a:rPr lang="en-US" dirty="0"/>
              <a:t>Sample </a:t>
            </a:r>
            <a:r>
              <a:rPr lang="en-US" dirty="0" err="1"/>
              <a:t>FrameLayout</a:t>
            </a:r>
            <a:r>
              <a:rPr lang="en-US" dirty="0"/>
              <a:t> code (details removed)</a:t>
            </a:r>
            <a:endParaRPr lang="en-GB" dirty="0"/>
          </a:p>
        </p:txBody>
      </p:sp>
      <p:sp>
        <p:nvSpPr>
          <p:cNvPr id="3" name="Content Placeholder 2">
            <a:extLst>
              <a:ext uri="{FF2B5EF4-FFF2-40B4-BE49-F238E27FC236}">
                <a16:creationId xmlns:a16="http://schemas.microsoft.com/office/drawing/2014/main" id="{203A0C0F-8A1D-405C-BF74-471445640235}"/>
              </a:ext>
            </a:extLst>
          </p:cNvPr>
          <p:cNvSpPr>
            <a:spLocks noGrp="1"/>
          </p:cNvSpPr>
          <p:nvPr>
            <p:ph idx="1"/>
          </p:nvPr>
        </p:nvSpPr>
        <p:spPr>
          <a:xfrm>
            <a:off x="838200" y="734096"/>
            <a:ext cx="10515600" cy="6123903"/>
          </a:xfrm>
        </p:spPr>
        <p:txBody>
          <a:bodyPr>
            <a:normAutofit fontScale="70000" lnSpcReduction="20000"/>
          </a:bodyPr>
          <a:lstStyle/>
          <a:p>
            <a:pPr marL="0" indent="0">
              <a:buNone/>
            </a:pPr>
            <a:r>
              <a:rPr lang="en-GB" dirty="0"/>
              <a:t>&lt;</a:t>
            </a:r>
            <a:r>
              <a:rPr lang="en-GB" dirty="0" err="1"/>
              <a:t>FrameLayout</a:t>
            </a:r>
            <a:endParaRPr lang="en-GB" dirty="0"/>
          </a:p>
          <a:p>
            <a:pPr marL="0" indent="0">
              <a:buNone/>
            </a:pPr>
            <a:r>
              <a:rPr lang="en-GB" dirty="0"/>
              <a:t>    </a:t>
            </a:r>
            <a:r>
              <a:rPr lang="en-GB" dirty="0" err="1"/>
              <a:t>xmlns:android</a:t>
            </a:r>
            <a:r>
              <a:rPr lang="en-GB" dirty="0"/>
              <a:t>="http://schemas.android.com/</a:t>
            </a:r>
            <a:r>
              <a:rPr lang="en-GB" dirty="0" err="1"/>
              <a:t>apk</a:t>
            </a:r>
            <a:r>
              <a:rPr lang="en-GB" dirty="0"/>
              <a:t>/res/android"</a:t>
            </a:r>
          </a:p>
          <a:p>
            <a:pPr marL="0" indent="0">
              <a:buNone/>
            </a:pPr>
            <a:r>
              <a:rPr lang="en-GB" dirty="0"/>
              <a:t>    </a:t>
            </a:r>
            <a:r>
              <a:rPr lang="en-GB" dirty="0" err="1"/>
              <a:t>android:id</a:t>
            </a:r>
            <a:r>
              <a:rPr lang="en-GB" dirty="0"/>
              <a:t>="@+id/</a:t>
            </a:r>
            <a:r>
              <a:rPr lang="en-GB" dirty="0" err="1"/>
              <a:t>frame_layout</a:t>
            </a:r>
            <a:r>
              <a:rPr lang="en-GB" dirty="0"/>
              <a:t>"</a:t>
            </a:r>
          </a:p>
          <a:p>
            <a:pPr marL="0" indent="0">
              <a:buNone/>
            </a:pPr>
            <a:r>
              <a:rPr lang="en-GB" dirty="0"/>
              <a:t>    </a:t>
            </a:r>
            <a:r>
              <a:rPr lang="en-GB" dirty="0" err="1"/>
              <a:t>android:layout_width</a:t>
            </a:r>
            <a:r>
              <a:rPr lang="en-GB" dirty="0"/>
              <a:t>="</a:t>
            </a:r>
            <a:r>
              <a:rPr lang="en-GB" dirty="0" err="1"/>
              <a:t>match_parent</a:t>
            </a:r>
            <a:r>
              <a:rPr lang="en-GB" dirty="0"/>
              <a:t>"      </a:t>
            </a:r>
            <a:r>
              <a:rPr lang="en-GB" dirty="0" err="1"/>
              <a:t>android:layout_height</a:t>
            </a:r>
            <a:r>
              <a:rPr lang="en-GB" dirty="0"/>
              <a:t>="</a:t>
            </a:r>
            <a:r>
              <a:rPr lang="en-GB" dirty="0" err="1"/>
              <a:t>match_parent</a:t>
            </a:r>
            <a:r>
              <a:rPr lang="en-GB" dirty="0"/>
              <a:t>" &gt;</a:t>
            </a:r>
          </a:p>
          <a:p>
            <a:pPr marL="0" indent="0">
              <a:buNone/>
            </a:pPr>
            <a:r>
              <a:rPr lang="en-GB" dirty="0"/>
              <a:t>    &lt;!-- Child1 is drawn first .... Child2 is drawn over Child1....Child3 is drawn over Child1 and Child2  --&gt;</a:t>
            </a:r>
          </a:p>
          <a:p>
            <a:pPr marL="0" indent="0">
              <a:buNone/>
            </a:pPr>
            <a:r>
              <a:rPr lang="en-GB" dirty="0">
                <a:highlight>
                  <a:srgbClr val="FFFF00"/>
                </a:highlight>
              </a:rPr>
              <a:t>     &lt;</a:t>
            </a:r>
            <a:r>
              <a:rPr lang="en-GB" b="1" dirty="0" err="1">
                <a:solidFill>
                  <a:srgbClr val="C00000"/>
                </a:solidFill>
                <a:effectLst>
                  <a:outerShdw blurRad="38100" dist="38100" dir="2700000" algn="tl">
                    <a:srgbClr val="000000">
                      <a:alpha val="43137"/>
                    </a:srgbClr>
                  </a:outerShdw>
                </a:effectLst>
                <a:highlight>
                  <a:srgbClr val="FFFF00"/>
                </a:highlight>
              </a:rPr>
              <a:t>TextView</a:t>
            </a:r>
            <a:endParaRPr lang="en-GB" b="1" dirty="0">
              <a:solidFill>
                <a:srgbClr val="C00000"/>
              </a:solidFill>
              <a:effectLst>
                <a:outerShdw blurRad="38100" dist="38100" dir="2700000" algn="tl">
                  <a:srgbClr val="000000">
                    <a:alpha val="43137"/>
                  </a:srgbClr>
                </a:outerShdw>
              </a:effectLst>
              <a:highlight>
                <a:srgbClr val="FFFF00"/>
              </a:highlight>
            </a:endParaRPr>
          </a:p>
          <a:p>
            <a:pPr marL="0" indent="0">
              <a:buNone/>
            </a:pPr>
            <a:r>
              <a:rPr lang="en-GB" dirty="0">
                <a:highlight>
                  <a:srgbClr val="FFFF00"/>
                </a:highlight>
              </a:rPr>
              <a:t>        </a:t>
            </a:r>
            <a:r>
              <a:rPr lang="en-GB" dirty="0" err="1">
                <a:highlight>
                  <a:srgbClr val="FFFF00"/>
                </a:highlight>
              </a:rPr>
              <a:t>android:id</a:t>
            </a:r>
            <a:r>
              <a:rPr lang="en-GB" dirty="0">
                <a:highlight>
                  <a:srgbClr val="FFFF00"/>
                </a:highlight>
              </a:rPr>
              <a:t>="@+id/child1"</a:t>
            </a:r>
          </a:p>
          <a:p>
            <a:pPr marL="0" indent="0">
              <a:buNone/>
            </a:pPr>
            <a:r>
              <a:rPr lang="en-GB" dirty="0">
                <a:highlight>
                  <a:srgbClr val="FFFF00"/>
                </a:highlight>
              </a:rPr>
              <a:t>        </a:t>
            </a:r>
            <a:r>
              <a:rPr lang="en-GB" dirty="0" err="1">
                <a:highlight>
                  <a:srgbClr val="FFFF00"/>
                </a:highlight>
              </a:rPr>
              <a:t>android:layout_width</a:t>
            </a:r>
            <a:r>
              <a:rPr lang="en-GB" dirty="0">
                <a:highlight>
                  <a:srgbClr val="FFFF00"/>
                </a:highlight>
              </a:rPr>
              <a:t>="</a:t>
            </a:r>
            <a:r>
              <a:rPr lang="en-GB" dirty="0" err="1">
                <a:highlight>
                  <a:srgbClr val="FFFF00"/>
                </a:highlight>
              </a:rPr>
              <a:t>wrap_content</a:t>
            </a:r>
            <a:r>
              <a:rPr lang="en-GB" dirty="0">
                <a:highlight>
                  <a:srgbClr val="FFFF00"/>
                </a:highlight>
              </a:rPr>
              <a:t>"    </a:t>
            </a:r>
            <a:r>
              <a:rPr lang="en-GB" dirty="0" err="1">
                <a:highlight>
                  <a:srgbClr val="FFFF00"/>
                </a:highlight>
              </a:rPr>
              <a:t>android:layout_height</a:t>
            </a:r>
            <a:r>
              <a:rPr lang="en-GB" dirty="0">
                <a:highlight>
                  <a:srgbClr val="FFFF00"/>
                </a:highlight>
              </a:rPr>
              <a:t>="</a:t>
            </a:r>
            <a:r>
              <a:rPr lang="en-GB" dirty="0" err="1">
                <a:highlight>
                  <a:srgbClr val="FFFF00"/>
                </a:highlight>
              </a:rPr>
              <a:t>wrap_content</a:t>
            </a:r>
            <a:r>
              <a:rPr lang="en-GB" dirty="0">
                <a:highlight>
                  <a:srgbClr val="FFFF00"/>
                </a:highlight>
              </a:rPr>
              <a:t>"</a:t>
            </a:r>
          </a:p>
          <a:p>
            <a:pPr marL="0" indent="0">
              <a:buNone/>
            </a:pPr>
            <a:r>
              <a:rPr lang="en-GB" dirty="0">
                <a:highlight>
                  <a:srgbClr val="FFFF00"/>
                </a:highlight>
              </a:rPr>
              <a:t>        </a:t>
            </a:r>
            <a:r>
              <a:rPr lang="en-GB" dirty="0" err="1">
                <a:highlight>
                  <a:srgbClr val="FFFF00"/>
                </a:highlight>
              </a:rPr>
              <a:t>android:layout_gravity</a:t>
            </a:r>
            <a:r>
              <a:rPr lang="en-GB" dirty="0">
                <a:highlight>
                  <a:srgbClr val="FFFF00"/>
                </a:highlight>
              </a:rPr>
              <a:t>="</a:t>
            </a:r>
            <a:r>
              <a:rPr lang="en-GB" dirty="0" err="1">
                <a:highlight>
                  <a:srgbClr val="FFFF00"/>
                </a:highlight>
              </a:rPr>
              <a:t>bottom|right</a:t>
            </a:r>
            <a:r>
              <a:rPr lang="en-GB" dirty="0">
                <a:highlight>
                  <a:srgbClr val="FFFF00"/>
                </a:highlight>
              </a:rPr>
              <a:t>"         /&gt;</a:t>
            </a:r>
          </a:p>
          <a:p>
            <a:pPr marL="0" indent="0">
              <a:buNone/>
            </a:pPr>
            <a:endParaRPr lang="en-GB" dirty="0"/>
          </a:p>
          <a:p>
            <a:pPr marL="0" indent="0">
              <a:buNone/>
            </a:pPr>
            <a:r>
              <a:rPr lang="en-GB" dirty="0">
                <a:highlight>
                  <a:srgbClr val="00FFFF"/>
                </a:highlight>
              </a:rPr>
              <a:t>    &lt;</a:t>
            </a:r>
            <a:r>
              <a:rPr lang="en-GB" b="1" dirty="0" err="1">
                <a:solidFill>
                  <a:srgbClr val="C00000"/>
                </a:solidFill>
                <a:effectLst>
                  <a:outerShdw blurRad="38100" dist="38100" dir="2700000" algn="tl">
                    <a:srgbClr val="000000">
                      <a:alpha val="43137"/>
                    </a:srgbClr>
                  </a:outerShdw>
                </a:effectLst>
                <a:highlight>
                  <a:srgbClr val="00FFFF"/>
                </a:highlight>
              </a:rPr>
              <a:t>ImageView</a:t>
            </a:r>
            <a:endParaRPr lang="en-GB" b="1" dirty="0">
              <a:solidFill>
                <a:srgbClr val="C00000"/>
              </a:solidFill>
              <a:effectLst>
                <a:outerShdw blurRad="38100" dist="38100" dir="2700000" algn="tl">
                  <a:srgbClr val="000000">
                    <a:alpha val="43137"/>
                  </a:srgbClr>
                </a:outerShdw>
              </a:effectLst>
              <a:highlight>
                <a:srgbClr val="00FFFF"/>
              </a:highlight>
            </a:endParaRPr>
          </a:p>
          <a:p>
            <a:pPr marL="0" indent="0">
              <a:buNone/>
            </a:pPr>
            <a:r>
              <a:rPr lang="en-GB" dirty="0">
                <a:highlight>
                  <a:srgbClr val="00FFFF"/>
                </a:highlight>
              </a:rPr>
              <a:t>        </a:t>
            </a:r>
            <a:r>
              <a:rPr lang="en-GB" dirty="0" err="1">
                <a:highlight>
                  <a:srgbClr val="00FFFF"/>
                </a:highlight>
              </a:rPr>
              <a:t>android:id</a:t>
            </a:r>
            <a:r>
              <a:rPr lang="en-GB" dirty="0">
                <a:highlight>
                  <a:srgbClr val="00FFFF"/>
                </a:highlight>
              </a:rPr>
              <a:t>="@+id/child2"</a:t>
            </a:r>
          </a:p>
          <a:p>
            <a:pPr marL="0" indent="0">
              <a:buNone/>
            </a:pPr>
            <a:r>
              <a:rPr lang="en-GB" dirty="0">
                <a:highlight>
                  <a:srgbClr val="00FFFF"/>
                </a:highlight>
              </a:rPr>
              <a:t>        </a:t>
            </a:r>
            <a:r>
              <a:rPr lang="en-GB" dirty="0" err="1">
                <a:highlight>
                  <a:srgbClr val="00FFFF"/>
                </a:highlight>
              </a:rPr>
              <a:t>android:layout_width</a:t>
            </a:r>
            <a:r>
              <a:rPr lang="en-GB" dirty="0">
                <a:highlight>
                  <a:srgbClr val="00FFFF"/>
                </a:highlight>
              </a:rPr>
              <a:t>="</a:t>
            </a:r>
            <a:r>
              <a:rPr lang="en-GB" dirty="0" err="1">
                <a:highlight>
                  <a:srgbClr val="00FFFF"/>
                </a:highlight>
              </a:rPr>
              <a:t>match_parent</a:t>
            </a:r>
            <a:r>
              <a:rPr lang="en-GB" dirty="0">
                <a:highlight>
                  <a:srgbClr val="00FFFF"/>
                </a:highlight>
              </a:rPr>
              <a:t>"    </a:t>
            </a:r>
            <a:r>
              <a:rPr lang="en-GB" dirty="0" err="1">
                <a:highlight>
                  <a:srgbClr val="00FFFF"/>
                </a:highlight>
              </a:rPr>
              <a:t>android:layout_height</a:t>
            </a:r>
            <a:r>
              <a:rPr lang="en-GB" dirty="0">
                <a:highlight>
                  <a:srgbClr val="00FFFF"/>
                </a:highlight>
              </a:rPr>
              <a:t>="</a:t>
            </a:r>
            <a:r>
              <a:rPr lang="en-GB" dirty="0" err="1">
                <a:highlight>
                  <a:srgbClr val="00FFFF"/>
                </a:highlight>
              </a:rPr>
              <a:t>match_parent</a:t>
            </a:r>
            <a:r>
              <a:rPr lang="en-GB" dirty="0">
                <a:highlight>
                  <a:srgbClr val="00FFFF"/>
                </a:highlight>
              </a:rPr>
              <a:t>"</a:t>
            </a:r>
          </a:p>
          <a:p>
            <a:pPr marL="0" indent="0">
              <a:buNone/>
            </a:pPr>
            <a:r>
              <a:rPr lang="en-GB" dirty="0">
                <a:highlight>
                  <a:srgbClr val="00FFFF"/>
                </a:highlight>
              </a:rPr>
              <a:t>        </a:t>
            </a:r>
            <a:r>
              <a:rPr lang="en-GB" dirty="0" err="1">
                <a:highlight>
                  <a:srgbClr val="00FFFF"/>
                </a:highlight>
              </a:rPr>
              <a:t>android:layout_gravity</a:t>
            </a:r>
            <a:r>
              <a:rPr lang="en-GB" dirty="0">
                <a:highlight>
                  <a:srgbClr val="00FFFF"/>
                </a:highlight>
              </a:rPr>
              <a:t>="</a:t>
            </a:r>
            <a:r>
              <a:rPr lang="en-GB" dirty="0" err="1">
                <a:highlight>
                  <a:srgbClr val="00FFFF"/>
                </a:highlight>
              </a:rPr>
              <a:t>center</a:t>
            </a:r>
            <a:r>
              <a:rPr lang="en-GB" dirty="0">
                <a:highlight>
                  <a:srgbClr val="00FFFF"/>
                </a:highlight>
              </a:rPr>
              <a:t>"         /&gt;</a:t>
            </a:r>
          </a:p>
          <a:p>
            <a:pPr marL="0" indent="0">
              <a:buNone/>
            </a:pPr>
            <a:endParaRPr lang="en-GB" dirty="0"/>
          </a:p>
          <a:p>
            <a:pPr marL="0" indent="0">
              <a:buNone/>
            </a:pPr>
            <a:r>
              <a:rPr lang="en-GB" dirty="0">
                <a:highlight>
                  <a:srgbClr val="00FF00"/>
                </a:highlight>
              </a:rPr>
              <a:t>    &lt;</a:t>
            </a:r>
            <a:r>
              <a:rPr lang="en-GB" b="1" dirty="0" err="1">
                <a:solidFill>
                  <a:srgbClr val="C00000"/>
                </a:solidFill>
                <a:effectLst>
                  <a:outerShdw blurRad="38100" dist="38100" dir="2700000" algn="tl">
                    <a:srgbClr val="000000">
                      <a:alpha val="43137"/>
                    </a:srgbClr>
                  </a:outerShdw>
                </a:effectLst>
                <a:highlight>
                  <a:srgbClr val="00FF00"/>
                </a:highlight>
              </a:rPr>
              <a:t>ImageView</a:t>
            </a:r>
            <a:endParaRPr lang="en-GB" b="1" dirty="0">
              <a:solidFill>
                <a:srgbClr val="C00000"/>
              </a:solidFill>
              <a:effectLst>
                <a:outerShdw blurRad="38100" dist="38100" dir="2700000" algn="tl">
                  <a:srgbClr val="000000">
                    <a:alpha val="43137"/>
                  </a:srgbClr>
                </a:outerShdw>
              </a:effectLst>
              <a:highlight>
                <a:srgbClr val="00FF00"/>
              </a:highlight>
            </a:endParaRPr>
          </a:p>
          <a:p>
            <a:pPr marL="0" indent="0">
              <a:buNone/>
            </a:pPr>
            <a:r>
              <a:rPr lang="en-GB" dirty="0">
                <a:highlight>
                  <a:srgbClr val="00FF00"/>
                </a:highlight>
              </a:rPr>
              <a:t>        </a:t>
            </a:r>
            <a:r>
              <a:rPr lang="en-GB" dirty="0" err="1">
                <a:highlight>
                  <a:srgbClr val="00FF00"/>
                </a:highlight>
              </a:rPr>
              <a:t>android:id</a:t>
            </a:r>
            <a:r>
              <a:rPr lang="en-GB" dirty="0">
                <a:highlight>
                  <a:srgbClr val="00FF00"/>
                </a:highlight>
              </a:rPr>
              <a:t>="@+id/child3"</a:t>
            </a:r>
          </a:p>
          <a:p>
            <a:pPr marL="0" indent="0">
              <a:buNone/>
            </a:pPr>
            <a:r>
              <a:rPr lang="en-GB" dirty="0">
                <a:highlight>
                  <a:srgbClr val="00FF00"/>
                </a:highlight>
              </a:rPr>
              <a:t>        </a:t>
            </a:r>
            <a:r>
              <a:rPr lang="en-GB" dirty="0" err="1">
                <a:highlight>
                  <a:srgbClr val="00FF00"/>
                </a:highlight>
              </a:rPr>
              <a:t>android:layout_width</a:t>
            </a:r>
            <a:r>
              <a:rPr lang="en-GB" dirty="0">
                <a:highlight>
                  <a:srgbClr val="00FF00"/>
                </a:highlight>
              </a:rPr>
              <a:t>="</a:t>
            </a:r>
            <a:r>
              <a:rPr lang="en-GB" dirty="0" err="1">
                <a:highlight>
                  <a:srgbClr val="00FF00"/>
                </a:highlight>
              </a:rPr>
              <a:t>match_parent</a:t>
            </a:r>
            <a:r>
              <a:rPr lang="en-GB" dirty="0">
                <a:highlight>
                  <a:srgbClr val="00FF00"/>
                </a:highlight>
              </a:rPr>
              <a:t>"   </a:t>
            </a:r>
            <a:r>
              <a:rPr lang="en-GB" dirty="0" err="1">
                <a:highlight>
                  <a:srgbClr val="00FF00"/>
                </a:highlight>
              </a:rPr>
              <a:t>android:layout_height</a:t>
            </a:r>
            <a:r>
              <a:rPr lang="en-GB" dirty="0">
                <a:highlight>
                  <a:srgbClr val="00FF00"/>
                </a:highlight>
              </a:rPr>
              <a:t>="</a:t>
            </a:r>
            <a:r>
              <a:rPr lang="en-GB" dirty="0" err="1">
                <a:highlight>
                  <a:srgbClr val="00FF00"/>
                </a:highlight>
              </a:rPr>
              <a:t>match_parent</a:t>
            </a:r>
            <a:r>
              <a:rPr lang="en-GB" dirty="0">
                <a:highlight>
                  <a:srgbClr val="00FF00"/>
                </a:highlight>
              </a:rPr>
              <a:t>"</a:t>
            </a:r>
          </a:p>
          <a:p>
            <a:pPr marL="0" indent="0">
              <a:buNone/>
            </a:pPr>
            <a:r>
              <a:rPr lang="en-GB" dirty="0">
                <a:highlight>
                  <a:srgbClr val="00FF00"/>
                </a:highlight>
              </a:rPr>
              <a:t>        </a:t>
            </a:r>
            <a:r>
              <a:rPr lang="en-GB" dirty="0" err="1">
                <a:highlight>
                  <a:srgbClr val="00FF00"/>
                </a:highlight>
              </a:rPr>
              <a:t>android:contentDescription</a:t>
            </a:r>
            <a:r>
              <a:rPr lang="en-GB" dirty="0">
                <a:highlight>
                  <a:srgbClr val="00FF00"/>
                </a:highlight>
              </a:rPr>
              <a:t>="Image"</a:t>
            </a:r>
          </a:p>
          <a:p>
            <a:pPr marL="0" indent="0">
              <a:buNone/>
            </a:pPr>
            <a:r>
              <a:rPr lang="en-GB" dirty="0">
                <a:highlight>
                  <a:srgbClr val="00FF00"/>
                </a:highlight>
              </a:rPr>
              <a:t>        </a:t>
            </a:r>
            <a:r>
              <a:rPr lang="en-GB" dirty="0" err="1">
                <a:highlight>
                  <a:srgbClr val="00FF00"/>
                </a:highlight>
              </a:rPr>
              <a:t>android:src</a:t>
            </a:r>
            <a:r>
              <a:rPr lang="en-GB" dirty="0">
                <a:highlight>
                  <a:srgbClr val="00FF00"/>
                </a:highlight>
              </a:rPr>
              <a:t>="@</a:t>
            </a:r>
            <a:r>
              <a:rPr lang="en-GB" dirty="0" err="1">
                <a:highlight>
                  <a:srgbClr val="00FF00"/>
                </a:highlight>
              </a:rPr>
              <a:t>color</a:t>
            </a:r>
            <a:r>
              <a:rPr lang="en-GB" dirty="0">
                <a:highlight>
                  <a:srgbClr val="00FF00"/>
                </a:highlight>
              </a:rPr>
              <a:t>/_</a:t>
            </a:r>
            <a:r>
              <a:rPr lang="en-GB" dirty="0" err="1">
                <a:highlight>
                  <a:srgbClr val="00FF00"/>
                </a:highlight>
              </a:rPr>
              <a:t>dark_gray</a:t>
            </a:r>
            <a:r>
              <a:rPr lang="en-GB" dirty="0">
                <a:highlight>
                  <a:srgbClr val="00FF00"/>
                </a:highlight>
              </a:rPr>
              <a:t>" /&gt;</a:t>
            </a:r>
          </a:p>
          <a:p>
            <a:pPr marL="0" indent="0">
              <a:buNone/>
            </a:pPr>
            <a:r>
              <a:rPr lang="en-GB" dirty="0"/>
              <a:t>&lt;/</a:t>
            </a:r>
            <a:r>
              <a:rPr lang="en-GB" dirty="0" err="1"/>
              <a:t>FrameLayout</a:t>
            </a:r>
            <a:r>
              <a:rPr lang="en-GB" dirty="0"/>
              <a:t> &gt;</a:t>
            </a:r>
          </a:p>
        </p:txBody>
      </p:sp>
    </p:spTree>
    <p:extLst>
      <p:ext uri="{BB962C8B-B14F-4D97-AF65-F5344CB8AC3E}">
        <p14:creationId xmlns:p14="http://schemas.microsoft.com/office/powerpoint/2010/main" val="415419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0282-B4C5-4B27-A5E4-0FFBEA2F686A}"/>
              </a:ext>
            </a:extLst>
          </p:cNvPr>
          <p:cNvSpPr>
            <a:spLocks noGrp="1"/>
          </p:cNvSpPr>
          <p:nvPr>
            <p:ph type="title"/>
          </p:nvPr>
        </p:nvSpPr>
        <p:spPr/>
        <p:txBody>
          <a:bodyPr/>
          <a:lstStyle/>
          <a:p>
            <a:r>
              <a:rPr lang="en-US" dirty="0" err="1"/>
              <a:t>ListView</a:t>
            </a:r>
            <a:r>
              <a:rPr lang="en-US" dirty="0"/>
              <a:t> example</a:t>
            </a:r>
            <a:endParaRPr lang="en-GB" dirty="0"/>
          </a:p>
        </p:txBody>
      </p:sp>
      <p:sp>
        <p:nvSpPr>
          <p:cNvPr id="4" name="Content Placeholder 3">
            <a:extLst>
              <a:ext uri="{FF2B5EF4-FFF2-40B4-BE49-F238E27FC236}">
                <a16:creationId xmlns:a16="http://schemas.microsoft.com/office/drawing/2014/main" id="{B276F1E1-D556-4054-9325-786E156EF18A}"/>
              </a:ext>
            </a:extLst>
          </p:cNvPr>
          <p:cNvSpPr txBox="1">
            <a:spLocks noGrp="1"/>
          </p:cNvSpPr>
          <p:nvPr>
            <p:ph idx="1"/>
          </p:nvPr>
        </p:nvSpPr>
        <p:spPr>
          <a:xfrm>
            <a:off x="4332489" y="1690688"/>
            <a:ext cx="2828165" cy="5206554"/>
          </a:xfrm>
          <a:prstGeom prst="rect">
            <a:avLst/>
          </a:prstGeom>
          <a:solidFill>
            <a:schemeClr val="accent4">
              <a:lumMod val="20000"/>
              <a:lumOff val="80000"/>
            </a:schemeClr>
          </a:solidFill>
        </p:spPr>
        <p:txBody>
          <a:bodyPr wrap="square" rtlCol="0">
            <a:spAutoFit/>
          </a:bodyPr>
          <a:lstStyle/>
          <a:p>
            <a:pPr marL="342900" indent="-342900">
              <a:buFont typeface="Arial" panose="020B0604020202020204" pitchFamily="34" charset="0"/>
              <a:buChar char="•"/>
            </a:pPr>
            <a:r>
              <a:rPr lang="en-US" sz="2400" dirty="0"/>
              <a:t>Items are arranged in a  vertical list and can scroll up and down if the number of items is more than can fit on one screenful</a:t>
            </a:r>
          </a:p>
          <a:p>
            <a:pPr marL="342900" indent="-342900">
              <a:buFont typeface="Arial" panose="020B0604020202020204" pitchFamily="34" charset="0"/>
              <a:buChar char="•"/>
            </a:pPr>
            <a:r>
              <a:rPr lang="en-US" sz="2400" dirty="0" err="1"/>
              <a:t>ListViews</a:t>
            </a:r>
            <a:r>
              <a:rPr lang="en-US" sz="2400" dirty="0"/>
              <a:t> are widgets and not real layouts but serve the same purpose as layouts</a:t>
            </a:r>
            <a:endParaRPr lang="en-GB" sz="2400" dirty="0"/>
          </a:p>
        </p:txBody>
      </p:sp>
      <p:pic>
        <p:nvPicPr>
          <p:cNvPr id="6" name="Picture 5" descr="A picture containing screenshot&#10;&#10;Description generated with very high confidence">
            <a:extLst>
              <a:ext uri="{FF2B5EF4-FFF2-40B4-BE49-F238E27FC236}">
                <a16:creationId xmlns:a16="http://schemas.microsoft.com/office/drawing/2014/main" id="{1F3AF7B5-8757-4E0D-864F-2EFCF03B5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820" y="1690688"/>
            <a:ext cx="2787431" cy="4645718"/>
          </a:xfrm>
          <a:prstGeom prst="rect">
            <a:avLst/>
          </a:prstGeom>
        </p:spPr>
      </p:pic>
      <p:sp>
        <p:nvSpPr>
          <p:cNvPr id="10" name="TextBox 9">
            <a:extLst>
              <a:ext uri="{FF2B5EF4-FFF2-40B4-BE49-F238E27FC236}">
                <a16:creationId xmlns:a16="http://schemas.microsoft.com/office/drawing/2014/main" id="{AAC9E7E0-29EF-43F5-8888-23E5D48C3404}"/>
              </a:ext>
            </a:extLst>
          </p:cNvPr>
          <p:cNvSpPr txBox="1"/>
          <p:nvPr/>
        </p:nvSpPr>
        <p:spPr>
          <a:xfrm>
            <a:off x="7405352" y="1690688"/>
            <a:ext cx="4786648" cy="5324535"/>
          </a:xfrm>
          <a:prstGeom prst="rect">
            <a:avLst/>
          </a:prstGeom>
          <a:solidFill>
            <a:schemeClr val="accent4">
              <a:lumMod val="20000"/>
              <a:lumOff val="80000"/>
            </a:schemeClr>
          </a:solidFill>
        </p:spPr>
        <p:txBody>
          <a:bodyPr wrap="square" rtlCol="0">
            <a:spAutoFit/>
          </a:bodyPr>
          <a:lstStyle/>
          <a:p>
            <a:r>
              <a:rPr lang="en-GB" sz="2000" dirty="0"/>
              <a:t>&lt;</a:t>
            </a:r>
            <a:r>
              <a:rPr lang="en-GB" sz="2000" b="1" dirty="0" err="1">
                <a:solidFill>
                  <a:schemeClr val="accent6">
                    <a:lumMod val="75000"/>
                  </a:schemeClr>
                </a:solidFill>
              </a:rPr>
              <a:t>ListView</a:t>
            </a:r>
            <a:endParaRPr lang="en-GB" sz="2000" b="1" dirty="0">
              <a:solidFill>
                <a:schemeClr val="accent6">
                  <a:lumMod val="75000"/>
                </a:schemeClr>
              </a:solidFill>
            </a:endParaRPr>
          </a:p>
          <a:p>
            <a:r>
              <a:rPr lang="en-GB" sz="2000" dirty="0"/>
              <a:t>      </a:t>
            </a:r>
            <a:r>
              <a:rPr lang="en-GB" sz="2000" dirty="0" err="1">
                <a:solidFill>
                  <a:srgbClr val="0070C0"/>
                </a:solidFill>
              </a:rPr>
              <a:t>android</a:t>
            </a:r>
            <a:r>
              <a:rPr lang="en-GB" sz="2000" dirty="0" err="1"/>
              <a:t>:</a:t>
            </a:r>
            <a:r>
              <a:rPr lang="en-GB" sz="2000" dirty="0" err="1">
                <a:solidFill>
                  <a:srgbClr val="C00000"/>
                </a:solidFill>
              </a:rPr>
              <a:t>id</a:t>
            </a:r>
            <a:r>
              <a:rPr lang="en-GB" sz="2000" dirty="0">
                <a:solidFill>
                  <a:srgbClr val="C00000"/>
                </a:solidFill>
              </a:rPr>
              <a:t>="@+id/</a:t>
            </a:r>
            <a:r>
              <a:rPr lang="en-GB" sz="2000" dirty="0" err="1">
                <a:solidFill>
                  <a:srgbClr val="C00000"/>
                </a:solidFill>
              </a:rPr>
              <a:t>mobile_list</a:t>
            </a:r>
            <a:r>
              <a:rPr lang="en-GB" sz="2000" dirty="0">
                <a:solidFill>
                  <a:srgbClr val="C00000"/>
                </a:solidFill>
              </a:rPr>
              <a:t>"</a:t>
            </a:r>
          </a:p>
          <a:p>
            <a:r>
              <a:rPr lang="en-GB" sz="2000" dirty="0"/>
              <a:t>      </a:t>
            </a:r>
            <a:r>
              <a:rPr lang="en-GB" sz="2000" dirty="0" err="1">
                <a:solidFill>
                  <a:srgbClr val="0070C0"/>
                </a:solidFill>
              </a:rPr>
              <a:t>android</a:t>
            </a:r>
            <a:r>
              <a:rPr lang="en-GB" sz="2000" dirty="0" err="1"/>
              <a:t>:</a:t>
            </a:r>
            <a:r>
              <a:rPr lang="en-GB" sz="2000" dirty="0" err="1">
                <a:solidFill>
                  <a:srgbClr val="C00000"/>
                </a:solidFill>
              </a:rPr>
              <a:t>layout_width</a:t>
            </a:r>
            <a:r>
              <a:rPr lang="en-GB" sz="2000" dirty="0">
                <a:solidFill>
                  <a:srgbClr val="C00000"/>
                </a:solidFill>
              </a:rPr>
              <a:t>="</a:t>
            </a:r>
            <a:r>
              <a:rPr lang="en-GB" sz="2000" dirty="0" err="1">
                <a:solidFill>
                  <a:srgbClr val="C00000"/>
                </a:solidFill>
              </a:rPr>
              <a:t>match_parent</a:t>
            </a:r>
            <a:r>
              <a:rPr lang="en-GB" sz="2000" dirty="0">
                <a:solidFill>
                  <a:srgbClr val="C00000"/>
                </a:solidFill>
              </a:rPr>
              <a:t>"</a:t>
            </a:r>
          </a:p>
          <a:p>
            <a:r>
              <a:rPr lang="en-GB" sz="2000" dirty="0"/>
              <a:t>      </a:t>
            </a:r>
            <a:r>
              <a:rPr lang="en-GB" sz="2000" dirty="0" err="1">
                <a:solidFill>
                  <a:srgbClr val="0070C0"/>
                </a:solidFill>
              </a:rPr>
              <a:t>android</a:t>
            </a:r>
            <a:r>
              <a:rPr lang="en-GB" sz="2000" dirty="0" err="1"/>
              <a:t>:</a:t>
            </a:r>
            <a:r>
              <a:rPr lang="en-GB" sz="2000" dirty="0" err="1">
                <a:solidFill>
                  <a:srgbClr val="C00000"/>
                </a:solidFill>
              </a:rPr>
              <a:t>layout_height</a:t>
            </a:r>
            <a:r>
              <a:rPr lang="en-GB" sz="2000" dirty="0">
                <a:solidFill>
                  <a:srgbClr val="C00000"/>
                </a:solidFill>
              </a:rPr>
              <a:t>="</a:t>
            </a:r>
            <a:r>
              <a:rPr lang="en-GB" sz="2000" dirty="0" err="1">
                <a:solidFill>
                  <a:srgbClr val="C00000"/>
                </a:solidFill>
              </a:rPr>
              <a:t>wrap_content</a:t>
            </a:r>
            <a:r>
              <a:rPr lang="en-GB" sz="2000" dirty="0">
                <a:solidFill>
                  <a:srgbClr val="C00000"/>
                </a:solidFill>
              </a:rPr>
              <a:t>" </a:t>
            </a:r>
            <a:r>
              <a:rPr lang="en-GB" sz="2000" dirty="0"/>
              <a:t>&gt;</a:t>
            </a:r>
          </a:p>
          <a:p>
            <a:r>
              <a:rPr lang="en-GB" sz="2000" dirty="0"/>
              <a:t>   &lt;/</a:t>
            </a:r>
            <a:r>
              <a:rPr lang="en-GB" sz="2000" b="1" dirty="0" err="1">
                <a:solidFill>
                  <a:schemeClr val="accent6">
                    <a:lumMod val="75000"/>
                  </a:schemeClr>
                </a:solidFill>
              </a:rPr>
              <a:t>ListView</a:t>
            </a:r>
            <a:r>
              <a:rPr lang="en-GB" sz="2000" dirty="0"/>
              <a:t>&gt;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GB" sz="2000" dirty="0"/>
          </a:p>
        </p:txBody>
      </p:sp>
    </p:spTree>
    <p:extLst>
      <p:ext uri="{BB962C8B-B14F-4D97-AF65-F5344CB8AC3E}">
        <p14:creationId xmlns:p14="http://schemas.microsoft.com/office/powerpoint/2010/main" val="52307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CF37-F825-4031-8A32-BF370EA727E0}"/>
              </a:ext>
            </a:extLst>
          </p:cNvPr>
          <p:cNvSpPr>
            <a:spLocks noGrp="1"/>
          </p:cNvSpPr>
          <p:nvPr>
            <p:ph type="title"/>
          </p:nvPr>
        </p:nvSpPr>
        <p:spPr>
          <a:xfrm>
            <a:off x="838200" y="229660"/>
            <a:ext cx="10515600" cy="825174"/>
          </a:xfrm>
        </p:spPr>
        <p:txBody>
          <a:bodyPr>
            <a:normAutofit fontScale="90000"/>
          </a:bodyPr>
          <a:lstStyle/>
          <a:p>
            <a:r>
              <a:rPr lang="en-US" dirty="0" err="1"/>
              <a:t>GridView</a:t>
            </a:r>
            <a:r>
              <a:rPr lang="en-US" dirty="0"/>
              <a:t> Example</a:t>
            </a:r>
            <a:br>
              <a:rPr lang="en-US" dirty="0"/>
            </a:br>
            <a:r>
              <a:rPr lang="en-US" sz="2400" dirty="0">
                <a:hlinkClick r:id="rId2"/>
              </a:rPr>
              <a:t>http://android-er.blogspot.co.ke/2012/07/apply-lrucache-on-gridview.html</a:t>
            </a:r>
            <a:r>
              <a:rPr lang="en-US" sz="2400" dirty="0"/>
              <a:t> </a:t>
            </a:r>
            <a:endParaRPr lang="en-GB" dirty="0"/>
          </a:p>
        </p:txBody>
      </p:sp>
      <p:pic>
        <p:nvPicPr>
          <p:cNvPr id="5" name="Content Placeholder 4" descr="A picture containing photo&#10;&#10;Description generated with very high confidence">
            <a:extLst>
              <a:ext uri="{FF2B5EF4-FFF2-40B4-BE49-F238E27FC236}">
                <a16:creationId xmlns:a16="http://schemas.microsoft.com/office/drawing/2014/main" id="{5603C8CF-67D4-44F0-ACEA-48509A54E9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1218" y="1312171"/>
            <a:ext cx="3001815" cy="5336561"/>
          </a:xfrm>
        </p:spPr>
      </p:pic>
      <p:sp>
        <p:nvSpPr>
          <p:cNvPr id="7" name="TextBox 6">
            <a:extLst>
              <a:ext uri="{FF2B5EF4-FFF2-40B4-BE49-F238E27FC236}">
                <a16:creationId xmlns:a16="http://schemas.microsoft.com/office/drawing/2014/main" id="{CB8F23BB-4119-4A45-9F66-CA8E7740CB56}"/>
              </a:ext>
            </a:extLst>
          </p:cNvPr>
          <p:cNvSpPr txBox="1"/>
          <p:nvPr/>
        </p:nvSpPr>
        <p:spPr>
          <a:xfrm>
            <a:off x="5756856" y="1953490"/>
            <a:ext cx="4631744"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Items are arranged in a 2-dimentional grid and can scroll up and down if the number of items is more than can fit on one screenful</a:t>
            </a:r>
          </a:p>
          <a:p>
            <a:pPr marL="342900" indent="-342900">
              <a:buFont typeface="Arial" panose="020B0604020202020204" pitchFamily="34" charset="0"/>
              <a:buChar char="•"/>
            </a:pPr>
            <a:r>
              <a:rPr lang="en-US" sz="2400" dirty="0" err="1"/>
              <a:t>GridViews</a:t>
            </a:r>
            <a:r>
              <a:rPr lang="en-US" sz="2400" dirty="0"/>
              <a:t> are widgets and not real layouts</a:t>
            </a:r>
          </a:p>
          <a:p>
            <a:endParaRPr lang="en-GB" sz="2400" dirty="0"/>
          </a:p>
        </p:txBody>
      </p:sp>
    </p:spTree>
    <p:extLst>
      <p:ext uri="{BB962C8B-B14F-4D97-AF65-F5344CB8AC3E}">
        <p14:creationId xmlns:p14="http://schemas.microsoft.com/office/powerpoint/2010/main" val="215248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5D37-0828-4280-A76C-3054AFD0911C}"/>
              </a:ext>
            </a:extLst>
          </p:cNvPr>
          <p:cNvSpPr>
            <a:spLocks noGrp="1"/>
          </p:cNvSpPr>
          <p:nvPr>
            <p:ph type="title"/>
          </p:nvPr>
        </p:nvSpPr>
        <p:spPr/>
        <p:txBody>
          <a:bodyPr/>
          <a:lstStyle/>
          <a:p>
            <a:r>
              <a:rPr lang="en-US" dirty="0"/>
              <a:t>Cont’d</a:t>
            </a:r>
            <a:endParaRPr lang="en-GB" dirty="0"/>
          </a:p>
        </p:txBody>
      </p:sp>
      <p:sp>
        <p:nvSpPr>
          <p:cNvPr id="3" name="Content Placeholder 2">
            <a:extLst>
              <a:ext uri="{FF2B5EF4-FFF2-40B4-BE49-F238E27FC236}">
                <a16:creationId xmlns:a16="http://schemas.microsoft.com/office/drawing/2014/main" id="{39A83726-35CE-43F2-8E36-19E6838FA442}"/>
              </a:ext>
            </a:extLst>
          </p:cNvPr>
          <p:cNvSpPr>
            <a:spLocks noGrp="1"/>
          </p:cNvSpPr>
          <p:nvPr>
            <p:ph idx="1"/>
          </p:nvPr>
        </p:nvSpPr>
        <p:spPr>
          <a:xfrm>
            <a:off x="838200" y="1313645"/>
            <a:ext cx="10515600" cy="4863318"/>
          </a:xfrm>
        </p:spPr>
        <p:txBody>
          <a:bodyPr>
            <a:normAutofit/>
          </a:bodyPr>
          <a:lstStyle/>
          <a:p>
            <a:pPr marL="0" indent="0">
              <a:buNone/>
            </a:pPr>
            <a:r>
              <a:rPr lang="en-GB" dirty="0"/>
              <a:t>&lt;?xml version="1.0" encoding="utf-8"?&gt;</a:t>
            </a:r>
          </a:p>
          <a:p>
            <a:pPr marL="0" indent="0">
              <a:buNone/>
            </a:pPr>
            <a:r>
              <a:rPr lang="en-GB" dirty="0"/>
              <a:t>&lt;</a:t>
            </a:r>
            <a:r>
              <a:rPr lang="en-GB" dirty="0" err="1"/>
              <a:t>GridView</a:t>
            </a:r>
            <a:r>
              <a:rPr lang="en-GB" dirty="0"/>
              <a:t> </a:t>
            </a:r>
            <a:r>
              <a:rPr lang="en-GB" dirty="0" err="1"/>
              <a:t>xmlns:android</a:t>
            </a:r>
            <a:r>
              <a:rPr lang="en-GB" dirty="0"/>
              <a:t>="http://schemas.android.com/</a:t>
            </a:r>
            <a:r>
              <a:rPr lang="en-GB" dirty="0" err="1"/>
              <a:t>apk</a:t>
            </a:r>
            <a:r>
              <a:rPr lang="en-GB" dirty="0"/>
              <a:t>/res/android"</a:t>
            </a:r>
          </a:p>
          <a:p>
            <a:pPr marL="0" indent="0">
              <a:buNone/>
            </a:pPr>
            <a:r>
              <a:rPr lang="en-GB" dirty="0"/>
              <a:t>   </a:t>
            </a:r>
            <a:r>
              <a:rPr lang="en-GB" dirty="0" err="1"/>
              <a:t>android:id</a:t>
            </a:r>
            <a:r>
              <a:rPr lang="en-GB" dirty="0"/>
              <a:t>="@+id/</a:t>
            </a:r>
            <a:r>
              <a:rPr lang="en-GB" dirty="0" err="1"/>
              <a:t>gridview</a:t>
            </a:r>
            <a:r>
              <a:rPr lang="en-GB" dirty="0"/>
              <a:t>"</a:t>
            </a:r>
          </a:p>
          <a:p>
            <a:pPr marL="0" indent="0">
              <a:buNone/>
            </a:pPr>
            <a:r>
              <a:rPr lang="en-GB" dirty="0"/>
              <a:t>   </a:t>
            </a:r>
            <a:r>
              <a:rPr lang="en-GB" dirty="0" err="1"/>
              <a:t>android:layout_width</a:t>
            </a:r>
            <a:r>
              <a:rPr lang="en-GB" dirty="0"/>
              <a:t>="</a:t>
            </a:r>
            <a:r>
              <a:rPr lang="en-GB" dirty="0" err="1"/>
              <a:t>fill_parent</a:t>
            </a:r>
            <a:r>
              <a:rPr lang="en-GB" dirty="0"/>
              <a:t>" </a:t>
            </a:r>
          </a:p>
          <a:p>
            <a:pPr marL="0" indent="0">
              <a:buNone/>
            </a:pPr>
            <a:r>
              <a:rPr lang="en-GB" dirty="0"/>
              <a:t>   </a:t>
            </a:r>
            <a:r>
              <a:rPr lang="en-GB" dirty="0" err="1"/>
              <a:t>android:layout_height</a:t>
            </a:r>
            <a:r>
              <a:rPr lang="en-GB" dirty="0"/>
              <a:t>="</a:t>
            </a:r>
            <a:r>
              <a:rPr lang="en-GB" dirty="0" err="1"/>
              <a:t>fill_parent</a:t>
            </a:r>
            <a:r>
              <a:rPr lang="en-GB" dirty="0"/>
              <a:t>"</a:t>
            </a:r>
          </a:p>
          <a:p>
            <a:pPr marL="0" indent="0">
              <a:buNone/>
            </a:pPr>
            <a:r>
              <a:rPr lang="en-GB" dirty="0"/>
              <a:t>   </a:t>
            </a:r>
            <a:r>
              <a:rPr lang="en-GB" dirty="0" err="1"/>
              <a:t>android:columnWidth</a:t>
            </a:r>
            <a:r>
              <a:rPr lang="en-GB" dirty="0"/>
              <a:t>="90dp"</a:t>
            </a:r>
          </a:p>
          <a:p>
            <a:pPr marL="0" indent="0">
              <a:buNone/>
            </a:pPr>
            <a:r>
              <a:rPr lang="en-GB" dirty="0"/>
              <a:t>   </a:t>
            </a:r>
            <a:r>
              <a:rPr lang="en-GB" dirty="0" err="1"/>
              <a:t>android:numColumns</a:t>
            </a:r>
            <a:r>
              <a:rPr lang="en-GB" dirty="0"/>
              <a:t>="</a:t>
            </a:r>
            <a:r>
              <a:rPr lang="en-GB" dirty="0" err="1"/>
              <a:t>auto_fit</a:t>
            </a:r>
            <a:r>
              <a:rPr lang="en-GB" dirty="0"/>
              <a:t>"</a:t>
            </a:r>
          </a:p>
          <a:p>
            <a:pPr marL="0" indent="0">
              <a:buNone/>
            </a:pPr>
            <a:r>
              <a:rPr lang="en-GB" dirty="0"/>
              <a:t>   </a:t>
            </a:r>
            <a:r>
              <a:rPr lang="en-GB" dirty="0" err="1"/>
              <a:t>android:verticalSpacing</a:t>
            </a:r>
            <a:r>
              <a:rPr lang="en-GB" dirty="0"/>
              <a:t>="10dp"</a:t>
            </a:r>
          </a:p>
          <a:p>
            <a:pPr marL="0" indent="0">
              <a:buNone/>
            </a:pPr>
            <a:r>
              <a:rPr lang="en-GB" dirty="0"/>
              <a:t>   </a:t>
            </a:r>
            <a:r>
              <a:rPr lang="en-GB" dirty="0" err="1"/>
              <a:t>android:horizontalSpacing</a:t>
            </a:r>
            <a:r>
              <a:rPr lang="en-GB" dirty="0"/>
              <a:t>="10dp"</a:t>
            </a:r>
          </a:p>
          <a:p>
            <a:pPr marL="0" indent="0">
              <a:buNone/>
            </a:pPr>
            <a:r>
              <a:rPr lang="en-GB" dirty="0"/>
              <a:t>   </a:t>
            </a:r>
            <a:r>
              <a:rPr lang="en-GB" dirty="0" err="1"/>
              <a:t>android:stretchMode</a:t>
            </a:r>
            <a:r>
              <a:rPr lang="en-GB" dirty="0"/>
              <a:t>="</a:t>
            </a:r>
            <a:r>
              <a:rPr lang="en-GB" dirty="0" err="1"/>
              <a:t>columnWidth</a:t>
            </a:r>
            <a:r>
              <a:rPr lang="en-GB" dirty="0"/>
              <a:t>"</a:t>
            </a:r>
          </a:p>
          <a:p>
            <a:pPr marL="0" indent="0">
              <a:buNone/>
            </a:pPr>
            <a:r>
              <a:rPr lang="en-GB" dirty="0"/>
              <a:t>   </a:t>
            </a:r>
            <a:r>
              <a:rPr lang="en-GB" dirty="0" err="1"/>
              <a:t>android:gravity</a:t>
            </a:r>
            <a:r>
              <a:rPr lang="en-GB" dirty="0"/>
              <a:t>="</a:t>
            </a:r>
            <a:r>
              <a:rPr lang="en-GB" dirty="0" err="1"/>
              <a:t>center</a:t>
            </a:r>
            <a:r>
              <a:rPr lang="en-GB" dirty="0"/>
              <a:t>"</a:t>
            </a:r>
          </a:p>
          <a:p>
            <a:pPr marL="0" indent="0">
              <a:buNone/>
            </a:pPr>
            <a:r>
              <a:rPr lang="en-GB" dirty="0"/>
              <a:t>/&gt;</a:t>
            </a:r>
          </a:p>
        </p:txBody>
      </p:sp>
    </p:spTree>
    <p:extLst>
      <p:ext uri="{BB962C8B-B14F-4D97-AF65-F5344CB8AC3E}">
        <p14:creationId xmlns:p14="http://schemas.microsoft.com/office/powerpoint/2010/main" val="441558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D7E1-35A0-4B28-AC2B-829509D9200F}"/>
              </a:ext>
            </a:extLst>
          </p:cNvPr>
          <p:cNvSpPr>
            <a:spLocks noGrp="1"/>
          </p:cNvSpPr>
          <p:nvPr>
            <p:ph type="title"/>
          </p:nvPr>
        </p:nvSpPr>
        <p:spPr>
          <a:xfrm>
            <a:off x="129862" y="236336"/>
            <a:ext cx="1054994" cy="484881"/>
          </a:xfrm>
        </p:spPr>
        <p:txBody>
          <a:bodyPr>
            <a:normAutofit fontScale="90000"/>
          </a:bodyPr>
          <a:lstStyle/>
          <a:p>
            <a:r>
              <a:rPr lang="en-US" dirty="0"/>
              <a:t>Java</a:t>
            </a:r>
            <a:endParaRPr lang="en-GB" dirty="0"/>
          </a:p>
        </p:txBody>
      </p:sp>
      <p:sp>
        <p:nvSpPr>
          <p:cNvPr id="3" name="Content Placeholder 2">
            <a:extLst>
              <a:ext uri="{FF2B5EF4-FFF2-40B4-BE49-F238E27FC236}">
                <a16:creationId xmlns:a16="http://schemas.microsoft.com/office/drawing/2014/main" id="{6CBE97C0-510A-42C5-A70F-2AD4CD5044BA}"/>
              </a:ext>
            </a:extLst>
          </p:cNvPr>
          <p:cNvSpPr>
            <a:spLocks noGrp="1"/>
          </p:cNvSpPr>
          <p:nvPr>
            <p:ph idx="1"/>
          </p:nvPr>
        </p:nvSpPr>
        <p:spPr>
          <a:xfrm>
            <a:off x="1287888" y="365126"/>
            <a:ext cx="10065912" cy="6383404"/>
          </a:xfrm>
        </p:spPr>
        <p:txBody>
          <a:bodyPr>
            <a:normAutofit fontScale="85000" lnSpcReduction="20000"/>
          </a:bodyPr>
          <a:lstStyle/>
          <a:p>
            <a:pPr marL="0" indent="0">
              <a:buNone/>
            </a:pPr>
            <a:r>
              <a:rPr lang="en-GB" sz="2400" dirty="0"/>
              <a:t>package </a:t>
            </a:r>
            <a:r>
              <a:rPr lang="en-GB" sz="2400" dirty="0" err="1"/>
              <a:t>com.example.helloworld</a:t>
            </a:r>
            <a:r>
              <a:rPr lang="en-GB" sz="2400" dirty="0"/>
              <a:t>;</a:t>
            </a:r>
          </a:p>
          <a:p>
            <a:pPr marL="0" indent="0">
              <a:buNone/>
            </a:pPr>
            <a:endParaRPr lang="en-GB" sz="2400" dirty="0"/>
          </a:p>
          <a:p>
            <a:pPr marL="0" indent="0">
              <a:buNone/>
            </a:pPr>
            <a:r>
              <a:rPr lang="en-GB" sz="2400" dirty="0"/>
              <a:t>import </a:t>
            </a:r>
            <a:r>
              <a:rPr lang="en-GB" sz="2400" dirty="0" err="1"/>
              <a:t>android.os.Bundle</a:t>
            </a:r>
            <a:r>
              <a:rPr lang="en-GB" sz="2400" dirty="0"/>
              <a:t>;</a:t>
            </a:r>
          </a:p>
          <a:p>
            <a:pPr marL="0" indent="0">
              <a:buNone/>
            </a:pPr>
            <a:r>
              <a:rPr lang="en-GB" sz="2400" dirty="0"/>
              <a:t>import </a:t>
            </a:r>
            <a:r>
              <a:rPr lang="en-GB" sz="2400" dirty="0" err="1"/>
              <a:t>android.app.Activity</a:t>
            </a:r>
            <a:r>
              <a:rPr lang="en-GB" sz="2400" dirty="0"/>
              <a:t>;</a:t>
            </a:r>
          </a:p>
          <a:p>
            <a:pPr marL="0" indent="0">
              <a:buNone/>
            </a:pPr>
            <a:r>
              <a:rPr lang="en-GB" sz="2400" dirty="0"/>
              <a:t>import </a:t>
            </a:r>
            <a:r>
              <a:rPr lang="en-GB" sz="2400" dirty="0" err="1"/>
              <a:t>android.view.Menu</a:t>
            </a:r>
            <a:r>
              <a:rPr lang="en-GB" sz="2400" dirty="0"/>
              <a:t>;</a:t>
            </a:r>
          </a:p>
          <a:p>
            <a:pPr marL="0" indent="0">
              <a:buNone/>
            </a:pPr>
            <a:r>
              <a:rPr lang="en-GB" sz="2400" dirty="0"/>
              <a:t>import </a:t>
            </a:r>
            <a:r>
              <a:rPr lang="en-GB" sz="2400" dirty="0" err="1"/>
              <a:t>android.widget.GridView</a:t>
            </a:r>
            <a:r>
              <a:rPr lang="en-GB" sz="2400" dirty="0"/>
              <a:t>;</a:t>
            </a:r>
          </a:p>
          <a:p>
            <a:pPr marL="0" indent="0">
              <a:buNone/>
            </a:pPr>
            <a:endParaRPr lang="en-GB" sz="2400" dirty="0"/>
          </a:p>
          <a:p>
            <a:pPr marL="0" indent="0">
              <a:buNone/>
            </a:pPr>
            <a:r>
              <a:rPr lang="en-GB" sz="2400" dirty="0"/>
              <a:t>public class </a:t>
            </a:r>
            <a:r>
              <a:rPr lang="en-GB" sz="2400" dirty="0" err="1"/>
              <a:t>MainActivity</a:t>
            </a:r>
            <a:r>
              <a:rPr lang="en-GB" sz="2400" dirty="0"/>
              <a:t> extends Activity {</a:t>
            </a:r>
          </a:p>
          <a:p>
            <a:pPr marL="0" indent="0">
              <a:buNone/>
            </a:pPr>
            <a:r>
              <a:rPr lang="en-GB" sz="2400" dirty="0"/>
              <a:t>   @Override</a:t>
            </a:r>
          </a:p>
          <a:p>
            <a:pPr marL="0" indent="0">
              <a:buNone/>
            </a:pPr>
            <a:r>
              <a:rPr lang="en-GB" sz="2400" dirty="0"/>
              <a:t>   protected void </a:t>
            </a:r>
            <a:r>
              <a:rPr lang="en-GB" sz="2400" dirty="0" err="1"/>
              <a:t>onCreate</a:t>
            </a:r>
            <a:r>
              <a:rPr lang="en-GB" sz="2400" dirty="0"/>
              <a:t>(Bundle </a:t>
            </a:r>
            <a:r>
              <a:rPr lang="en-GB" sz="2400" dirty="0" err="1"/>
              <a:t>savedInstanceState</a:t>
            </a:r>
            <a:r>
              <a:rPr lang="en-GB" sz="2400" dirty="0"/>
              <a:t>) {</a:t>
            </a:r>
          </a:p>
          <a:p>
            <a:pPr marL="0" indent="0">
              <a:buNone/>
            </a:pPr>
            <a:r>
              <a:rPr lang="en-GB" sz="2400" dirty="0"/>
              <a:t>      </a:t>
            </a:r>
            <a:r>
              <a:rPr lang="en-GB" sz="2400" dirty="0" err="1"/>
              <a:t>super.onCreate</a:t>
            </a:r>
            <a:r>
              <a:rPr lang="en-GB" sz="2400" dirty="0"/>
              <a:t>(</a:t>
            </a:r>
            <a:r>
              <a:rPr lang="en-GB" sz="2400" dirty="0" err="1"/>
              <a:t>savedInstanceState</a:t>
            </a:r>
            <a:r>
              <a:rPr lang="en-GB" sz="2400" dirty="0"/>
              <a:t>);</a:t>
            </a:r>
          </a:p>
          <a:p>
            <a:pPr marL="0" indent="0">
              <a:buNone/>
            </a:pPr>
            <a:r>
              <a:rPr lang="en-GB" sz="2400" dirty="0"/>
              <a:t>      </a:t>
            </a:r>
            <a:r>
              <a:rPr lang="en-GB" sz="2400" dirty="0" err="1"/>
              <a:t>setContentView</a:t>
            </a:r>
            <a:r>
              <a:rPr lang="en-GB" sz="2400" dirty="0"/>
              <a:t>(</a:t>
            </a:r>
            <a:r>
              <a:rPr lang="en-GB" sz="2400" dirty="0" err="1"/>
              <a:t>R.layout.activity_main</a:t>
            </a:r>
            <a:r>
              <a:rPr lang="en-GB" sz="2400" dirty="0"/>
              <a:t>);</a:t>
            </a:r>
          </a:p>
          <a:p>
            <a:pPr marL="0" indent="0">
              <a:buNone/>
            </a:pPr>
            <a:r>
              <a:rPr lang="en-GB" sz="2400" dirty="0"/>
              <a:t>      </a:t>
            </a:r>
          </a:p>
          <a:p>
            <a:pPr marL="0" indent="0">
              <a:buNone/>
            </a:pPr>
            <a:r>
              <a:rPr lang="en-GB" sz="2400" dirty="0"/>
              <a:t>      </a:t>
            </a:r>
            <a:r>
              <a:rPr lang="en-GB" sz="2400" dirty="0" err="1">
                <a:solidFill>
                  <a:srgbClr val="C00000"/>
                </a:solidFill>
              </a:rPr>
              <a:t>GridView</a:t>
            </a:r>
            <a:r>
              <a:rPr lang="en-GB" sz="2400" dirty="0">
                <a:solidFill>
                  <a:srgbClr val="C00000"/>
                </a:solidFill>
              </a:rPr>
              <a:t> </a:t>
            </a:r>
            <a:r>
              <a:rPr lang="en-GB" sz="2400" dirty="0" err="1">
                <a:solidFill>
                  <a:srgbClr val="C00000"/>
                </a:solidFill>
              </a:rPr>
              <a:t>gridview</a:t>
            </a:r>
            <a:r>
              <a:rPr lang="en-GB" sz="2400" dirty="0">
                <a:solidFill>
                  <a:srgbClr val="C00000"/>
                </a:solidFill>
              </a:rPr>
              <a:t> = (</a:t>
            </a:r>
            <a:r>
              <a:rPr lang="en-GB" sz="2400" dirty="0" err="1">
                <a:solidFill>
                  <a:srgbClr val="C00000"/>
                </a:solidFill>
              </a:rPr>
              <a:t>GridView</a:t>
            </a:r>
            <a:r>
              <a:rPr lang="en-GB" sz="2400" dirty="0">
                <a:solidFill>
                  <a:srgbClr val="C00000"/>
                </a:solidFill>
              </a:rPr>
              <a:t>) </a:t>
            </a:r>
            <a:r>
              <a:rPr lang="en-GB" sz="2400" dirty="0" err="1">
                <a:solidFill>
                  <a:srgbClr val="C00000"/>
                </a:solidFill>
              </a:rPr>
              <a:t>findViewById</a:t>
            </a:r>
            <a:r>
              <a:rPr lang="en-GB" sz="2400" dirty="0">
                <a:solidFill>
                  <a:srgbClr val="C00000"/>
                </a:solidFill>
              </a:rPr>
              <a:t>(</a:t>
            </a:r>
            <a:r>
              <a:rPr lang="en-GB" sz="2400" dirty="0" err="1">
                <a:solidFill>
                  <a:srgbClr val="C00000"/>
                </a:solidFill>
              </a:rPr>
              <a:t>R.id.gridview</a:t>
            </a:r>
            <a:r>
              <a:rPr lang="en-GB" sz="2400" dirty="0">
                <a:solidFill>
                  <a:srgbClr val="C00000"/>
                </a:solidFill>
              </a:rPr>
              <a:t>);</a:t>
            </a:r>
          </a:p>
          <a:p>
            <a:pPr marL="0" indent="0">
              <a:buNone/>
            </a:pPr>
            <a:r>
              <a:rPr lang="en-GB" sz="2400" dirty="0">
                <a:solidFill>
                  <a:srgbClr val="C00000"/>
                </a:solidFill>
              </a:rPr>
              <a:t>      </a:t>
            </a:r>
            <a:r>
              <a:rPr lang="en-GB" sz="2400" dirty="0" err="1">
                <a:solidFill>
                  <a:srgbClr val="C00000"/>
                </a:solidFill>
              </a:rPr>
              <a:t>gridview.setAdapter</a:t>
            </a:r>
            <a:r>
              <a:rPr lang="en-GB" sz="2400" dirty="0">
                <a:solidFill>
                  <a:srgbClr val="C00000"/>
                </a:solidFill>
              </a:rPr>
              <a:t>(new </a:t>
            </a:r>
            <a:r>
              <a:rPr lang="en-GB" sz="2400" dirty="0" err="1">
                <a:solidFill>
                  <a:srgbClr val="C00000"/>
                </a:solidFill>
              </a:rPr>
              <a:t>ImageAdapter</a:t>
            </a:r>
            <a:r>
              <a:rPr lang="en-GB" sz="2400" dirty="0">
                <a:solidFill>
                  <a:srgbClr val="C00000"/>
                </a:solidFill>
              </a:rPr>
              <a:t>(this));</a:t>
            </a:r>
          </a:p>
          <a:p>
            <a:pPr marL="0" indent="0">
              <a:buNone/>
            </a:pPr>
            <a:r>
              <a:rPr lang="en-GB" sz="2400" dirty="0"/>
              <a:t>   }</a:t>
            </a:r>
          </a:p>
          <a:p>
            <a:pPr marL="0" indent="0">
              <a:buNone/>
            </a:pPr>
            <a:r>
              <a:rPr lang="en-GB" sz="2400" dirty="0"/>
              <a:t>}</a:t>
            </a:r>
          </a:p>
        </p:txBody>
      </p:sp>
    </p:spTree>
    <p:extLst>
      <p:ext uri="{BB962C8B-B14F-4D97-AF65-F5344CB8AC3E}">
        <p14:creationId xmlns:p14="http://schemas.microsoft.com/office/powerpoint/2010/main" val="330975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A511-36D3-4632-8EDC-99E45EF67E05}"/>
              </a:ext>
            </a:extLst>
          </p:cNvPr>
          <p:cNvSpPr>
            <a:spLocks noGrp="1"/>
          </p:cNvSpPr>
          <p:nvPr>
            <p:ph type="title"/>
          </p:nvPr>
        </p:nvSpPr>
        <p:spPr/>
        <p:txBody>
          <a:bodyPr/>
          <a:lstStyle/>
          <a:p>
            <a:r>
              <a:rPr lang="en-US" dirty="0"/>
              <a:t>Cont’d</a:t>
            </a:r>
            <a:endParaRPr lang="en-GB" dirty="0"/>
          </a:p>
        </p:txBody>
      </p:sp>
      <p:sp>
        <p:nvSpPr>
          <p:cNvPr id="3" name="Content Placeholder 2">
            <a:extLst>
              <a:ext uri="{FF2B5EF4-FFF2-40B4-BE49-F238E27FC236}">
                <a16:creationId xmlns:a16="http://schemas.microsoft.com/office/drawing/2014/main" id="{C10692CC-9A6F-4D2C-A5E2-480A2C66DAA6}"/>
              </a:ext>
            </a:extLst>
          </p:cNvPr>
          <p:cNvSpPr>
            <a:spLocks noGrp="1"/>
          </p:cNvSpPr>
          <p:nvPr>
            <p:ph idx="1"/>
          </p:nvPr>
        </p:nvSpPr>
        <p:spPr/>
        <p:txBody>
          <a:bodyPr/>
          <a:lstStyle/>
          <a:p>
            <a:r>
              <a:rPr lang="en-US" dirty="0" err="1"/>
              <a:t>ListView</a:t>
            </a:r>
            <a:r>
              <a:rPr lang="en-US" dirty="0"/>
              <a:t> and </a:t>
            </a:r>
            <a:r>
              <a:rPr lang="en-US" dirty="0" err="1"/>
              <a:t>GridLayout</a:t>
            </a:r>
            <a:r>
              <a:rPr lang="en-US" dirty="0"/>
              <a:t> and some other layouts require an Adapter.</a:t>
            </a:r>
          </a:p>
          <a:p>
            <a:r>
              <a:rPr lang="en-US" dirty="0"/>
              <a:t>See this tutorial for an example:</a:t>
            </a:r>
          </a:p>
          <a:p>
            <a:r>
              <a:rPr lang="en-US" dirty="0">
                <a:hlinkClick r:id="rId2"/>
              </a:rPr>
              <a:t>https://www.tutorialspoint.com/android/android_grid_view.htm</a:t>
            </a:r>
            <a:endParaRPr lang="en-US" dirty="0"/>
          </a:p>
          <a:p>
            <a:pPr marL="0" indent="0">
              <a:buNone/>
            </a:pPr>
            <a:endParaRPr lang="en-GB" dirty="0"/>
          </a:p>
        </p:txBody>
      </p:sp>
    </p:spTree>
    <p:extLst>
      <p:ext uri="{BB962C8B-B14F-4D97-AF65-F5344CB8AC3E}">
        <p14:creationId xmlns:p14="http://schemas.microsoft.com/office/powerpoint/2010/main" val="133196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B6CB-CA77-48F1-9C51-A4FF6FAFA677}"/>
              </a:ext>
            </a:extLst>
          </p:cNvPr>
          <p:cNvSpPr>
            <a:spLocks noGrp="1"/>
          </p:cNvSpPr>
          <p:nvPr>
            <p:ph type="title"/>
          </p:nvPr>
        </p:nvSpPr>
        <p:spPr/>
        <p:txBody>
          <a:bodyPr/>
          <a:lstStyle/>
          <a:p>
            <a:r>
              <a:rPr lang="en-US" dirty="0" err="1"/>
              <a:t>TableLayout</a:t>
            </a:r>
            <a:endParaRPr lang="en-GB" dirty="0"/>
          </a:p>
        </p:txBody>
      </p:sp>
      <p:sp>
        <p:nvSpPr>
          <p:cNvPr id="3" name="Content Placeholder 2">
            <a:extLst>
              <a:ext uri="{FF2B5EF4-FFF2-40B4-BE49-F238E27FC236}">
                <a16:creationId xmlns:a16="http://schemas.microsoft.com/office/drawing/2014/main" id="{5124F42D-2738-4F0D-A8B7-47E59449001B}"/>
              </a:ext>
            </a:extLst>
          </p:cNvPr>
          <p:cNvSpPr>
            <a:spLocks noGrp="1"/>
          </p:cNvSpPr>
          <p:nvPr>
            <p:ph idx="1"/>
          </p:nvPr>
        </p:nvSpPr>
        <p:spPr/>
        <p:txBody>
          <a:bodyPr>
            <a:normAutofit/>
          </a:bodyPr>
          <a:lstStyle/>
          <a:p>
            <a:r>
              <a:rPr lang="en-US" dirty="0"/>
              <a:t>&lt;</a:t>
            </a:r>
            <a:r>
              <a:rPr lang="en-US" dirty="0" err="1"/>
              <a:t>TableLayout</a:t>
            </a:r>
            <a:r>
              <a:rPr lang="en-US" dirty="0"/>
              <a:t>&gt;</a:t>
            </a:r>
          </a:p>
          <a:p>
            <a:pPr lvl="1"/>
            <a:r>
              <a:rPr lang="en-US" dirty="0"/>
              <a:t>&lt;</a:t>
            </a:r>
            <a:r>
              <a:rPr lang="en-US" dirty="0" err="1"/>
              <a:t>TableRow</a:t>
            </a:r>
            <a:r>
              <a:rPr lang="en-US" dirty="0"/>
              <a:t>&gt; &lt;/</a:t>
            </a:r>
            <a:r>
              <a:rPr lang="en-US" dirty="0" err="1"/>
              <a:t>TableRow</a:t>
            </a:r>
            <a:r>
              <a:rPr lang="en-US" dirty="0"/>
              <a:t>&gt;</a:t>
            </a:r>
          </a:p>
          <a:p>
            <a:pPr lvl="1"/>
            <a:r>
              <a:rPr lang="en-US" dirty="0"/>
              <a:t>&lt;</a:t>
            </a:r>
            <a:r>
              <a:rPr lang="en-US" dirty="0" err="1"/>
              <a:t>TableRow</a:t>
            </a:r>
            <a:r>
              <a:rPr lang="en-US" dirty="0"/>
              <a:t>&gt; &lt;/</a:t>
            </a:r>
            <a:r>
              <a:rPr lang="en-US" dirty="0" err="1"/>
              <a:t>TableRow</a:t>
            </a:r>
            <a:r>
              <a:rPr lang="en-US" dirty="0"/>
              <a:t>&gt;</a:t>
            </a:r>
          </a:p>
          <a:p>
            <a:pPr lvl="1"/>
            <a:r>
              <a:rPr lang="en-US" dirty="0"/>
              <a:t>&lt;</a:t>
            </a:r>
            <a:r>
              <a:rPr lang="en-US" dirty="0" err="1"/>
              <a:t>TableRow</a:t>
            </a:r>
            <a:r>
              <a:rPr lang="en-US" dirty="0"/>
              <a:t>&gt; </a:t>
            </a:r>
            <a:r>
              <a:rPr lang="en-US" dirty="0">
                <a:solidFill>
                  <a:srgbClr val="C00000"/>
                </a:solidFill>
              </a:rPr>
              <a:t>&lt;button /&gt; &lt;button</a:t>
            </a:r>
            <a:r>
              <a:rPr lang="en-US" dirty="0"/>
              <a:t> /&gt; &lt;/</a:t>
            </a:r>
            <a:r>
              <a:rPr lang="en-US" dirty="0" err="1"/>
              <a:t>TableRow</a:t>
            </a:r>
            <a:r>
              <a:rPr lang="en-US" dirty="0"/>
              <a:t>&gt;</a:t>
            </a:r>
          </a:p>
          <a:p>
            <a:r>
              <a:rPr lang="en-US" dirty="0"/>
              <a:t>&lt;/ </a:t>
            </a:r>
            <a:r>
              <a:rPr lang="en-US" dirty="0" err="1"/>
              <a:t>TableLayout</a:t>
            </a:r>
            <a:r>
              <a:rPr lang="en-US" dirty="0"/>
              <a:t> &gt;</a:t>
            </a:r>
          </a:p>
          <a:p>
            <a:endParaRPr lang="en-US" dirty="0"/>
          </a:p>
          <a:p>
            <a:endParaRPr lang="en-US" dirty="0"/>
          </a:p>
          <a:p>
            <a:r>
              <a:rPr lang="en-US" dirty="0"/>
              <a:t>See this example: </a:t>
            </a:r>
            <a:r>
              <a:rPr lang="en-US" dirty="0">
                <a:hlinkClick r:id="rId2"/>
              </a:rPr>
              <a:t>https://www.mkyong.com/android/android-tablelayout-example/</a:t>
            </a:r>
            <a:endParaRPr lang="en-US" dirty="0"/>
          </a:p>
          <a:p>
            <a:endParaRPr lang="en-GB" dirty="0"/>
          </a:p>
        </p:txBody>
      </p:sp>
    </p:spTree>
    <p:extLst>
      <p:ext uri="{BB962C8B-B14F-4D97-AF65-F5344CB8AC3E}">
        <p14:creationId xmlns:p14="http://schemas.microsoft.com/office/powerpoint/2010/main" val="52191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B709-AAB5-4141-BA5A-962B1818B738}"/>
              </a:ext>
            </a:extLst>
          </p:cNvPr>
          <p:cNvSpPr>
            <a:spLocks noGrp="1"/>
          </p:cNvSpPr>
          <p:nvPr>
            <p:ph type="title"/>
          </p:nvPr>
        </p:nvSpPr>
        <p:spPr/>
        <p:txBody>
          <a:bodyPr/>
          <a:lstStyle/>
          <a:p>
            <a:r>
              <a:rPr lang="en-US" dirty="0" err="1"/>
              <a:t>AbsoluteLayouts</a:t>
            </a:r>
            <a:endParaRPr lang="en-GB" dirty="0"/>
          </a:p>
        </p:txBody>
      </p:sp>
      <p:sp>
        <p:nvSpPr>
          <p:cNvPr id="3" name="Content Placeholder 2">
            <a:extLst>
              <a:ext uri="{FF2B5EF4-FFF2-40B4-BE49-F238E27FC236}">
                <a16:creationId xmlns:a16="http://schemas.microsoft.com/office/drawing/2014/main" id="{D2B22C3C-78AA-412A-8EC6-04B6FBBF4036}"/>
              </a:ext>
            </a:extLst>
          </p:cNvPr>
          <p:cNvSpPr>
            <a:spLocks noGrp="1"/>
          </p:cNvSpPr>
          <p:nvPr>
            <p:ph idx="1"/>
          </p:nvPr>
        </p:nvSpPr>
        <p:spPr>
          <a:xfrm>
            <a:off x="838200" y="1825625"/>
            <a:ext cx="7056549" cy="4351338"/>
          </a:xfrm>
        </p:spPr>
        <p:txBody>
          <a:bodyPr>
            <a:normAutofit/>
          </a:bodyPr>
          <a:lstStyle/>
          <a:p>
            <a:r>
              <a:rPr lang="en-GB" dirty="0"/>
              <a:t>An Absolute Layout lets you specify exact locations (x/y coordinates) of its children.</a:t>
            </a:r>
          </a:p>
          <a:p>
            <a:r>
              <a:rPr lang="en-GB" dirty="0"/>
              <a:t> Absolute layouts are less flexible and harder to maintain than other types of layouts without absolute positioning</a:t>
            </a:r>
          </a:p>
          <a:p>
            <a:r>
              <a:rPr lang="en-US" dirty="0"/>
              <a:t>S</a:t>
            </a:r>
            <a:r>
              <a:rPr lang="en-GB" dirty="0" err="1"/>
              <a:t>ee</a:t>
            </a:r>
            <a:r>
              <a:rPr lang="en-GB" dirty="0"/>
              <a:t> tutorial:</a:t>
            </a:r>
          </a:p>
          <a:p>
            <a:r>
              <a:rPr lang="en-GB" sz="1800" dirty="0">
                <a:hlinkClick r:id="rId2"/>
              </a:rPr>
              <a:t>https://www.tutorialspoint.com/android/android_absolute_layout.htm</a:t>
            </a:r>
            <a:r>
              <a:rPr lang="en-GB" sz="1800" dirty="0"/>
              <a:t> </a:t>
            </a:r>
          </a:p>
        </p:txBody>
      </p:sp>
      <p:pic>
        <p:nvPicPr>
          <p:cNvPr id="9" name="Picture 8">
            <a:extLst>
              <a:ext uri="{FF2B5EF4-FFF2-40B4-BE49-F238E27FC236}">
                <a16:creationId xmlns:a16="http://schemas.microsoft.com/office/drawing/2014/main" id="{ECE0F018-BDF8-4797-9CFC-3A979ECF452C}"/>
              </a:ext>
            </a:extLst>
          </p:cNvPr>
          <p:cNvPicPr>
            <a:picLocks noChangeAspect="1"/>
          </p:cNvPicPr>
          <p:nvPr/>
        </p:nvPicPr>
        <p:blipFill>
          <a:blip r:embed="rId3"/>
          <a:stretch>
            <a:fillRect/>
          </a:stretch>
        </p:blipFill>
        <p:spPr>
          <a:xfrm>
            <a:off x="8071693" y="365125"/>
            <a:ext cx="4120307" cy="5578956"/>
          </a:xfrm>
          <a:prstGeom prst="rect">
            <a:avLst/>
          </a:prstGeom>
        </p:spPr>
      </p:pic>
    </p:spTree>
    <p:extLst>
      <p:ext uri="{BB962C8B-B14F-4D97-AF65-F5344CB8AC3E}">
        <p14:creationId xmlns:p14="http://schemas.microsoft.com/office/powerpoint/2010/main" val="121492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D5FB-6387-4BC4-A1BF-EA5050CD4BF6}"/>
              </a:ext>
            </a:extLst>
          </p:cNvPr>
          <p:cNvSpPr>
            <a:spLocks noGrp="1"/>
          </p:cNvSpPr>
          <p:nvPr>
            <p:ph type="title"/>
          </p:nvPr>
        </p:nvSpPr>
        <p:spPr/>
        <p:txBody>
          <a:bodyPr/>
          <a:lstStyle/>
          <a:p>
            <a:r>
              <a:rPr lang="en-US" dirty="0"/>
              <a:t>The End</a:t>
            </a:r>
            <a:endParaRPr lang="en-GB" dirty="0"/>
          </a:p>
        </p:txBody>
      </p:sp>
      <p:sp>
        <p:nvSpPr>
          <p:cNvPr id="3" name="Content Placeholder 2">
            <a:extLst>
              <a:ext uri="{FF2B5EF4-FFF2-40B4-BE49-F238E27FC236}">
                <a16:creationId xmlns:a16="http://schemas.microsoft.com/office/drawing/2014/main" id="{8FEC6BA3-9FCC-475A-9A82-0EE196E63D4C}"/>
              </a:ext>
            </a:extLst>
          </p:cNvPr>
          <p:cNvSpPr>
            <a:spLocks noGrp="1"/>
          </p:cNvSpPr>
          <p:nvPr>
            <p:ph idx="1"/>
          </p:nvPr>
        </p:nvSpPr>
        <p:spPr/>
        <p:txBody>
          <a:bodyPr/>
          <a:lstStyle/>
          <a:p>
            <a:r>
              <a:rPr lang="en-US" dirty="0"/>
              <a:t>Next week:</a:t>
            </a:r>
          </a:p>
          <a:p>
            <a:pPr lvl="1"/>
            <a:r>
              <a:rPr lang="en-US" dirty="0"/>
              <a:t>Handler examples</a:t>
            </a:r>
          </a:p>
          <a:p>
            <a:pPr lvl="1"/>
            <a:r>
              <a:rPr lang="en-US" dirty="0"/>
              <a:t>Adapter examples (</a:t>
            </a:r>
            <a:r>
              <a:rPr lang="en-US" dirty="0" err="1"/>
              <a:t>ListView</a:t>
            </a:r>
            <a:r>
              <a:rPr lang="en-US" dirty="0"/>
              <a:t>, </a:t>
            </a:r>
            <a:r>
              <a:rPr lang="en-US" dirty="0" err="1"/>
              <a:t>GridView</a:t>
            </a:r>
            <a:r>
              <a:rPr lang="en-US" dirty="0"/>
              <a:t>)</a:t>
            </a:r>
          </a:p>
          <a:p>
            <a:pPr lvl="1"/>
            <a:r>
              <a:rPr lang="en-US" dirty="0"/>
              <a:t>Testing/Debugging</a:t>
            </a:r>
          </a:p>
          <a:p>
            <a:r>
              <a:rPr lang="en-US" dirty="0"/>
              <a:t>Later</a:t>
            </a:r>
          </a:p>
          <a:p>
            <a:pPr lvl="1"/>
            <a:r>
              <a:rPr lang="en-US" dirty="0"/>
              <a:t>Styles and Themes</a:t>
            </a:r>
          </a:p>
          <a:p>
            <a:pPr lvl="1"/>
            <a:r>
              <a:rPr lang="en-US" dirty="0"/>
              <a:t>Release process</a:t>
            </a:r>
          </a:p>
          <a:p>
            <a:pPr lvl="1"/>
            <a:r>
              <a:rPr lang="en-US" dirty="0"/>
              <a:t>Examples apps – Mapping</a:t>
            </a:r>
            <a:r>
              <a:rPr lang="en-US"/>
              <a:t>, database…</a:t>
            </a:r>
            <a:endParaRPr lang="en-GB" dirty="0"/>
          </a:p>
        </p:txBody>
      </p:sp>
    </p:spTree>
    <p:extLst>
      <p:ext uri="{BB962C8B-B14F-4D97-AF65-F5344CB8AC3E}">
        <p14:creationId xmlns:p14="http://schemas.microsoft.com/office/powerpoint/2010/main" val="92146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3A8E-8B13-4D70-9306-91E600CE977A}"/>
              </a:ext>
            </a:extLst>
          </p:cNvPr>
          <p:cNvSpPr>
            <a:spLocks noGrp="1"/>
          </p:cNvSpPr>
          <p:nvPr>
            <p:ph type="title"/>
          </p:nvPr>
        </p:nvSpPr>
        <p:spPr/>
        <p:txBody>
          <a:bodyPr/>
          <a:lstStyle/>
          <a:p>
            <a:r>
              <a:rPr lang="en-US" dirty="0"/>
              <a:t>Agenda</a:t>
            </a:r>
            <a:endParaRPr lang="en-GB" dirty="0"/>
          </a:p>
        </p:txBody>
      </p:sp>
      <p:sp>
        <p:nvSpPr>
          <p:cNvPr id="3" name="Content Placeholder 2">
            <a:extLst>
              <a:ext uri="{FF2B5EF4-FFF2-40B4-BE49-F238E27FC236}">
                <a16:creationId xmlns:a16="http://schemas.microsoft.com/office/drawing/2014/main" id="{09E883B7-F39E-4D02-A6B0-F1291E1B5C4C}"/>
              </a:ext>
            </a:extLst>
          </p:cNvPr>
          <p:cNvSpPr>
            <a:spLocks noGrp="1"/>
          </p:cNvSpPr>
          <p:nvPr>
            <p:ph idx="1"/>
          </p:nvPr>
        </p:nvSpPr>
        <p:spPr/>
        <p:txBody>
          <a:bodyPr/>
          <a:lstStyle/>
          <a:p>
            <a:r>
              <a:rPr lang="en-US" dirty="0"/>
              <a:t>INTRODUCTION</a:t>
            </a:r>
          </a:p>
          <a:p>
            <a:r>
              <a:rPr lang="en-US" dirty="0"/>
              <a:t>XML UI files</a:t>
            </a:r>
          </a:p>
          <a:p>
            <a:r>
              <a:rPr lang="en-US" dirty="0"/>
              <a:t>XML resource files</a:t>
            </a:r>
          </a:p>
          <a:p>
            <a:r>
              <a:rPr lang="en-US" dirty="0"/>
              <a:t>Layouts</a:t>
            </a:r>
          </a:p>
          <a:p>
            <a:r>
              <a:rPr lang="en-US" dirty="0"/>
              <a:t>UI Widgets</a:t>
            </a:r>
            <a:endParaRPr lang="en-GB" dirty="0"/>
          </a:p>
        </p:txBody>
      </p:sp>
    </p:spTree>
    <p:extLst>
      <p:ext uri="{BB962C8B-B14F-4D97-AF65-F5344CB8AC3E}">
        <p14:creationId xmlns:p14="http://schemas.microsoft.com/office/powerpoint/2010/main" val="379854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6B0F-99C3-4A63-BE03-2C3B87ABAFBA}"/>
              </a:ext>
            </a:extLst>
          </p:cNvPr>
          <p:cNvSpPr>
            <a:spLocks noGrp="1"/>
          </p:cNvSpPr>
          <p:nvPr>
            <p:ph type="title"/>
          </p:nvPr>
        </p:nvSpPr>
        <p:spPr>
          <a:xfrm>
            <a:off x="889000" y="169333"/>
            <a:ext cx="10515600" cy="626534"/>
          </a:xfrm>
        </p:spPr>
        <p:txBody>
          <a:bodyPr>
            <a:normAutofit fontScale="90000"/>
          </a:bodyPr>
          <a:lstStyle/>
          <a:p>
            <a:r>
              <a:rPr lang="en-US" dirty="0"/>
              <a:t>Introduction to Android UI</a:t>
            </a:r>
            <a:endParaRPr lang="en-GB" dirty="0"/>
          </a:p>
        </p:txBody>
      </p:sp>
      <p:sp>
        <p:nvSpPr>
          <p:cNvPr id="3" name="Content Placeholder 2">
            <a:extLst>
              <a:ext uri="{FF2B5EF4-FFF2-40B4-BE49-F238E27FC236}">
                <a16:creationId xmlns:a16="http://schemas.microsoft.com/office/drawing/2014/main" id="{892236E3-5A0D-4B3B-A352-8252F08CF53C}"/>
              </a:ext>
            </a:extLst>
          </p:cNvPr>
          <p:cNvSpPr>
            <a:spLocks noGrp="1"/>
          </p:cNvSpPr>
          <p:nvPr>
            <p:ph idx="1"/>
          </p:nvPr>
        </p:nvSpPr>
        <p:spPr>
          <a:xfrm>
            <a:off x="0" y="795867"/>
            <a:ext cx="4546601" cy="5381096"/>
          </a:xfrm>
        </p:spPr>
        <p:txBody>
          <a:bodyPr>
            <a:normAutofit/>
          </a:bodyPr>
          <a:lstStyle/>
          <a:p>
            <a:r>
              <a:rPr lang="en-US" dirty="0"/>
              <a:t>All Android UI objects are part of subclasses of the View class including </a:t>
            </a:r>
            <a:r>
              <a:rPr lang="en-US" dirty="0" err="1"/>
              <a:t>ViewGroup</a:t>
            </a:r>
            <a:r>
              <a:rPr lang="en-US" dirty="0"/>
              <a:t>. The View can be conceptualized as a tree structure with branches and leave nodes in which the View class is the root node.</a:t>
            </a:r>
          </a:p>
          <a:p>
            <a:r>
              <a:rPr lang="en-US" dirty="0"/>
              <a:t>The diagram in this slide and the next help show this structure</a:t>
            </a:r>
            <a:endParaRPr lang="en-GB" dirty="0"/>
          </a:p>
        </p:txBody>
      </p:sp>
      <p:pic>
        <p:nvPicPr>
          <p:cNvPr id="5" name="Picture 4">
            <a:extLst>
              <a:ext uri="{FF2B5EF4-FFF2-40B4-BE49-F238E27FC236}">
                <a16:creationId xmlns:a16="http://schemas.microsoft.com/office/drawing/2014/main" id="{C557A5AD-CE91-4D3E-9823-383195F10B11}"/>
              </a:ext>
            </a:extLst>
          </p:cNvPr>
          <p:cNvPicPr>
            <a:picLocks noChangeAspect="1"/>
          </p:cNvPicPr>
          <p:nvPr/>
        </p:nvPicPr>
        <p:blipFill>
          <a:blip r:embed="rId2"/>
          <a:stretch>
            <a:fillRect/>
          </a:stretch>
        </p:blipFill>
        <p:spPr>
          <a:xfrm>
            <a:off x="4343400" y="1027641"/>
            <a:ext cx="7848600" cy="4543425"/>
          </a:xfrm>
          <a:prstGeom prst="rect">
            <a:avLst/>
          </a:prstGeom>
        </p:spPr>
      </p:pic>
    </p:spTree>
    <p:extLst>
      <p:ext uri="{BB962C8B-B14F-4D97-AF65-F5344CB8AC3E}">
        <p14:creationId xmlns:p14="http://schemas.microsoft.com/office/powerpoint/2010/main" val="218986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5E72-80C9-4C56-9223-EA9F1E6E0FB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3DDA4E6-77A7-4C76-92CB-911750BF9B30}"/>
              </a:ext>
            </a:extLst>
          </p:cNvPr>
          <p:cNvSpPr>
            <a:spLocks noGrp="1"/>
          </p:cNvSpPr>
          <p:nvPr>
            <p:ph idx="1"/>
          </p:nvPr>
        </p:nvSpPr>
        <p:spPr/>
        <p:txBody>
          <a:bodyPr/>
          <a:lstStyle/>
          <a:p>
            <a:endParaRPr lang="en-GB"/>
          </a:p>
        </p:txBody>
      </p:sp>
      <p:pic>
        <p:nvPicPr>
          <p:cNvPr id="1026" name="Picture 2" descr="http://o7planning.org/en/10423/cache/images/i/1189616.png">
            <a:extLst>
              <a:ext uri="{FF2B5EF4-FFF2-40B4-BE49-F238E27FC236}">
                <a16:creationId xmlns:a16="http://schemas.microsoft.com/office/drawing/2014/main" id="{CD0F052F-1EA2-43C5-BFB4-F3FA5CBC5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0"/>
            <a:ext cx="1022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29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3E52-7B16-44C5-9839-BCD2726CC80E}"/>
              </a:ext>
            </a:extLst>
          </p:cNvPr>
          <p:cNvSpPr>
            <a:spLocks noGrp="1"/>
          </p:cNvSpPr>
          <p:nvPr>
            <p:ph type="title"/>
          </p:nvPr>
        </p:nvSpPr>
        <p:spPr/>
        <p:txBody>
          <a:bodyPr/>
          <a:lstStyle/>
          <a:p>
            <a:r>
              <a:rPr lang="en-US" dirty="0"/>
              <a:t>XML UI Files</a:t>
            </a:r>
            <a:endParaRPr lang="en-GB" dirty="0"/>
          </a:p>
        </p:txBody>
      </p:sp>
      <p:sp>
        <p:nvSpPr>
          <p:cNvPr id="3" name="Content Placeholder 2">
            <a:extLst>
              <a:ext uri="{FF2B5EF4-FFF2-40B4-BE49-F238E27FC236}">
                <a16:creationId xmlns:a16="http://schemas.microsoft.com/office/drawing/2014/main" id="{614CC47B-AD6E-4C76-B6BC-E7EF98908B9B}"/>
              </a:ext>
            </a:extLst>
          </p:cNvPr>
          <p:cNvSpPr>
            <a:spLocks noGrp="1"/>
          </p:cNvSpPr>
          <p:nvPr>
            <p:ph idx="1"/>
          </p:nvPr>
        </p:nvSpPr>
        <p:spPr/>
        <p:txBody>
          <a:bodyPr>
            <a:normAutofit/>
          </a:bodyPr>
          <a:lstStyle/>
          <a:p>
            <a:r>
              <a:rPr lang="en-US" dirty="0"/>
              <a:t>User interface definitions can be implemented using Java code but more often, they the UI is designed using XML files. Each Android Activity and Fragment is normally associated with an XML file.</a:t>
            </a:r>
          </a:p>
          <a:p>
            <a:r>
              <a:rPr lang="en-US" dirty="0"/>
              <a:t>This file typically consists of:</a:t>
            </a:r>
          </a:p>
          <a:p>
            <a:pPr lvl="1"/>
            <a:r>
              <a:rPr lang="en-US" dirty="0"/>
              <a:t>XML version and character set specification</a:t>
            </a:r>
          </a:p>
          <a:p>
            <a:pPr lvl="1"/>
            <a:r>
              <a:rPr lang="en-US" dirty="0"/>
              <a:t>Layout specification</a:t>
            </a:r>
          </a:p>
          <a:p>
            <a:pPr lvl="1"/>
            <a:r>
              <a:rPr lang="en-US" dirty="0"/>
              <a:t>UI Widgets</a:t>
            </a:r>
          </a:p>
          <a:p>
            <a:pPr lvl="1"/>
            <a:endParaRPr lang="en-US" dirty="0"/>
          </a:p>
          <a:p>
            <a:r>
              <a:rPr lang="en-US" dirty="0"/>
              <a:t>An example is shown in the next slide</a:t>
            </a:r>
            <a:endParaRPr lang="en-GB" dirty="0"/>
          </a:p>
        </p:txBody>
      </p:sp>
    </p:spTree>
    <p:extLst>
      <p:ext uri="{BB962C8B-B14F-4D97-AF65-F5344CB8AC3E}">
        <p14:creationId xmlns:p14="http://schemas.microsoft.com/office/powerpoint/2010/main" val="395997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17CE-E158-4A6E-AD3A-95296B2154C6}"/>
              </a:ext>
            </a:extLst>
          </p:cNvPr>
          <p:cNvSpPr>
            <a:spLocks noGrp="1"/>
          </p:cNvSpPr>
          <p:nvPr>
            <p:ph type="title"/>
          </p:nvPr>
        </p:nvSpPr>
        <p:spPr/>
        <p:txBody>
          <a:bodyPr/>
          <a:lstStyle/>
          <a:p>
            <a:r>
              <a:rPr lang="en-US" dirty="0"/>
              <a:t>Android Project File Organization</a:t>
            </a:r>
            <a:endParaRPr lang="en-GB" dirty="0"/>
          </a:p>
        </p:txBody>
      </p:sp>
      <p:pic>
        <p:nvPicPr>
          <p:cNvPr id="5" name="Content Placeholder 4" descr="A picture containing screenshot&#10;&#10;Description generated with very high confidence">
            <a:extLst>
              <a:ext uri="{FF2B5EF4-FFF2-40B4-BE49-F238E27FC236}">
                <a16:creationId xmlns:a16="http://schemas.microsoft.com/office/drawing/2014/main" id="{A30218BB-4B40-445E-A952-6718EEC79F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222" y="1477894"/>
            <a:ext cx="3773547" cy="5168617"/>
          </a:xfrm>
        </p:spPr>
      </p:pic>
    </p:spTree>
    <p:extLst>
      <p:ext uri="{BB962C8B-B14F-4D97-AF65-F5344CB8AC3E}">
        <p14:creationId xmlns:p14="http://schemas.microsoft.com/office/powerpoint/2010/main" val="185757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E49-34D3-418E-A8C3-FEBFE97EAC37}"/>
              </a:ext>
            </a:extLst>
          </p:cNvPr>
          <p:cNvSpPr>
            <a:spLocks noGrp="1"/>
          </p:cNvSpPr>
          <p:nvPr>
            <p:ph type="title"/>
          </p:nvPr>
        </p:nvSpPr>
        <p:spPr>
          <a:xfrm>
            <a:off x="9916733" y="141668"/>
            <a:ext cx="1957589" cy="6716332"/>
          </a:xfrm>
          <a:solidFill>
            <a:schemeClr val="accent4">
              <a:lumMod val="60000"/>
              <a:lumOff val="40000"/>
            </a:schemeClr>
          </a:solidFill>
        </p:spPr>
        <p:txBody>
          <a:bodyPr>
            <a:normAutofit/>
          </a:bodyPr>
          <a:lstStyle/>
          <a:p>
            <a:pPr algn="ctr"/>
            <a:r>
              <a:rPr lang="en-US" dirty="0">
                <a:effectLst>
                  <a:outerShdw blurRad="38100" dist="38100" dir="2700000" algn="tl">
                    <a:srgbClr val="000000">
                      <a:alpha val="43137"/>
                    </a:srgbClr>
                  </a:outerShdw>
                </a:effectLst>
              </a:rPr>
              <a:t>XML File Sample</a:t>
            </a:r>
            <a:endParaRPr lang="en-GB"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0A9614A-9C53-49FE-A70B-83F64E3B08C1}"/>
              </a:ext>
            </a:extLst>
          </p:cNvPr>
          <p:cNvSpPr>
            <a:spLocks noGrp="1"/>
          </p:cNvSpPr>
          <p:nvPr>
            <p:ph idx="1"/>
          </p:nvPr>
        </p:nvSpPr>
        <p:spPr>
          <a:xfrm>
            <a:off x="0" y="0"/>
            <a:ext cx="6864439" cy="6735651"/>
          </a:xfrm>
          <a:solidFill>
            <a:schemeClr val="accent4">
              <a:lumMod val="20000"/>
              <a:lumOff val="80000"/>
            </a:schemeClr>
          </a:solidFill>
        </p:spPr>
        <p:txBody>
          <a:bodyPr>
            <a:normAutofit fontScale="92500" lnSpcReduction="20000"/>
          </a:bodyPr>
          <a:lstStyle/>
          <a:p>
            <a:pPr marL="0" indent="0">
              <a:buNone/>
            </a:pPr>
            <a:r>
              <a:rPr lang="en-GB" dirty="0"/>
              <a:t>&lt;?xml version="1.0" encoding="utf-8"?&gt;</a:t>
            </a:r>
          </a:p>
          <a:p>
            <a:pPr marL="0" indent="0">
              <a:buNone/>
            </a:pPr>
            <a:r>
              <a:rPr lang="en-GB" dirty="0"/>
              <a:t>&lt;</a:t>
            </a:r>
            <a:r>
              <a:rPr lang="en-GB" b="1" dirty="0" err="1">
                <a:ln w="0"/>
                <a:solidFill>
                  <a:schemeClr val="accent1"/>
                </a:solidFill>
                <a:effectLst>
                  <a:outerShdw blurRad="38100" dist="25400" dir="5400000" algn="ctr" rotWithShape="0">
                    <a:srgbClr val="6E747A">
                      <a:alpha val="43000"/>
                    </a:srgbClr>
                  </a:outerShdw>
                </a:effectLst>
              </a:rPr>
              <a:t>LinearLayout</a:t>
            </a:r>
            <a:r>
              <a:rPr lang="en-GB" dirty="0"/>
              <a:t> </a:t>
            </a:r>
            <a:r>
              <a:rPr lang="en-GB" dirty="0" err="1"/>
              <a:t>xmlns:android</a:t>
            </a:r>
            <a:r>
              <a:rPr lang="en-GB" dirty="0"/>
              <a:t>="</a:t>
            </a:r>
            <a:r>
              <a:rPr lang="en-GB" b="1" dirty="0">
                <a:solidFill>
                  <a:srgbClr val="FF0000"/>
                </a:solidFill>
              </a:rPr>
              <a:t>http://schemas.android.com/</a:t>
            </a:r>
            <a:r>
              <a:rPr lang="en-GB" b="1" dirty="0" err="1">
                <a:solidFill>
                  <a:srgbClr val="FF0000"/>
                </a:solidFill>
              </a:rPr>
              <a:t>apk</a:t>
            </a:r>
            <a:r>
              <a:rPr lang="en-GB" b="1" dirty="0">
                <a:solidFill>
                  <a:srgbClr val="FF0000"/>
                </a:solidFill>
              </a:rPr>
              <a:t>/res/android</a:t>
            </a:r>
            <a:r>
              <a:rPr lang="en-GB" dirty="0"/>
              <a:t>"</a:t>
            </a:r>
          </a:p>
          <a:p>
            <a:pPr marL="0" indent="0">
              <a:buNone/>
            </a:pPr>
            <a:r>
              <a:rPr lang="en-GB" dirty="0"/>
              <a:t>   </a:t>
            </a:r>
            <a:r>
              <a:rPr lang="en-GB" dirty="0" err="1"/>
              <a:t>android:layout_width</a:t>
            </a:r>
            <a:r>
              <a:rPr lang="en-GB" dirty="0"/>
              <a:t>="</a:t>
            </a:r>
            <a:r>
              <a:rPr lang="en-GB" dirty="0" err="1"/>
              <a:t>fill_parent</a:t>
            </a:r>
            <a:r>
              <a:rPr lang="en-GB" dirty="0"/>
              <a:t>"</a:t>
            </a:r>
          </a:p>
          <a:p>
            <a:pPr marL="0" indent="0">
              <a:buNone/>
            </a:pPr>
            <a:r>
              <a:rPr lang="en-GB" dirty="0"/>
              <a:t>   </a:t>
            </a:r>
            <a:r>
              <a:rPr lang="en-GB" dirty="0" err="1"/>
              <a:t>android:layout_height</a:t>
            </a:r>
            <a:r>
              <a:rPr lang="en-GB" dirty="0"/>
              <a:t>="</a:t>
            </a:r>
            <a:r>
              <a:rPr lang="en-GB" dirty="0" err="1"/>
              <a:t>fill_parent</a:t>
            </a:r>
            <a:r>
              <a:rPr lang="en-GB" dirty="0"/>
              <a:t>"</a:t>
            </a:r>
          </a:p>
          <a:p>
            <a:pPr marL="0" indent="0">
              <a:buNone/>
            </a:pPr>
            <a:r>
              <a:rPr lang="en-GB" dirty="0"/>
              <a:t>   </a:t>
            </a:r>
            <a:r>
              <a:rPr lang="en-GB" dirty="0" err="1"/>
              <a:t>android:orientation</a:t>
            </a:r>
            <a:r>
              <a:rPr lang="en-GB" dirty="0"/>
              <a:t>="vertical" &gt;</a:t>
            </a:r>
          </a:p>
          <a:p>
            <a:pPr marL="0" indent="0">
              <a:buNone/>
            </a:pPr>
            <a:r>
              <a:rPr lang="en-GB" dirty="0"/>
              <a:t>   </a:t>
            </a:r>
          </a:p>
          <a:p>
            <a:pPr marL="0" indent="0">
              <a:buNone/>
            </a:pPr>
            <a:r>
              <a:rPr lang="en-GB" dirty="0"/>
              <a:t>   </a:t>
            </a:r>
            <a:r>
              <a:rPr lang="en-GB" sz="2900" b="1" dirty="0">
                <a:solidFill>
                  <a:schemeClr val="accent6">
                    <a:lumMod val="75000"/>
                  </a:schemeClr>
                </a:solidFill>
                <a:effectLst>
                  <a:outerShdw blurRad="38100" dist="38100" dir="2700000" algn="tl">
                    <a:srgbClr val="000000">
                      <a:alpha val="43137"/>
                    </a:srgbClr>
                  </a:outerShdw>
                </a:effectLst>
              </a:rPr>
              <a:t>&lt;</a:t>
            </a:r>
            <a:r>
              <a:rPr lang="en-GB" sz="2900" b="1" dirty="0" err="1">
                <a:solidFill>
                  <a:schemeClr val="accent6">
                    <a:lumMod val="75000"/>
                  </a:schemeClr>
                </a:solidFill>
                <a:effectLst>
                  <a:outerShdw blurRad="38100" dist="38100" dir="2700000" algn="tl">
                    <a:srgbClr val="000000">
                      <a:alpha val="43137"/>
                    </a:srgbClr>
                  </a:outerShdw>
                </a:effectLst>
              </a:rPr>
              <a:t>TextView</a:t>
            </a:r>
            <a:r>
              <a:rPr lang="en-GB" sz="2900" b="1" dirty="0">
                <a:solidFill>
                  <a:schemeClr val="accent6">
                    <a:lumMod val="75000"/>
                  </a:schemeClr>
                </a:solidFill>
                <a:effectLst>
                  <a:outerShdw blurRad="38100" dist="38100" dir="2700000" algn="tl">
                    <a:srgbClr val="000000">
                      <a:alpha val="43137"/>
                    </a:srgbClr>
                  </a:outerShdw>
                </a:effectLst>
              </a:rPr>
              <a:t> </a:t>
            </a:r>
            <a:r>
              <a:rPr lang="en-GB" dirty="0" err="1"/>
              <a:t>android:id</a:t>
            </a:r>
            <a:r>
              <a:rPr lang="en-GB" dirty="0"/>
              <a:t>="@+id/text"</a:t>
            </a:r>
          </a:p>
          <a:p>
            <a:pPr marL="0" indent="0">
              <a:buNone/>
            </a:pPr>
            <a:r>
              <a:rPr lang="en-GB" dirty="0"/>
              <a:t>      </a:t>
            </a:r>
            <a:r>
              <a:rPr lang="en-GB" dirty="0" err="1"/>
              <a:t>android:layout_width</a:t>
            </a:r>
            <a:r>
              <a:rPr lang="en-GB" dirty="0"/>
              <a:t>="</a:t>
            </a:r>
            <a:r>
              <a:rPr lang="en-GB" dirty="0" err="1"/>
              <a:t>wrap_content</a:t>
            </a:r>
            <a:r>
              <a:rPr lang="en-GB" dirty="0"/>
              <a:t>"</a:t>
            </a:r>
          </a:p>
          <a:p>
            <a:pPr marL="0" indent="0">
              <a:buNone/>
            </a:pPr>
            <a:r>
              <a:rPr lang="en-GB" dirty="0"/>
              <a:t>      </a:t>
            </a:r>
            <a:r>
              <a:rPr lang="en-GB" dirty="0" err="1"/>
              <a:t>android:layout_height</a:t>
            </a:r>
            <a:r>
              <a:rPr lang="en-GB" dirty="0"/>
              <a:t>="</a:t>
            </a:r>
            <a:r>
              <a:rPr lang="en-GB" dirty="0" err="1"/>
              <a:t>wrap_content</a:t>
            </a:r>
            <a:r>
              <a:rPr lang="en-GB" dirty="0"/>
              <a:t>"</a:t>
            </a:r>
          </a:p>
          <a:p>
            <a:pPr marL="0" indent="0">
              <a:buNone/>
            </a:pPr>
            <a:r>
              <a:rPr lang="en-GB" dirty="0"/>
              <a:t>      </a:t>
            </a:r>
            <a:r>
              <a:rPr lang="en-GB" dirty="0" err="1"/>
              <a:t>android:text</a:t>
            </a:r>
            <a:r>
              <a:rPr lang="en-GB" dirty="0"/>
              <a:t>="This is a </a:t>
            </a:r>
            <a:r>
              <a:rPr lang="en-GB" dirty="0" err="1"/>
              <a:t>TextView</a:t>
            </a:r>
            <a:r>
              <a:rPr lang="en-GB" dirty="0"/>
              <a:t>" /&gt;</a:t>
            </a:r>
          </a:p>
          <a:p>
            <a:pPr marL="0" indent="0">
              <a:buNone/>
            </a:pPr>
            <a:r>
              <a:rPr lang="en-GB" dirty="0"/>
              <a:t>      </a:t>
            </a:r>
          </a:p>
          <a:p>
            <a:pPr marL="0" indent="0">
              <a:buNone/>
            </a:pPr>
            <a:r>
              <a:rPr lang="en-GB" dirty="0"/>
              <a:t>   &lt;</a:t>
            </a:r>
            <a:r>
              <a:rPr lang="en-GB" b="1" dirty="0">
                <a:solidFill>
                  <a:schemeClr val="accent6">
                    <a:lumMod val="75000"/>
                  </a:schemeClr>
                </a:solidFill>
                <a:effectLst>
                  <a:outerShdw blurRad="38100" dist="38100" dir="2700000" algn="tl">
                    <a:srgbClr val="000000">
                      <a:alpha val="43137"/>
                    </a:srgbClr>
                  </a:outerShdw>
                </a:effectLst>
              </a:rPr>
              <a:t>Button</a:t>
            </a:r>
            <a:r>
              <a:rPr lang="en-GB" dirty="0"/>
              <a:t> </a:t>
            </a:r>
            <a:r>
              <a:rPr lang="en-GB" dirty="0" err="1"/>
              <a:t>android:id</a:t>
            </a:r>
            <a:r>
              <a:rPr lang="en-GB" dirty="0"/>
              <a:t>="@+id/button"</a:t>
            </a:r>
          </a:p>
          <a:p>
            <a:pPr marL="0" indent="0">
              <a:buNone/>
            </a:pPr>
            <a:r>
              <a:rPr lang="en-GB" dirty="0"/>
              <a:t>      </a:t>
            </a:r>
            <a:r>
              <a:rPr lang="en-GB" dirty="0" err="1"/>
              <a:t>android:layout_width</a:t>
            </a:r>
            <a:r>
              <a:rPr lang="en-GB" dirty="0"/>
              <a:t>="</a:t>
            </a:r>
            <a:r>
              <a:rPr lang="en-GB" dirty="0" err="1"/>
              <a:t>wrap_content</a:t>
            </a:r>
            <a:r>
              <a:rPr lang="en-GB" dirty="0"/>
              <a:t>"</a:t>
            </a:r>
          </a:p>
          <a:p>
            <a:pPr marL="0" indent="0">
              <a:buNone/>
            </a:pPr>
            <a:r>
              <a:rPr lang="en-GB" dirty="0"/>
              <a:t>      </a:t>
            </a:r>
            <a:r>
              <a:rPr lang="en-GB" dirty="0" err="1"/>
              <a:t>android:layout_height</a:t>
            </a:r>
            <a:r>
              <a:rPr lang="en-GB" dirty="0"/>
              <a:t>="</a:t>
            </a:r>
            <a:r>
              <a:rPr lang="en-GB" dirty="0" err="1"/>
              <a:t>wrap_content</a:t>
            </a:r>
            <a:r>
              <a:rPr lang="en-GB" dirty="0"/>
              <a:t>"</a:t>
            </a:r>
          </a:p>
          <a:p>
            <a:pPr marL="0" indent="0">
              <a:buNone/>
            </a:pPr>
            <a:r>
              <a:rPr lang="en-GB" dirty="0"/>
              <a:t>      </a:t>
            </a:r>
            <a:r>
              <a:rPr lang="en-GB" dirty="0" err="1"/>
              <a:t>android:text</a:t>
            </a:r>
            <a:r>
              <a:rPr lang="en-GB" dirty="0"/>
              <a:t>="This is a Button" /&gt;</a:t>
            </a:r>
          </a:p>
          <a:p>
            <a:pPr marL="0" indent="0">
              <a:buNone/>
            </a:pPr>
            <a:r>
              <a:rPr lang="en-GB" dirty="0"/>
              <a:t>      </a:t>
            </a:r>
          </a:p>
          <a:p>
            <a:pPr marL="0" indent="0">
              <a:buNone/>
            </a:pPr>
            <a:r>
              <a:rPr lang="en-GB" dirty="0"/>
              <a:t>   &lt;!-- More GUI components go here  --&gt;</a:t>
            </a:r>
          </a:p>
          <a:p>
            <a:pPr marL="0" indent="0">
              <a:buNone/>
            </a:pPr>
            <a:r>
              <a:rPr lang="en-GB" dirty="0"/>
              <a:t>   </a:t>
            </a:r>
          </a:p>
          <a:p>
            <a:pPr marL="0" indent="0">
              <a:buNone/>
            </a:pPr>
            <a:r>
              <a:rPr lang="en-GB" b="1" dirty="0">
                <a:ln w="0"/>
                <a:solidFill>
                  <a:schemeClr val="accent1"/>
                </a:solidFill>
                <a:effectLst>
                  <a:outerShdw blurRad="38100" dist="25400" dir="5400000" algn="ctr" rotWithShape="0">
                    <a:srgbClr val="6E747A">
                      <a:alpha val="43000"/>
                    </a:srgbClr>
                  </a:outerShdw>
                </a:effectLst>
              </a:rPr>
              <a:t>&lt;/</a:t>
            </a:r>
            <a:r>
              <a:rPr lang="en-GB" b="1" dirty="0" err="1">
                <a:ln w="0"/>
                <a:solidFill>
                  <a:schemeClr val="accent1"/>
                </a:solidFill>
                <a:effectLst>
                  <a:outerShdw blurRad="38100" dist="25400" dir="5400000" algn="ctr" rotWithShape="0">
                    <a:srgbClr val="6E747A">
                      <a:alpha val="43000"/>
                    </a:srgbClr>
                  </a:outerShdw>
                </a:effectLst>
              </a:rPr>
              <a:t>LinearLayout</a:t>
            </a:r>
            <a:r>
              <a:rPr lang="en-GB" b="1" dirty="0">
                <a:ln w="0"/>
                <a:solidFill>
                  <a:schemeClr val="accent1"/>
                </a:solidFill>
                <a:effectLst>
                  <a:outerShdw blurRad="38100" dist="25400" dir="5400000" algn="ctr" rotWithShape="0">
                    <a:srgbClr val="6E747A">
                      <a:alpha val="43000"/>
                    </a:srgbClr>
                  </a:outerShdw>
                </a:effectLst>
              </a:rPr>
              <a:t>&gt;</a:t>
            </a:r>
          </a:p>
        </p:txBody>
      </p:sp>
      <p:sp>
        <p:nvSpPr>
          <p:cNvPr id="5" name="Callout: Bent Line 4">
            <a:extLst>
              <a:ext uri="{FF2B5EF4-FFF2-40B4-BE49-F238E27FC236}">
                <a16:creationId xmlns:a16="http://schemas.microsoft.com/office/drawing/2014/main" id="{B714A0B0-E1E3-4E52-BAE3-4EB80F31154D}"/>
              </a:ext>
            </a:extLst>
          </p:cNvPr>
          <p:cNvSpPr/>
          <p:nvPr/>
        </p:nvSpPr>
        <p:spPr>
          <a:xfrm>
            <a:off x="7418228" y="1263083"/>
            <a:ext cx="2279561" cy="1056067"/>
          </a:xfrm>
          <a:prstGeom prst="borderCallout2">
            <a:avLst>
              <a:gd name="adj1" fmla="val 16311"/>
              <a:gd name="adj2" fmla="val -988"/>
              <a:gd name="adj3" fmla="val 17147"/>
              <a:gd name="adj4" fmla="val -64951"/>
              <a:gd name="adj5" fmla="val -44500"/>
              <a:gd name="adj6" fmla="val -65647"/>
            </a:avLst>
          </a:prstGeom>
          <a:ln w="47625">
            <a:headEnd type="none" w="lg" len="lg"/>
            <a:tailEnd type="triangl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XML Schema for Android UI files</a:t>
            </a:r>
            <a:endParaRPr lang="en-GB" dirty="0"/>
          </a:p>
        </p:txBody>
      </p:sp>
      <p:sp>
        <p:nvSpPr>
          <p:cNvPr id="6" name="Callout: Bent Line 5">
            <a:extLst>
              <a:ext uri="{FF2B5EF4-FFF2-40B4-BE49-F238E27FC236}">
                <a16:creationId xmlns:a16="http://schemas.microsoft.com/office/drawing/2014/main" id="{A1DDC29B-D097-4340-B4D3-806AEFB3D88A}"/>
              </a:ext>
            </a:extLst>
          </p:cNvPr>
          <p:cNvSpPr/>
          <p:nvPr/>
        </p:nvSpPr>
        <p:spPr>
          <a:xfrm>
            <a:off x="7418227" y="5428683"/>
            <a:ext cx="2279561" cy="1056067"/>
          </a:xfrm>
          <a:prstGeom prst="borderCallout2">
            <a:avLst>
              <a:gd name="adj1" fmla="val 86862"/>
              <a:gd name="adj2" fmla="val -1731"/>
              <a:gd name="adj3" fmla="val 87698"/>
              <a:gd name="adj4" fmla="val -15181"/>
              <a:gd name="adj5" fmla="val 96602"/>
              <a:gd name="adj6" fmla="val -240212"/>
            </a:avLst>
          </a:prstGeom>
          <a:ln w="47625">
            <a:headEnd type="none" w="lg" len="lg"/>
            <a:tailEnd type="triangl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Layout closing tag</a:t>
            </a:r>
            <a:endParaRPr lang="en-GB" dirty="0"/>
          </a:p>
        </p:txBody>
      </p:sp>
      <p:sp>
        <p:nvSpPr>
          <p:cNvPr id="7" name="Double Brace 6">
            <a:extLst>
              <a:ext uri="{FF2B5EF4-FFF2-40B4-BE49-F238E27FC236}">
                <a16:creationId xmlns:a16="http://schemas.microsoft.com/office/drawing/2014/main" id="{CFBA7A4F-6A61-4713-BD45-D2663D609904}"/>
              </a:ext>
            </a:extLst>
          </p:cNvPr>
          <p:cNvSpPr/>
          <p:nvPr/>
        </p:nvSpPr>
        <p:spPr>
          <a:xfrm>
            <a:off x="0" y="2015067"/>
            <a:ext cx="5909733" cy="341361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Callout: Bent Line 7">
            <a:extLst>
              <a:ext uri="{FF2B5EF4-FFF2-40B4-BE49-F238E27FC236}">
                <a16:creationId xmlns:a16="http://schemas.microsoft.com/office/drawing/2014/main" id="{071B7C1F-A47C-4BF1-AEFF-5BFE40EE1344}"/>
              </a:ext>
            </a:extLst>
          </p:cNvPr>
          <p:cNvSpPr/>
          <p:nvPr/>
        </p:nvSpPr>
        <p:spPr>
          <a:xfrm>
            <a:off x="7418229" y="3193841"/>
            <a:ext cx="2279561" cy="1056067"/>
          </a:xfrm>
          <a:prstGeom prst="borderCallout2">
            <a:avLst>
              <a:gd name="adj1" fmla="val 46776"/>
              <a:gd name="adj2" fmla="val -2474"/>
              <a:gd name="adj3" fmla="val 46008"/>
              <a:gd name="adj4" fmla="val -16667"/>
              <a:gd name="adj5" fmla="val 46895"/>
              <a:gd name="adj6" fmla="val -56732"/>
            </a:avLst>
          </a:prstGeom>
          <a:ln w="47625">
            <a:headEnd type="none" w="lg" len="lg"/>
            <a:tailEnd type="triangl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Widgets</a:t>
            </a:r>
            <a:endParaRPr lang="en-GB" dirty="0"/>
          </a:p>
        </p:txBody>
      </p:sp>
      <p:sp>
        <p:nvSpPr>
          <p:cNvPr id="9" name="Callout: Bent Line 8">
            <a:extLst>
              <a:ext uri="{FF2B5EF4-FFF2-40B4-BE49-F238E27FC236}">
                <a16:creationId xmlns:a16="http://schemas.microsoft.com/office/drawing/2014/main" id="{50A66108-4539-473D-878F-21B7BD93DE8B}"/>
              </a:ext>
            </a:extLst>
          </p:cNvPr>
          <p:cNvSpPr/>
          <p:nvPr/>
        </p:nvSpPr>
        <p:spPr>
          <a:xfrm>
            <a:off x="7418227" y="283870"/>
            <a:ext cx="2279561" cy="541867"/>
          </a:xfrm>
          <a:prstGeom prst="borderCallout2">
            <a:avLst>
              <a:gd name="adj1" fmla="val 16311"/>
              <a:gd name="adj2" fmla="val -988"/>
              <a:gd name="adj3" fmla="val 29647"/>
              <a:gd name="adj4" fmla="val -224660"/>
              <a:gd name="adj5" fmla="val 30500"/>
              <a:gd name="adj6" fmla="val -254327"/>
            </a:avLst>
          </a:prstGeom>
          <a:ln w="47625">
            <a:headEnd type="none" w="lg" len="lg"/>
            <a:tailEnd type="triangle"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XML layout</a:t>
            </a:r>
            <a:endParaRPr lang="en-GB" dirty="0"/>
          </a:p>
        </p:txBody>
      </p:sp>
    </p:spTree>
    <p:extLst>
      <p:ext uri="{BB962C8B-B14F-4D97-AF65-F5344CB8AC3E}">
        <p14:creationId xmlns:p14="http://schemas.microsoft.com/office/powerpoint/2010/main" val="359970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AAC6-268E-4210-8FE7-701D6A5C3AFA}"/>
              </a:ext>
            </a:extLst>
          </p:cNvPr>
          <p:cNvSpPr>
            <a:spLocks noGrp="1"/>
          </p:cNvSpPr>
          <p:nvPr>
            <p:ph type="title"/>
          </p:nvPr>
        </p:nvSpPr>
        <p:spPr/>
        <p:txBody>
          <a:bodyPr/>
          <a:lstStyle/>
          <a:p>
            <a:r>
              <a:rPr lang="en-US" dirty="0"/>
              <a:t>XML UI Files</a:t>
            </a:r>
            <a:endParaRPr lang="en-GB" dirty="0"/>
          </a:p>
        </p:txBody>
      </p:sp>
      <p:sp>
        <p:nvSpPr>
          <p:cNvPr id="3" name="Content Placeholder 2">
            <a:extLst>
              <a:ext uri="{FF2B5EF4-FFF2-40B4-BE49-F238E27FC236}">
                <a16:creationId xmlns:a16="http://schemas.microsoft.com/office/drawing/2014/main" id="{CBC3A5C6-4559-4DA7-8684-9F015756FD80}"/>
              </a:ext>
            </a:extLst>
          </p:cNvPr>
          <p:cNvSpPr>
            <a:spLocks noGrp="1"/>
          </p:cNvSpPr>
          <p:nvPr>
            <p:ph idx="1"/>
          </p:nvPr>
        </p:nvSpPr>
        <p:spPr/>
        <p:txBody>
          <a:bodyPr/>
          <a:lstStyle/>
          <a:p>
            <a:r>
              <a:rPr lang="en-US" dirty="0"/>
              <a:t>The XML user interface files define that layouts in which the UI widgets are to be placed.</a:t>
            </a:r>
          </a:p>
          <a:p>
            <a:r>
              <a:rPr lang="en-US" dirty="0"/>
              <a:t>Common layouts are listed in the next slide</a:t>
            </a:r>
          </a:p>
          <a:p>
            <a:r>
              <a:rPr lang="en-US" dirty="0"/>
              <a:t>The files are named with a file extension “xml” such as “activity_main.xml”</a:t>
            </a:r>
          </a:p>
          <a:p>
            <a:r>
              <a:rPr lang="en-US" dirty="0"/>
              <a:t>XML layout files are located in the </a:t>
            </a:r>
            <a:r>
              <a:rPr lang="en-GB" b="1" dirty="0">
                <a:solidFill>
                  <a:srgbClr val="C00000"/>
                </a:solidFill>
              </a:rPr>
              <a:t>res/layout </a:t>
            </a:r>
            <a:r>
              <a:rPr lang="en-GB" dirty="0"/>
              <a:t>project folder</a:t>
            </a:r>
            <a:endParaRPr lang="en-US" dirty="0"/>
          </a:p>
          <a:p>
            <a:pPr lvl="1"/>
            <a:endParaRPr lang="en-GB" dirty="0"/>
          </a:p>
        </p:txBody>
      </p:sp>
    </p:spTree>
    <p:extLst>
      <p:ext uri="{BB962C8B-B14F-4D97-AF65-F5344CB8AC3E}">
        <p14:creationId xmlns:p14="http://schemas.microsoft.com/office/powerpoint/2010/main" val="90092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8E23-964B-40C6-96D8-34786BFD5DC1}"/>
              </a:ext>
            </a:extLst>
          </p:cNvPr>
          <p:cNvSpPr>
            <a:spLocks noGrp="1"/>
          </p:cNvSpPr>
          <p:nvPr>
            <p:ph type="title"/>
          </p:nvPr>
        </p:nvSpPr>
        <p:spPr>
          <a:xfrm>
            <a:off x="838200" y="365126"/>
            <a:ext cx="10515600" cy="515408"/>
          </a:xfrm>
        </p:spPr>
        <p:txBody>
          <a:bodyPr>
            <a:normAutofit fontScale="90000"/>
          </a:bodyPr>
          <a:lstStyle/>
          <a:p>
            <a:r>
              <a:rPr lang="en-US" dirty="0"/>
              <a:t>Android Layouts</a:t>
            </a:r>
            <a:endParaRPr lang="en-GB" dirty="0"/>
          </a:p>
        </p:txBody>
      </p:sp>
      <p:sp>
        <p:nvSpPr>
          <p:cNvPr id="3" name="Content Placeholder 2">
            <a:extLst>
              <a:ext uri="{FF2B5EF4-FFF2-40B4-BE49-F238E27FC236}">
                <a16:creationId xmlns:a16="http://schemas.microsoft.com/office/drawing/2014/main" id="{DCC3D03D-B469-4A6D-8D01-C02504C0EEE7}"/>
              </a:ext>
            </a:extLst>
          </p:cNvPr>
          <p:cNvSpPr>
            <a:spLocks noGrp="1"/>
          </p:cNvSpPr>
          <p:nvPr>
            <p:ph idx="1"/>
          </p:nvPr>
        </p:nvSpPr>
        <p:spPr>
          <a:xfrm>
            <a:off x="838200" y="880534"/>
            <a:ext cx="10515600" cy="5977465"/>
          </a:xfrm>
        </p:spPr>
        <p:txBody>
          <a:bodyPr>
            <a:normAutofit/>
          </a:bodyPr>
          <a:lstStyle/>
          <a:p>
            <a:pPr marL="514350" indent="-514350">
              <a:buFont typeface="+mj-lt"/>
              <a:buAutoNum type="arabicPeriod"/>
            </a:pPr>
            <a:r>
              <a:rPr lang="en-GB" dirty="0"/>
              <a:t>Linear Layout: </a:t>
            </a:r>
            <a:r>
              <a:rPr lang="en-GB" b="1" dirty="0" err="1">
                <a:effectLst>
                  <a:outerShdw blurRad="38100" dist="38100" dir="2700000" algn="tl">
                    <a:srgbClr val="000000">
                      <a:alpha val="43137"/>
                    </a:srgbClr>
                  </a:outerShdw>
                </a:effectLst>
              </a:rPr>
              <a:t>LinearLayout</a:t>
            </a:r>
            <a:r>
              <a:rPr lang="en-GB" dirty="0"/>
              <a:t> is a view group that aligns all children in a single direction, vertically or horizontally.</a:t>
            </a:r>
          </a:p>
          <a:p>
            <a:pPr marL="514350" indent="-514350">
              <a:buFont typeface="+mj-lt"/>
              <a:buAutoNum type="arabicPeriod"/>
            </a:pPr>
            <a:r>
              <a:rPr lang="en-GB" dirty="0"/>
              <a:t>Relative Layout: </a:t>
            </a:r>
            <a:r>
              <a:rPr lang="en-GB" b="1" dirty="0" err="1">
                <a:effectLst>
                  <a:outerShdw blurRad="38100" dist="38100" dir="2700000" algn="tl">
                    <a:srgbClr val="000000">
                      <a:alpha val="43137"/>
                    </a:srgbClr>
                  </a:outerShdw>
                </a:effectLst>
              </a:rPr>
              <a:t>RelativeLayout</a:t>
            </a:r>
            <a:r>
              <a:rPr lang="en-GB" dirty="0"/>
              <a:t> is a view group that displays child views in relative positions.</a:t>
            </a:r>
          </a:p>
          <a:p>
            <a:pPr marL="514350" indent="-514350">
              <a:buFont typeface="+mj-lt"/>
              <a:buAutoNum type="arabicPeriod"/>
            </a:pPr>
            <a:r>
              <a:rPr lang="en-GB" dirty="0"/>
              <a:t>Table Layout: </a:t>
            </a:r>
            <a:r>
              <a:rPr lang="en-GB" b="1" dirty="0" err="1">
                <a:effectLst>
                  <a:outerShdw blurRad="38100" dist="38100" dir="2700000" algn="tl">
                    <a:srgbClr val="000000">
                      <a:alpha val="43137"/>
                    </a:srgbClr>
                  </a:outerShdw>
                </a:effectLst>
              </a:rPr>
              <a:t>TableLayout</a:t>
            </a:r>
            <a:r>
              <a:rPr lang="en-GB" dirty="0"/>
              <a:t> is a view that groups views into </a:t>
            </a:r>
            <a:r>
              <a:rPr lang="en-GB" dirty="0" err="1"/>
              <a:t>TableRows</a:t>
            </a:r>
            <a:r>
              <a:rPr lang="en-GB" dirty="0"/>
              <a:t> and columns.</a:t>
            </a:r>
          </a:p>
          <a:p>
            <a:pPr marL="514350" indent="-514350">
              <a:buFont typeface="+mj-lt"/>
              <a:buAutoNum type="arabicPeriod"/>
            </a:pPr>
            <a:r>
              <a:rPr lang="en-GB" dirty="0"/>
              <a:t>Absolute Layout: </a:t>
            </a:r>
            <a:r>
              <a:rPr lang="en-GB" b="1" dirty="0" err="1">
                <a:effectLst>
                  <a:outerShdw blurRad="38100" dist="38100" dir="2700000" algn="tl">
                    <a:srgbClr val="000000">
                      <a:alpha val="43137"/>
                    </a:srgbClr>
                  </a:outerShdw>
                </a:effectLst>
              </a:rPr>
              <a:t>AbsoluteLayout</a:t>
            </a:r>
            <a:r>
              <a:rPr lang="en-GB" dirty="0"/>
              <a:t> enables you to specify the exact location of its children.</a:t>
            </a:r>
          </a:p>
          <a:p>
            <a:pPr marL="514350" indent="-514350">
              <a:buFont typeface="+mj-lt"/>
              <a:buAutoNum type="arabicPeriod"/>
            </a:pPr>
            <a:r>
              <a:rPr lang="en-GB" dirty="0"/>
              <a:t>Frame Layout: The </a:t>
            </a:r>
            <a:r>
              <a:rPr lang="en-GB" b="1" dirty="0" err="1">
                <a:effectLst>
                  <a:outerShdw blurRad="38100" dist="38100" dir="2700000" algn="tl">
                    <a:srgbClr val="000000">
                      <a:alpha val="43137"/>
                    </a:srgbClr>
                  </a:outerShdw>
                </a:effectLst>
              </a:rPr>
              <a:t>FrameLayout</a:t>
            </a:r>
            <a:r>
              <a:rPr lang="en-GB" dirty="0"/>
              <a:t> is a placeholder on screen that you can use to display a single view.</a:t>
            </a:r>
          </a:p>
          <a:p>
            <a:pPr marL="514350" indent="-514350">
              <a:buFont typeface="+mj-lt"/>
              <a:buAutoNum type="arabicPeriod"/>
            </a:pPr>
            <a:r>
              <a:rPr lang="en-GB" dirty="0"/>
              <a:t>List View: </a:t>
            </a:r>
            <a:r>
              <a:rPr lang="en-GB" b="1" dirty="0" err="1">
                <a:effectLst>
                  <a:outerShdw blurRad="38100" dist="38100" dir="2700000" algn="tl">
                    <a:srgbClr val="000000">
                      <a:alpha val="43137"/>
                    </a:srgbClr>
                  </a:outerShdw>
                </a:effectLst>
              </a:rPr>
              <a:t>ListView</a:t>
            </a:r>
            <a:r>
              <a:rPr lang="en-GB" dirty="0"/>
              <a:t> is a view group that displays a list of scrollable items.</a:t>
            </a:r>
          </a:p>
          <a:p>
            <a:pPr marL="514350" indent="-514350">
              <a:buFont typeface="+mj-lt"/>
              <a:buAutoNum type="arabicPeriod"/>
            </a:pPr>
            <a:r>
              <a:rPr lang="en-GB" dirty="0"/>
              <a:t>Grid View: </a:t>
            </a:r>
            <a:r>
              <a:rPr lang="en-GB" b="1" dirty="0" err="1">
                <a:effectLst>
                  <a:outerShdw blurRad="38100" dist="38100" dir="2700000" algn="tl">
                    <a:srgbClr val="000000">
                      <a:alpha val="43137"/>
                    </a:srgbClr>
                  </a:outerShdw>
                </a:effectLst>
              </a:rPr>
              <a:t>GridView</a:t>
            </a:r>
            <a:r>
              <a:rPr lang="en-GB" dirty="0"/>
              <a:t> is a </a:t>
            </a:r>
            <a:r>
              <a:rPr lang="en-GB" dirty="0" err="1"/>
              <a:t>ViewGroup</a:t>
            </a:r>
            <a:r>
              <a:rPr lang="en-GB" dirty="0"/>
              <a:t> that displays items in a two-dimensional, scrollable grid.</a:t>
            </a:r>
          </a:p>
        </p:txBody>
      </p:sp>
    </p:spTree>
    <p:extLst>
      <p:ext uri="{BB962C8B-B14F-4D97-AF65-F5344CB8AC3E}">
        <p14:creationId xmlns:p14="http://schemas.microsoft.com/office/powerpoint/2010/main" val="28314710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330</TotalTime>
  <Words>1275</Words>
  <Application>Microsoft Office PowerPoint</Application>
  <PresentationFormat>Widescreen</PresentationFormat>
  <Paragraphs>162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Android UI Elements</vt:lpstr>
      <vt:lpstr>Agenda</vt:lpstr>
      <vt:lpstr>Introduction to Android UI</vt:lpstr>
      <vt:lpstr>PowerPoint Presentation</vt:lpstr>
      <vt:lpstr>XML UI Files</vt:lpstr>
      <vt:lpstr>Android Project File Organization</vt:lpstr>
      <vt:lpstr>XML File Sample</vt:lpstr>
      <vt:lpstr>XML UI Files</vt:lpstr>
      <vt:lpstr>Android Layouts</vt:lpstr>
      <vt:lpstr>FrameLayout</vt:lpstr>
      <vt:lpstr>Sample FrameLayout code (details removed)</vt:lpstr>
      <vt:lpstr>ListView example</vt:lpstr>
      <vt:lpstr>GridView Example http://android-er.blogspot.co.ke/2012/07/apply-lrucache-on-gridview.html </vt:lpstr>
      <vt:lpstr>Cont’d</vt:lpstr>
      <vt:lpstr>Java</vt:lpstr>
      <vt:lpstr>Cont’d</vt:lpstr>
      <vt:lpstr>TableLayout</vt:lpstr>
      <vt:lpstr>AbsoluteLayouts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UI Elements</dc:title>
  <dc:creator>Jason Githeko</dc:creator>
  <cp:lastModifiedBy>Jason Githeko</cp:lastModifiedBy>
  <cp:revision>25</cp:revision>
  <dcterms:created xsi:type="dcterms:W3CDTF">2017-04-25T17:26:35Z</dcterms:created>
  <dcterms:modified xsi:type="dcterms:W3CDTF">2017-05-12T13:52:21Z</dcterms:modified>
</cp:coreProperties>
</file>