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8" r:id="rId4"/>
    <p:sldId id="257" r:id="rId5"/>
    <p:sldId id="271" r:id="rId6"/>
    <p:sldId id="272" r:id="rId7"/>
    <p:sldId id="273" r:id="rId8"/>
    <p:sldId id="261" r:id="rId9"/>
    <p:sldId id="274" r:id="rId10"/>
    <p:sldId id="262" r:id="rId11"/>
    <p:sldId id="275" r:id="rId12"/>
    <p:sldId id="263" r:id="rId13"/>
    <p:sldId id="264" r:id="rId14"/>
    <p:sldId id="265" r:id="rId15"/>
    <p:sldId id="267" r:id="rId16"/>
    <p:sldId id="268" r:id="rId17"/>
    <p:sldId id="269" r:id="rId18"/>
    <p:sldId id="25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922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5638800"/>
            <a:ext cx="1431721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52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389FCF-3761-43A2-8E0C-69C520701FC6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A0F7FC-7C91-46F9-AFA1-5F80D8173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06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389FCF-3761-43A2-8E0C-69C520701FC6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A0F7FC-7C91-46F9-AFA1-5F80D8173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02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5638800"/>
            <a:ext cx="1431721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621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5754886"/>
            <a:ext cx="1295400" cy="110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965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389FCF-3761-43A2-8E0C-69C520701FC6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A0F7FC-7C91-46F9-AFA1-5F80D8173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956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389FCF-3761-43A2-8E0C-69C520701FC6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A0F7FC-7C91-46F9-AFA1-5F80D8173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341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389FCF-3761-43A2-8E0C-69C520701FC6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A0F7FC-7C91-46F9-AFA1-5F80D8173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25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389FCF-3761-43A2-8E0C-69C520701FC6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A0F7FC-7C91-46F9-AFA1-5F80D8173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2605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389FCF-3761-43A2-8E0C-69C520701FC6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A0F7FC-7C91-46F9-AFA1-5F80D8173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858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389FCF-3761-43A2-8E0C-69C520701FC6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A0F7FC-7C91-46F9-AFA1-5F80D8173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13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5754886"/>
            <a:ext cx="1295400" cy="110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6113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389FCF-3761-43A2-8E0C-69C520701FC6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A0F7FC-7C91-46F9-AFA1-5F80D8173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341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389FCF-3761-43A2-8E0C-69C520701FC6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A0F7FC-7C91-46F9-AFA1-5F80D8173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479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389FCF-3761-43A2-8E0C-69C520701FC6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A0F7FC-7C91-46F9-AFA1-5F80D8173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400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389FCF-3761-43A2-8E0C-69C520701FC6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A0F7FC-7C91-46F9-AFA1-5F80D8173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92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389FCF-3761-43A2-8E0C-69C520701FC6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A0F7FC-7C91-46F9-AFA1-5F80D8173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84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389FCF-3761-43A2-8E0C-69C520701FC6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A0F7FC-7C91-46F9-AFA1-5F80D8173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50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389FCF-3761-43A2-8E0C-69C520701FC6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A0F7FC-7C91-46F9-AFA1-5F80D8173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224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389FCF-3761-43A2-8E0C-69C520701FC6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A0F7FC-7C91-46F9-AFA1-5F80D8173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160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389FCF-3761-43A2-8E0C-69C520701FC6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A0F7FC-7C91-46F9-AFA1-5F80D8173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682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389FCF-3761-43A2-8E0C-69C520701FC6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A0F7FC-7C91-46F9-AFA1-5F80D8173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04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282" y="5638800"/>
            <a:ext cx="1431721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881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282" y="5638800"/>
            <a:ext cx="1431721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661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Finding Truth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5 Principles For Unmasking Atheism, Secularism, and Other God Substitutes 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15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Principle #4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Test the Idol: Does it Contradict Itself?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931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Consistency is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Reductionist theories reduce human rationality to some non-rational force or process</a:t>
            </a:r>
          </a:p>
          <a:p>
            <a:r>
              <a:rPr lang="en-US" dirty="0" smtClean="0"/>
              <a:t>But that would also apply to the way they arrived at their conclusions</a:t>
            </a:r>
          </a:p>
          <a:p>
            <a:r>
              <a:rPr lang="en-US" dirty="0" smtClean="0"/>
              <a:t>So they have to make exceptions for their own theories, that they have a special ability to rise above the box as it were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895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 Christianity any different?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starts with a transcendent Creator who spoke the world into existence through his Word (Gen. 1:3, John 1:1)</a:t>
            </a:r>
          </a:p>
          <a:p>
            <a:r>
              <a:rPr lang="en-US" dirty="0" smtClean="0"/>
              <a:t>This view has two crucial implications</a:t>
            </a:r>
          </a:p>
          <a:p>
            <a:pPr lvl="1"/>
            <a:r>
              <a:rPr lang="en-US" dirty="0" smtClean="0"/>
              <a:t>The intelligible order of the universe reflects the mind of the Creator</a:t>
            </a:r>
          </a:p>
          <a:p>
            <a:pPr lvl="1"/>
            <a:r>
              <a:rPr lang="en-US" dirty="0" smtClean="0"/>
              <a:t>Because God created humans in his image, our minds correspond with that order as 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010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necessary assumed 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That the material world is real</a:t>
            </a:r>
          </a:p>
          <a:p>
            <a:r>
              <a:rPr lang="en-US" dirty="0" smtClean="0"/>
              <a:t>That the universe works by cause and effect</a:t>
            </a:r>
          </a:p>
          <a:p>
            <a:r>
              <a:rPr lang="en-US" dirty="0" smtClean="0"/>
              <a:t>That mathematical truths hold universally</a:t>
            </a:r>
          </a:p>
          <a:p>
            <a:r>
              <a:rPr lang="en-US" dirty="0" smtClean="0"/>
              <a:t>That our memories are basically reliable</a:t>
            </a:r>
          </a:p>
          <a:p>
            <a:r>
              <a:rPr lang="en-US" dirty="0" smtClean="0"/>
              <a:t>That other people have minds</a:t>
            </a:r>
          </a:p>
          <a:p>
            <a:r>
              <a:rPr lang="en-US" dirty="0" smtClean="0"/>
              <a:t>That the laws of logic are valid</a:t>
            </a:r>
          </a:p>
          <a:p>
            <a:r>
              <a:rPr lang="en-US" dirty="0" smtClean="0"/>
              <a:t>The basic reliability of human cognition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208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John Lennox “the mind that does science…is the end product of a mindless unguided process. Now, if you knew your computer was the product of a mindless unguided process, you wouldn’t </a:t>
            </a:r>
            <a:r>
              <a:rPr lang="en-US" dirty="0" smtClean="0"/>
              <a:t>trust </a:t>
            </a:r>
            <a:r>
              <a:rPr lang="en-US" dirty="0" smtClean="0"/>
              <a:t>it. So, to me atheism undermines the rationality I need to do science.”</a:t>
            </a:r>
          </a:p>
          <a:p>
            <a:r>
              <a:rPr lang="en-US" dirty="0" smtClean="0"/>
              <a:t>Keep pressing the worldview and eventually it will either contradict what we know to be real in the world or it will contradict its own teaching</a:t>
            </a:r>
          </a:p>
          <a:p>
            <a:r>
              <a:rPr lang="en-US" dirty="0" smtClean="0"/>
              <a:t>Authentic Christianity can address those concerns and we will talk about that in two weeks!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78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1950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James Peoples, president of the Florida Baptist Convention, pastor at Trinity BC in Keystone Heights, and dad to Emily will be our guest next week</a:t>
            </a:r>
          </a:p>
          <a:p>
            <a:r>
              <a:rPr lang="en-US" dirty="0" smtClean="0"/>
              <a:t>BCM retreat will be in November 13-14</a:t>
            </a:r>
          </a:p>
          <a:p>
            <a:r>
              <a:rPr lang="en-US" dirty="0" smtClean="0"/>
              <a:t>Penny Wars for Missions</a:t>
            </a:r>
          </a:p>
          <a:p>
            <a:r>
              <a:rPr lang="en-US" dirty="0" smtClean="0"/>
              <a:t>North Central’s Mission Retreat</a:t>
            </a:r>
          </a:p>
          <a:p>
            <a:r>
              <a:rPr lang="en-US" smtClean="0"/>
              <a:t>Discipleship Sign-up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955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22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egilley\Pictures\Finding Trut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156138"/>
            <a:ext cx="2971800" cy="4432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492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Principle 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Identify the Idol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986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Principle #2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Identify the Idol’s Reductionism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767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Principle #3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Test the Idol: Does it Contradict What We Know About the World?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578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Romans 1:19-20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since what can be known about God is evident among them, because God has shown it to them. </a:t>
            </a:r>
            <a:r>
              <a:rPr lang="en-US" dirty="0" smtClean="0"/>
              <a:t>For </a:t>
            </a:r>
            <a:r>
              <a:rPr lang="en-US" dirty="0"/>
              <a:t>His invisible attributes, that is, His eternal power and divine nature, have been clearly seen since the creation of the world, being understood through what He has made. As a result, people are without excuse.</a:t>
            </a:r>
          </a:p>
        </p:txBody>
      </p:sp>
    </p:spTree>
    <p:extLst>
      <p:ext uri="{BB962C8B-B14F-4D97-AF65-F5344CB8AC3E}">
        <p14:creationId xmlns:p14="http://schemas.microsoft.com/office/powerpoint/2010/main" val="300035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about free will?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At some level we all recognize that humans are moral agents capable of making free choices</a:t>
            </a:r>
          </a:p>
          <a:p>
            <a:r>
              <a:rPr lang="en-US" dirty="0" smtClean="0"/>
              <a:t>Edward </a:t>
            </a:r>
            <a:r>
              <a:rPr lang="en-US" dirty="0" err="1" smtClean="0"/>
              <a:t>Slingerland</a:t>
            </a:r>
            <a:r>
              <a:rPr lang="en-US" dirty="0"/>
              <a:t> </a:t>
            </a:r>
            <a:r>
              <a:rPr lang="en-US" dirty="0" smtClean="0"/>
              <a:t>argues that Darwinian materialism leads logically to the conclusion that humans are robots – that our sense of having a will or self or consciousness is an illusion</a:t>
            </a:r>
          </a:p>
          <a:p>
            <a:r>
              <a:rPr lang="en-US" dirty="0" smtClean="0"/>
              <a:t>Yet he admits that we can’t help acting like and at some level really feeling that we are free</a:t>
            </a:r>
          </a:p>
          <a:p>
            <a:r>
              <a:rPr lang="en-US" dirty="0" smtClean="0"/>
              <a:t>To maintain that worldview one has to create a dual consciousness or mental dichotomy.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95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Romans 1:21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though they knew God, they did not glorify Him as God or show gratitude. Instead, their thinking became nonsense, and their senseless minds were darkened.</a:t>
            </a:r>
          </a:p>
        </p:txBody>
      </p:sp>
    </p:spTree>
    <p:extLst>
      <p:ext uri="{BB962C8B-B14F-4D97-AF65-F5344CB8AC3E}">
        <p14:creationId xmlns:p14="http://schemas.microsoft.com/office/powerpoint/2010/main" val="278012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do they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They live in cognitive dissonance between what they teach in their professional lives and what they experience in their personal lives</a:t>
            </a:r>
          </a:p>
          <a:p>
            <a:r>
              <a:rPr lang="en-US" dirty="0" smtClean="0"/>
              <a:t>Often they create almost science fiction type realities to deal with this failure of their worldview to adequately make sense of the real world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011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theme/theme1.xml><?xml version="1.0" encoding="utf-8"?>
<a:theme xmlns:a="http://schemas.openxmlformats.org/drawingml/2006/main" name="Master Green">
  <a:themeElements>
    <a:clrScheme name="Radiate Green">
      <a:dk1>
        <a:srgbClr val="FFFFFF"/>
      </a:dk1>
      <a:lt1>
        <a:srgbClr val="FFFFFF"/>
      </a:lt1>
      <a:dk2>
        <a:srgbClr val="4F6128"/>
      </a:dk2>
      <a:lt2>
        <a:srgbClr val="EEECE1"/>
      </a:lt2>
      <a:accent1>
        <a:srgbClr val="FFFF00"/>
      </a:accent1>
      <a:accent2>
        <a:srgbClr val="92D050"/>
      </a:accent2>
      <a:accent3>
        <a:srgbClr val="FFFFFF"/>
      </a:accent3>
      <a:accent4>
        <a:srgbClr val="FBD5B5"/>
      </a:accent4>
      <a:accent5>
        <a:srgbClr val="FDEADA"/>
      </a:accent5>
      <a:accent6>
        <a:srgbClr val="F79646"/>
      </a:accent6>
      <a:hlink>
        <a:srgbClr val="FFFF00"/>
      </a:hlink>
      <a:folHlink>
        <a:srgbClr val="FFFFFF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Radiate">
      <a:dk1>
        <a:sysClr val="windowText" lastClr="000000"/>
      </a:dk1>
      <a:lt1>
        <a:sysClr val="window" lastClr="FFFFFF"/>
      </a:lt1>
      <a:dk2>
        <a:srgbClr val="4F6128"/>
      </a:dk2>
      <a:lt2>
        <a:srgbClr val="EEECE1"/>
      </a:lt2>
      <a:accent1>
        <a:srgbClr val="FFFF00"/>
      </a:accent1>
      <a:accent2>
        <a:srgbClr val="92D050"/>
      </a:accent2>
      <a:accent3>
        <a:srgbClr val="FFFFFF"/>
      </a:accent3>
      <a:accent4>
        <a:srgbClr val="FBD5B5"/>
      </a:accent4>
      <a:accent5>
        <a:srgbClr val="FDEADA"/>
      </a:accent5>
      <a:accent6>
        <a:srgbClr val="F79646"/>
      </a:accent6>
      <a:hlink>
        <a:srgbClr val="FFFF00"/>
      </a:hlink>
      <a:folHlink>
        <a:srgbClr val="FFFFFF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Green</Template>
  <TotalTime>201</TotalTime>
  <Words>534</Words>
  <Application>Microsoft Office PowerPoint</Application>
  <PresentationFormat>On-screen Show (4:3)</PresentationFormat>
  <Paragraphs>49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Master Green</vt:lpstr>
      <vt:lpstr>1_Office Theme</vt:lpstr>
      <vt:lpstr>Finding Truth</vt:lpstr>
      <vt:lpstr>PowerPoint Presentation</vt:lpstr>
      <vt:lpstr>Principle #1</vt:lpstr>
      <vt:lpstr>Principle #2</vt:lpstr>
      <vt:lpstr>Principle #3</vt:lpstr>
      <vt:lpstr>Romans 1:19-20</vt:lpstr>
      <vt:lpstr>What about free will?</vt:lpstr>
      <vt:lpstr>Romans 1:21</vt:lpstr>
      <vt:lpstr>What do they do?</vt:lpstr>
      <vt:lpstr>Principle #4</vt:lpstr>
      <vt:lpstr>Consistency is required</vt:lpstr>
      <vt:lpstr>Is Christianity any different?</vt:lpstr>
      <vt:lpstr>Some necessary assumed knowledge</vt:lpstr>
      <vt:lpstr>Our Takeaways</vt:lpstr>
      <vt:lpstr>PowerPoint Presentation</vt:lpstr>
      <vt:lpstr>Announcements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Truth</dc:title>
  <dc:creator>Eddie Gilley</dc:creator>
  <cp:lastModifiedBy>Eddie L. Gilley</cp:lastModifiedBy>
  <cp:revision>24</cp:revision>
  <dcterms:created xsi:type="dcterms:W3CDTF">2015-09-16T17:57:49Z</dcterms:created>
  <dcterms:modified xsi:type="dcterms:W3CDTF">2015-10-20T17:18:29Z</dcterms:modified>
</cp:coreProperties>
</file>