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58" r:id="rId6"/>
    <p:sldId id="259" r:id="rId7"/>
    <p:sldId id="263" r:id="rId8"/>
    <p:sldId id="260" r:id="rId9"/>
    <p:sldId id="267"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922"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00" y="5638800"/>
            <a:ext cx="1431721" cy="1219200"/>
          </a:xfrm>
          <a:prstGeom prst="rect">
            <a:avLst/>
          </a:prstGeom>
        </p:spPr>
      </p:pic>
    </p:spTree>
    <p:extLst>
      <p:ext uri="{BB962C8B-B14F-4D97-AF65-F5344CB8AC3E}">
        <p14:creationId xmlns:p14="http://schemas.microsoft.com/office/powerpoint/2010/main" val="362352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4/12/2016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79580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4/12/2016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3252302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561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4/12/2016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57039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4/12/2016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84108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4/12/2016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422005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4/12/2016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556224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16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4/12/2016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61568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4/12/2016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43530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33282" y="5638800"/>
            <a:ext cx="1431721" cy="1219200"/>
          </a:xfrm>
          <a:prstGeom prst="rect">
            <a:avLst/>
          </a:prstGeom>
        </p:spPr>
      </p:pic>
    </p:spTree>
    <p:extLst>
      <p:ext uri="{BB962C8B-B14F-4D97-AF65-F5344CB8AC3E}">
        <p14:creationId xmlns:p14="http://schemas.microsoft.com/office/powerpoint/2010/main" val="240888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Encouragement For The Journey</a:t>
            </a:r>
            <a:endParaRPr lang="en-US" dirty="0">
              <a:solidFill>
                <a:schemeClr val="bg1"/>
              </a:solidFill>
            </a:endParaRPr>
          </a:p>
        </p:txBody>
      </p:sp>
      <p:sp>
        <p:nvSpPr>
          <p:cNvPr id="3" name="Subtitle 2"/>
          <p:cNvSpPr>
            <a:spLocks noGrp="1"/>
          </p:cNvSpPr>
          <p:nvPr>
            <p:ph type="subTitle" idx="1"/>
          </p:nvPr>
        </p:nvSpPr>
        <p:spPr>
          <a:xfrm>
            <a:off x="838200" y="3886200"/>
            <a:ext cx="7239000" cy="2057400"/>
          </a:xfrm>
        </p:spPr>
        <p:txBody>
          <a:bodyPr>
            <a:normAutofit/>
          </a:bodyPr>
          <a:lstStyle/>
          <a:p>
            <a:r>
              <a:rPr lang="en-US" dirty="0" smtClean="0">
                <a:solidFill>
                  <a:schemeClr val="accent1"/>
                </a:solidFill>
              </a:rPr>
              <a:t>Romans 15:1-13</a:t>
            </a:r>
            <a:endParaRPr lang="en-US" dirty="0">
              <a:solidFill>
                <a:schemeClr val="accent1"/>
              </a:solidFill>
            </a:endParaRPr>
          </a:p>
        </p:txBody>
      </p:sp>
    </p:spTree>
    <p:extLst>
      <p:ext uri="{BB962C8B-B14F-4D97-AF65-F5344CB8AC3E}">
        <p14:creationId xmlns:p14="http://schemas.microsoft.com/office/powerpoint/2010/main" val="3809153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84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Romans 15:1-6</a:t>
            </a:r>
            <a:endParaRPr lang="en-US"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a:t>1Now we who are strong have an obligation to bear the weaknesses of those without strength,  and not to please ourselves. 2Each one of us must please his neighbor for his good, to build him up.  3For even the Messiah did not please Himself.  On the contrary, as it is written, The insults of those who insult You have fallen on Me.   4For whatever was written in the past was written for our instruction,  so that we may have hope through endurance and through the encouragement from the Scriptures. 5Now may the God who gives  endurance and encouragement  allow you to live in harmony with one another,  according to the command of Christ Jesus, 6so that you may glorify the God and Father of our Lord Jesus Christ  with a united mind and voice.</a:t>
            </a:r>
          </a:p>
        </p:txBody>
      </p:sp>
    </p:spTree>
    <p:extLst>
      <p:ext uri="{BB962C8B-B14F-4D97-AF65-F5344CB8AC3E}">
        <p14:creationId xmlns:p14="http://schemas.microsoft.com/office/powerpoint/2010/main" val="272122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Romans 15:7-11</a:t>
            </a:r>
            <a:endParaRPr lang="en-US"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a:t>7Therefore accept one another,  just as the Messiah also accepted you, to the glory of God. 8For I say that the Messiah became a servant of the circumcised  on behalf of God’s truth,  to confirm the promises to the fathers,  9and so that Gentiles  may glorify God for His mercy.  As it is written:</a:t>
            </a:r>
          </a:p>
          <a:p>
            <a:pPr marL="0" indent="0">
              <a:buNone/>
            </a:pPr>
            <a:r>
              <a:rPr lang="en-US" dirty="0"/>
              <a:t>Therefore I will praise You among the Gentiles,</a:t>
            </a:r>
          </a:p>
          <a:p>
            <a:pPr marL="0" indent="0">
              <a:buNone/>
            </a:pPr>
            <a:r>
              <a:rPr lang="en-US" dirty="0"/>
              <a:t>and I will sing psalms to Your name.  </a:t>
            </a:r>
          </a:p>
          <a:p>
            <a:pPr marL="0" indent="0">
              <a:buNone/>
            </a:pPr>
            <a:r>
              <a:rPr lang="en-US" dirty="0"/>
              <a:t>10Again it says: Rejoice, you Gentiles, with His people!   11And again:</a:t>
            </a:r>
          </a:p>
          <a:p>
            <a:pPr marL="0" indent="0">
              <a:buNone/>
            </a:pPr>
            <a:r>
              <a:rPr lang="en-US" dirty="0"/>
              <a:t>Praise the Lord, all you Gentiles;</a:t>
            </a:r>
          </a:p>
          <a:p>
            <a:pPr marL="0" indent="0">
              <a:buNone/>
            </a:pPr>
            <a:r>
              <a:rPr lang="en-US" dirty="0"/>
              <a:t>all the peoples should praise Him!</a:t>
            </a:r>
          </a:p>
          <a:p>
            <a:pPr marL="0" indent="0">
              <a:buNone/>
            </a:pPr>
            <a:endParaRPr lang="en-US" dirty="0"/>
          </a:p>
        </p:txBody>
      </p:sp>
    </p:spTree>
    <p:extLst>
      <p:ext uri="{BB962C8B-B14F-4D97-AF65-F5344CB8AC3E}">
        <p14:creationId xmlns:p14="http://schemas.microsoft.com/office/powerpoint/2010/main" val="412143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Romans 15:12-13</a:t>
            </a:r>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a:t>12And again, Isaiah says:</a:t>
            </a:r>
          </a:p>
          <a:p>
            <a:pPr marL="0" indent="0">
              <a:buNone/>
            </a:pPr>
            <a:r>
              <a:rPr lang="en-US" dirty="0"/>
              <a:t>The root of Jesse  will appear,</a:t>
            </a:r>
          </a:p>
          <a:p>
            <a:pPr marL="0" indent="0">
              <a:buNone/>
            </a:pPr>
            <a:r>
              <a:rPr lang="en-US" dirty="0"/>
              <a:t>the One who rises to rule the Gentiles;</a:t>
            </a:r>
          </a:p>
          <a:p>
            <a:pPr marL="0" indent="0">
              <a:buNone/>
            </a:pPr>
            <a:r>
              <a:rPr lang="en-US" dirty="0"/>
              <a:t>the Gentiles will hope in Him.  </a:t>
            </a:r>
          </a:p>
          <a:p>
            <a:pPr marL="0" indent="0">
              <a:buNone/>
            </a:pPr>
            <a:r>
              <a:rPr lang="en-US" dirty="0"/>
              <a:t>13Now may the God of hope fill you with all joy and peace as you believe in Him  so that you may overflow with hope by the power of the Holy Spirit. </a:t>
            </a:r>
          </a:p>
          <a:p>
            <a:pPr marL="0" indent="0">
              <a:buNone/>
            </a:pPr>
            <a:endParaRPr lang="en-US" dirty="0"/>
          </a:p>
        </p:txBody>
      </p:sp>
    </p:spTree>
    <p:extLst>
      <p:ext uri="{BB962C8B-B14F-4D97-AF65-F5344CB8AC3E}">
        <p14:creationId xmlns:p14="http://schemas.microsoft.com/office/powerpoint/2010/main" val="358186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Backstory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started this year with a challenge to radiate God’s grace, love, and forgiveness to all peoples</a:t>
            </a:r>
          </a:p>
          <a:p>
            <a:r>
              <a:rPr lang="en-US" dirty="0" smtClean="0"/>
              <a:t>I want to end with a challenge to sustain you through the summer and until we gather again in August for most of you</a:t>
            </a:r>
          </a:p>
          <a:p>
            <a:r>
              <a:rPr lang="en-US" dirty="0" smtClean="0"/>
              <a:t>Paul makes a plea for unity in the fellowship using the argument continued from Chapter 14 about the weak and strong brothers</a:t>
            </a:r>
          </a:p>
          <a:p>
            <a:r>
              <a:rPr lang="en-US" dirty="0" smtClean="0"/>
              <a:t>Unity doesn’t mean uniformity but harmony</a:t>
            </a:r>
            <a:endParaRPr lang="en-US" dirty="0"/>
          </a:p>
        </p:txBody>
      </p:sp>
    </p:spTree>
    <p:extLst>
      <p:ext uri="{BB962C8B-B14F-4D97-AF65-F5344CB8AC3E}">
        <p14:creationId xmlns:p14="http://schemas.microsoft.com/office/powerpoint/2010/main" val="173569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a:t>
            </a:r>
            <a:endParaRPr lang="en-US" dirty="0"/>
          </a:p>
        </p:txBody>
      </p:sp>
      <p:sp>
        <p:nvSpPr>
          <p:cNvPr id="3" name="Content Placeholder 2"/>
          <p:cNvSpPr>
            <a:spLocks noGrp="1"/>
          </p:cNvSpPr>
          <p:nvPr>
            <p:ph idx="1"/>
          </p:nvPr>
        </p:nvSpPr>
        <p:spPr/>
        <p:txBody>
          <a:bodyPr>
            <a:normAutofit/>
          </a:bodyPr>
          <a:lstStyle/>
          <a:p>
            <a:r>
              <a:rPr lang="en-US" dirty="0" smtClean="0"/>
              <a:t>Prerequisites for Unity</a:t>
            </a:r>
          </a:p>
          <a:p>
            <a:pPr lvl="1"/>
            <a:r>
              <a:rPr lang="en-US" dirty="0" smtClean="0"/>
              <a:t>Regard for weaker Christians (15:1)</a:t>
            </a:r>
          </a:p>
          <a:p>
            <a:pPr lvl="1"/>
            <a:r>
              <a:rPr lang="en-US" dirty="0" smtClean="0"/>
              <a:t>Following After Christ (15:5)</a:t>
            </a:r>
          </a:p>
          <a:p>
            <a:pPr lvl="1"/>
            <a:r>
              <a:rPr lang="en-US" dirty="0" smtClean="0"/>
              <a:t>Acceptance of one another (14:1)</a:t>
            </a:r>
            <a:endParaRPr lang="en-US" dirty="0"/>
          </a:p>
          <a:p>
            <a:r>
              <a:rPr lang="en-US" dirty="0" smtClean="0"/>
              <a:t>God’s gifts for Unity</a:t>
            </a:r>
          </a:p>
          <a:p>
            <a:pPr lvl="1"/>
            <a:r>
              <a:rPr lang="en-US" dirty="0" smtClean="0"/>
              <a:t>Endurance and Encouragement (4-5)</a:t>
            </a:r>
          </a:p>
          <a:p>
            <a:pPr lvl="1"/>
            <a:r>
              <a:rPr lang="en-US" dirty="0" smtClean="0"/>
              <a:t>His Word (4-5)</a:t>
            </a:r>
          </a:p>
        </p:txBody>
      </p:sp>
    </p:spTree>
    <p:extLst>
      <p:ext uri="{BB962C8B-B14F-4D97-AF65-F5344CB8AC3E}">
        <p14:creationId xmlns:p14="http://schemas.microsoft.com/office/powerpoint/2010/main" val="281221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Unity</a:t>
            </a:r>
            <a:endParaRPr lang="en-US" dirty="0"/>
          </a:p>
        </p:txBody>
      </p:sp>
      <p:sp>
        <p:nvSpPr>
          <p:cNvPr id="3" name="Content Placeholder 2"/>
          <p:cNvSpPr>
            <a:spLocks noGrp="1"/>
          </p:cNvSpPr>
          <p:nvPr>
            <p:ph idx="1"/>
          </p:nvPr>
        </p:nvSpPr>
        <p:spPr/>
        <p:txBody>
          <a:bodyPr>
            <a:normAutofit lnSpcReduction="10000"/>
          </a:bodyPr>
          <a:lstStyle/>
          <a:p>
            <a:r>
              <a:rPr lang="en-US" dirty="0" smtClean="0"/>
              <a:t>Glory for the Father (6)</a:t>
            </a:r>
          </a:p>
          <a:p>
            <a:r>
              <a:rPr lang="en-US" dirty="0" smtClean="0"/>
              <a:t>We progress in our journey of faith (7)</a:t>
            </a:r>
          </a:p>
          <a:p>
            <a:r>
              <a:rPr lang="en-US" dirty="0" smtClean="0"/>
              <a:t>We adopt the attitude of Christ (8)</a:t>
            </a:r>
          </a:p>
          <a:p>
            <a:r>
              <a:rPr lang="en-US" dirty="0" smtClean="0"/>
              <a:t>All the nations can be made right with God through the root of Jesse (12)</a:t>
            </a:r>
          </a:p>
          <a:p>
            <a:r>
              <a:rPr lang="en-US" dirty="0" smtClean="0"/>
              <a:t>Our lives overflow with hope as we are filled with the power of the Holy Spirit as we express our belief in Him (13)</a:t>
            </a:r>
          </a:p>
          <a:p>
            <a:endParaRPr lang="en-US" dirty="0"/>
          </a:p>
        </p:txBody>
      </p:sp>
    </p:spTree>
    <p:extLst>
      <p:ext uri="{BB962C8B-B14F-4D97-AF65-F5344CB8AC3E}">
        <p14:creationId xmlns:p14="http://schemas.microsoft.com/office/powerpoint/2010/main" val="302954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We need to be careful that our personal preferences do not get pressed into dogmatic requirements.  This passage reminds us that there is room for diversity of belief and opinion even regarding matters of spiritual interpretation without the need of compromising our unity in Christ. Unity flows out of the heart of compassion of the father into the hearts of his children. Those who are the stronger in their faith are called to bear with those who are weaker without passing judgment or looking down on them because of what they will not do. And those who are weaker are not to condemn those who have moved beyond the level of their conscience to the level of knowledge in areas that are not clearly defined. Together our goal should be to strive to attain the level of living for the good of others because of our love for Christ and the fellowship!</a:t>
            </a:r>
            <a:endParaRPr lang="en-US" dirty="0"/>
          </a:p>
        </p:txBody>
      </p:sp>
    </p:spTree>
    <p:extLst>
      <p:ext uri="{BB962C8B-B14F-4D97-AF65-F5344CB8AC3E}">
        <p14:creationId xmlns:p14="http://schemas.microsoft.com/office/powerpoint/2010/main" val="10951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Prayer for the Summer</a:t>
            </a:r>
            <a:endParaRPr lang="en-US" dirty="0"/>
          </a:p>
        </p:txBody>
      </p:sp>
      <p:sp>
        <p:nvSpPr>
          <p:cNvPr id="3" name="Content Placeholder 2"/>
          <p:cNvSpPr>
            <a:spLocks noGrp="1"/>
          </p:cNvSpPr>
          <p:nvPr>
            <p:ph idx="1"/>
          </p:nvPr>
        </p:nvSpPr>
        <p:spPr/>
        <p:txBody>
          <a:bodyPr>
            <a:normAutofit lnSpcReduction="10000"/>
          </a:bodyPr>
          <a:lstStyle/>
          <a:p>
            <a:r>
              <a:rPr lang="en-US" dirty="0" smtClean="0"/>
              <a:t>Continued growth in your life</a:t>
            </a:r>
          </a:p>
          <a:p>
            <a:r>
              <a:rPr lang="en-US" dirty="0" smtClean="0"/>
              <a:t>Opportunity to share your faith and journey with people who don’t yet know Jesus</a:t>
            </a:r>
          </a:p>
          <a:p>
            <a:r>
              <a:rPr lang="en-US" dirty="0" smtClean="0"/>
              <a:t>Opportunity to encourage others to follow Jesus with you</a:t>
            </a:r>
          </a:p>
          <a:p>
            <a:r>
              <a:rPr lang="en-US" dirty="0" smtClean="0"/>
              <a:t>A chance to encourage both weaker and stronger brothers and sisters in the Lord</a:t>
            </a:r>
          </a:p>
          <a:p>
            <a:r>
              <a:rPr lang="en-US" dirty="0" smtClean="0"/>
              <a:t>That we move </a:t>
            </a:r>
            <a:r>
              <a:rPr lang="en-US" smtClean="0"/>
              <a:t>forward together </a:t>
            </a:r>
            <a:endParaRPr lang="en-US"/>
          </a:p>
        </p:txBody>
      </p:sp>
    </p:spTree>
    <p:extLst>
      <p:ext uri="{BB962C8B-B14F-4D97-AF65-F5344CB8AC3E}">
        <p14:creationId xmlns:p14="http://schemas.microsoft.com/office/powerpoint/2010/main" val="2225821118"/>
      </p:ext>
    </p:extLst>
  </p:cSld>
  <p:clrMapOvr>
    <a:masterClrMapping/>
  </p:clrMapOvr>
</p:sld>
</file>

<file path=ppt/theme/theme1.xml><?xml version="1.0" encoding="utf-8"?>
<a:theme xmlns:a="http://schemas.openxmlformats.org/drawingml/2006/main" name="Office Theme">
  <a:themeElements>
    <a:clrScheme name="Radiate">
      <a:dk1>
        <a:srgbClr val="FFFFFF"/>
      </a:dk1>
      <a:lt1>
        <a:srgbClr val="FFFFFF"/>
      </a:lt1>
      <a:dk2>
        <a:srgbClr val="FFFF00"/>
      </a:dk2>
      <a:lt2>
        <a:srgbClr val="FFFF00"/>
      </a:lt2>
      <a:accent1>
        <a:srgbClr val="FFFF00"/>
      </a:accent1>
      <a:accent2>
        <a:srgbClr val="92D050"/>
      </a:accent2>
      <a:accent3>
        <a:srgbClr val="FFFFFF"/>
      </a:accent3>
      <a:accent4>
        <a:srgbClr val="FBD5B5"/>
      </a:accent4>
      <a:accent5>
        <a:srgbClr val="FDEADA"/>
      </a:accent5>
      <a:accent6>
        <a:srgbClr val="F79646"/>
      </a:accent6>
      <a:hlink>
        <a:srgbClr val="FFFF00"/>
      </a:hlink>
      <a:folHlink>
        <a:srgbClr val="FFFF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TotalTime>
  <Words>439</Words>
  <Application>Microsoft Office PowerPoint</Application>
  <PresentationFormat>On-screen Show (4:3)</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Encouragement For The Journey</vt:lpstr>
      <vt:lpstr>Romans 15:1-6</vt:lpstr>
      <vt:lpstr>Romans 15:7-11</vt:lpstr>
      <vt:lpstr>Romans 15:12-13</vt:lpstr>
      <vt:lpstr>The Backstory</vt:lpstr>
      <vt:lpstr>The Content</vt:lpstr>
      <vt:lpstr>Results of Unity</vt:lpstr>
      <vt:lpstr>Conclusions</vt:lpstr>
      <vt:lpstr>Prayer for the Summer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Eddie Gilley</dc:creator>
  <cp:lastModifiedBy>Eddie L. Gilley</cp:lastModifiedBy>
  <cp:revision>33</cp:revision>
  <dcterms:created xsi:type="dcterms:W3CDTF">2015-07-29T13:41:04Z</dcterms:created>
  <dcterms:modified xsi:type="dcterms:W3CDTF">2016-04-12T18:27:41Z</dcterms:modified>
</cp:coreProperties>
</file>