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7" r:id="rId6"/>
    <p:sldId id="258" r:id="rId7"/>
    <p:sldId id="259" r:id="rId8"/>
    <p:sldId id="260"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365"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00" y="5638800"/>
            <a:ext cx="1431721" cy="1219200"/>
          </a:xfrm>
          <a:prstGeom prst="rect">
            <a:avLst/>
          </a:prstGeom>
        </p:spPr>
      </p:pic>
    </p:spTree>
    <p:extLst>
      <p:ext uri="{BB962C8B-B14F-4D97-AF65-F5344CB8AC3E}">
        <p14:creationId xmlns:p14="http://schemas.microsoft.com/office/powerpoint/2010/main" val="362352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79580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3252302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561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1/5/2016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57039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1/5/2016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84108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1/5/2016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422005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1/5/2016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556224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116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1/5/2016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161568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B389FCF-3761-43A2-8E0C-69C520701FC6}" type="datetimeFigureOut">
              <a:rPr lang="en-US" smtClean="0"/>
              <a:t>1/5/2016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4A0F7FC-7C91-46F9-AFA1-5F80D8173A22}" type="slidenum">
              <a:rPr lang="en-US" smtClean="0"/>
              <a:t>‹#›</a:t>
            </a:fld>
            <a:endParaRPr lang="en-US"/>
          </a:p>
        </p:txBody>
      </p:sp>
    </p:spTree>
    <p:extLst>
      <p:ext uri="{BB962C8B-B14F-4D97-AF65-F5344CB8AC3E}">
        <p14:creationId xmlns:p14="http://schemas.microsoft.com/office/powerpoint/2010/main" val="243530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33282" y="5638800"/>
            <a:ext cx="1431721" cy="1219200"/>
          </a:xfrm>
          <a:prstGeom prst="rect">
            <a:avLst/>
          </a:prstGeom>
        </p:spPr>
      </p:pic>
    </p:spTree>
    <p:extLst>
      <p:ext uri="{BB962C8B-B14F-4D97-AF65-F5344CB8AC3E}">
        <p14:creationId xmlns:p14="http://schemas.microsoft.com/office/powerpoint/2010/main" val="240888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Lead From The Future</a:t>
            </a:r>
            <a:endParaRPr lang="en-US" dirty="0">
              <a:solidFill>
                <a:schemeClr val="bg1"/>
              </a:solidFill>
            </a:endParaRPr>
          </a:p>
        </p:txBody>
      </p:sp>
      <p:sp>
        <p:nvSpPr>
          <p:cNvPr id="3" name="Subtitle 2"/>
          <p:cNvSpPr>
            <a:spLocks noGrp="1"/>
          </p:cNvSpPr>
          <p:nvPr>
            <p:ph type="subTitle" idx="1"/>
          </p:nvPr>
        </p:nvSpPr>
        <p:spPr>
          <a:xfrm>
            <a:off x="838200" y="3886200"/>
            <a:ext cx="7239000" cy="2057400"/>
          </a:xfrm>
        </p:spPr>
        <p:txBody>
          <a:bodyPr>
            <a:normAutofit/>
          </a:bodyPr>
          <a:lstStyle/>
          <a:p>
            <a:r>
              <a:rPr lang="en-US" dirty="0" smtClean="0">
                <a:solidFill>
                  <a:schemeClr val="accent1"/>
                </a:solidFill>
              </a:rPr>
              <a:t>Mark 13:1-37</a:t>
            </a:r>
            <a:endParaRPr lang="en-US" dirty="0">
              <a:solidFill>
                <a:schemeClr val="accent1"/>
              </a:solidFill>
            </a:endParaRPr>
          </a:p>
        </p:txBody>
      </p:sp>
    </p:spTree>
    <p:extLst>
      <p:ext uri="{BB962C8B-B14F-4D97-AF65-F5344CB8AC3E}">
        <p14:creationId xmlns:p14="http://schemas.microsoft.com/office/powerpoint/2010/main" val="3809153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846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Mark 13:1-6</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en-US" dirty="0"/>
              <a:t>1As  He was going out of the temple complex,  one of His disciples said to Him, “Teacher,  look! What massive stones! What impressive buildings! ” </a:t>
            </a:r>
          </a:p>
          <a:p>
            <a:pPr marL="0" indent="0">
              <a:buNone/>
            </a:pPr>
            <a:r>
              <a:rPr lang="en-US" dirty="0"/>
              <a:t>2Jesus said to him, “Do you see these great buildings?  Not one stone will be left here on another that will not be thrown down! ”</a:t>
            </a:r>
          </a:p>
          <a:p>
            <a:pPr marL="0" indent="0">
              <a:buNone/>
            </a:pPr>
            <a:r>
              <a:rPr lang="en-US" dirty="0" smtClean="0"/>
              <a:t>3While </a:t>
            </a:r>
            <a:r>
              <a:rPr lang="en-US" dirty="0"/>
              <a:t>He was sitting on the Mount of Olives  across from the temple complex,  Peter,  James,  John, and Andrew  asked Him privately, 4“Tell us, when will these things happen? And what will be the sign when all these things are about to take place? ”</a:t>
            </a:r>
          </a:p>
          <a:p>
            <a:pPr marL="0" indent="0">
              <a:buNone/>
            </a:pPr>
            <a:r>
              <a:rPr lang="en-US" dirty="0"/>
              <a:t>5Then Jesus began by telling them: “Watch out that no one deceives you. 6Many will come in My name, saying, ‘I am He,’  and they will deceive  many. 7When you hear of wars and rumors of wars,  don’t be alarmed;  these things must take place,  but the end is not yet. 8For nation will rise up against nation, and kingdom against kingdom.  There will be earthquakes in various places, and famines.  These are the beginning  of birth pains. </a:t>
            </a:r>
          </a:p>
          <a:p>
            <a:endParaRPr lang="en-US" dirty="0"/>
          </a:p>
        </p:txBody>
      </p:sp>
    </p:spTree>
    <p:extLst>
      <p:ext uri="{BB962C8B-B14F-4D97-AF65-F5344CB8AC3E}">
        <p14:creationId xmlns:p14="http://schemas.microsoft.com/office/powerpoint/2010/main" val="272122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Mark 13:13-23</a:t>
            </a:r>
            <a:endParaRPr lang="en-US" dirty="0">
              <a:solidFill>
                <a:schemeClr val="bg1"/>
              </a:solidFill>
            </a:endParaRPr>
          </a:p>
        </p:txBody>
      </p:sp>
      <p:sp>
        <p:nvSpPr>
          <p:cNvPr id="3" name="Content Placeholder 2"/>
          <p:cNvSpPr>
            <a:spLocks noGrp="1"/>
          </p:cNvSpPr>
          <p:nvPr>
            <p:ph idx="1"/>
          </p:nvPr>
        </p:nvSpPr>
        <p:spPr/>
        <p:txBody>
          <a:bodyPr>
            <a:normAutofit fontScale="47500" lnSpcReduction="20000"/>
          </a:bodyPr>
          <a:lstStyle/>
          <a:p>
            <a:pPr marL="0" indent="0">
              <a:buNone/>
            </a:pPr>
            <a:r>
              <a:rPr lang="en-US" dirty="0"/>
              <a:t>9“But you, be on your guard! They will hand you over to </a:t>
            </a:r>
            <a:r>
              <a:rPr lang="en-US" dirty="0" err="1"/>
              <a:t>sanhedrins</a:t>
            </a:r>
            <a:r>
              <a:rPr lang="en-US" dirty="0"/>
              <a:t>,   and you will be flogged  in the synagogues.  You will stand before governors and kings  because of Me,  as a witness  to them. 10And the good news   must first be proclaimed to all nations. 11So when they arrest you and hand you over, don’t worry beforehand what you will say. On the contrary, whatever is given to you in that hour — say it. For it isn’t you speaking, but the Holy Spirit. 12Then brother will betray  brother to death,  and a father his child. Children will rise up against parents and put them to death. 13And you will be hated by everyone because of My name.  But the one who endures to the end will be delivered.  </a:t>
            </a:r>
          </a:p>
          <a:p>
            <a:pPr marL="0" indent="0">
              <a:buNone/>
            </a:pPr>
            <a:r>
              <a:rPr lang="en-US" dirty="0" smtClean="0"/>
              <a:t>14“When </a:t>
            </a:r>
            <a:r>
              <a:rPr lang="en-US" dirty="0"/>
              <a:t>you see the abomination that causes desolation   standing where it should not” (let the reader understand ), “then those in Judea  must flee to the mountains! 15A man on the housetop must not come down or go in to get anything out of his house.  16And a man in the field must not go back to get his clothes.  17Woe  to pregnant women and nursing mothers in those days! 18Pray  it  won’t happen in winter.19For those will be days of tribulation,  the kind that hasn’t been from the beginning  of the world,  which God created, until now and never will be again! 20Unless the Lord  limited those days,  no one would survive.  But He limited those days because of the elect,  whom He chose. </a:t>
            </a:r>
          </a:p>
          <a:p>
            <a:pPr marL="0" indent="0">
              <a:buNone/>
            </a:pPr>
            <a:r>
              <a:rPr lang="en-US" dirty="0"/>
              <a:t>21“Then if anyone tells you, ‘Look, here is the Messiah!  Look — there! ’ do not believe it! 22For false messiahs  and false prophets will rise up and will perform signs and wonders  to lead astray, if possible, the elect. 23And you must watch! I have told you everything in advance.</a:t>
            </a:r>
          </a:p>
          <a:p>
            <a:pPr marL="0" indent="0">
              <a:buNone/>
            </a:pPr>
            <a:endParaRPr lang="en-US" dirty="0"/>
          </a:p>
        </p:txBody>
      </p:sp>
    </p:spTree>
    <p:extLst>
      <p:ext uri="{BB962C8B-B14F-4D97-AF65-F5344CB8AC3E}">
        <p14:creationId xmlns:p14="http://schemas.microsoft.com/office/powerpoint/2010/main" val="69472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Mark 13:24-31</a:t>
            </a:r>
            <a:endParaRPr lang="en-US" dirty="0">
              <a:solidFill>
                <a:schemeClr val="bg1"/>
              </a:solidFill>
            </a:endParaRPr>
          </a:p>
        </p:txBody>
      </p:sp>
      <p:sp>
        <p:nvSpPr>
          <p:cNvPr id="3" name="Content Placeholder 2"/>
          <p:cNvSpPr>
            <a:spLocks noGrp="1"/>
          </p:cNvSpPr>
          <p:nvPr>
            <p:ph idx="1"/>
          </p:nvPr>
        </p:nvSpPr>
        <p:spPr/>
        <p:txBody>
          <a:bodyPr>
            <a:normAutofit fontScale="62500" lnSpcReduction="20000"/>
          </a:bodyPr>
          <a:lstStyle/>
          <a:p>
            <a:pPr marL="0" indent="0">
              <a:buNone/>
            </a:pPr>
            <a:r>
              <a:rPr lang="en-US" dirty="0"/>
              <a:t>24“But in those days, after that tribulation: </a:t>
            </a:r>
          </a:p>
          <a:p>
            <a:pPr marL="0" indent="0">
              <a:buNone/>
            </a:pPr>
            <a:r>
              <a:rPr lang="en-US" dirty="0"/>
              <a:t>The sun will be darkened,</a:t>
            </a:r>
          </a:p>
          <a:p>
            <a:pPr marL="0" indent="0">
              <a:buNone/>
            </a:pPr>
            <a:r>
              <a:rPr lang="en-US" dirty="0"/>
              <a:t>and the moon will not shed its light;</a:t>
            </a:r>
          </a:p>
          <a:p>
            <a:pPr marL="0" indent="0">
              <a:buNone/>
            </a:pPr>
            <a:r>
              <a:rPr lang="en-US" dirty="0"/>
              <a:t>25the stars  will be falling from the sky,</a:t>
            </a:r>
          </a:p>
          <a:p>
            <a:pPr marL="0" indent="0">
              <a:buNone/>
            </a:pPr>
            <a:r>
              <a:rPr lang="en-US" dirty="0"/>
              <a:t>and the celestial powers will be shaken. </a:t>
            </a:r>
          </a:p>
          <a:p>
            <a:pPr marL="0" indent="0">
              <a:buNone/>
            </a:pPr>
            <a:r>
              <a:rPr lang="en-US" dirty="0"/>
              <a:t>26Then they will see the Son of Man  coming  in clouds  with great power  and glory.  27He will send out the angels  and gather His elect  from the four winds, from the end of the earth to the end of the sky. </a:t>
            </a:r>
          </a:p>
          <a:p>
            <a:pPr marL="0" indent="0">
              <a:buNone/>
            </a:pPr>
            <a:r>
              <a:rPr lang="en-US" dirty="0" smtClean="0"/>
              <a:t>28“Learn</a:t>
            </a:r>
            <a:r>
              <a:rPr lang="en-US" dirty="0"/>
              <a:t>  this parable  from the fig  tree: As soon as its branch becomes tender and sprouts leaves, you know that summer is near.  29In the same way, when you see these things happening, know  that He  is near — at the door! 30I assure you:  This generation will certainly not pass away until all these things take place. 31Heaven and earth  will pass away,  but My words will never pass away. </a:t>
            </a:r>
          </a:p>
          <a:p>
            <a:pPr marL="0" indent="0">
              <a:buNone/>
            </a:pPr>
            <a:endParaRPr lang="en-US" dirty="0"/>
          </a:p>
        </p:txBody>
      </p:sp>
    </p:spTree>
    <p:extLst>
      <p:ext uri="{BB962C8B-B14F-4D97-AF65-F5344CB8AC3E}">
        <p14:creationId xmlns:p14="http://schemas.microsoft.com/office/powerpoint/2010/main" val="290107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Mark 13:32-37</a:t>
            </a:r>
            <a:endParaRPr lang="en-US" dirty="0">
              <a:solidFill>
                <a:schemeClr val="bg1"/>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a:t>32“Now concerning that day  or hour no one knows — neither the angels  in heaven nor the Son  — except the Father.  33Watch! Be alert!  For you don’t know when the time  is coming.  34It is like  a man on a journey, who left his house, gave authority to his slaves,  gave each one his work, and commanded the doorkeeper to be alert. 35Therefore be alert,  since you don’t know when the master  of the house is coming — whether in the evening or at midnight or at the crowing of the rooster or early in the morning.36Otherwise, he might come suddenly and find you sleeping.  37And what I say to you, I say to everyone: Be alert! ”</a:t>
            </a:r>
          </a:p>
        </p:txBody>
      </p:sp>
    </p:spTree>
    <p:extLst>
      <p:ext uri="{BB962C8B-B14F-4D97-AF65-F5344CB8AC3E}">
        <p14:creationId xmlns:p14="http://schemas.microsoft.com/office/powerpoint/2010/main" val="347104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Backstory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Jesus tell them things that will yet to happen</a:t>
            </a:r>
          </a:p>
          <a:p>
            <a:r>
              <a:rPr lang="en-US" dirty="0" smtClean="0"/>
              <a:t>Some have already taken place</a:t>
            </a:r>
          </a:p>
          <a:p>
            <a:r>
              <a:rPr lang="en-US" dirty="0" smtClean="0"/>
              <a:t>Some are still yet to be realized</a:t>
            </a:r>
          </a:p>
          <a:p>
            <a:r>
              <a:rPr lang="en-US" dirty="0" smtClean="0"/>
              <a:t>Peter and the others had a chance to ask Jesus to explain what he means</a:t>
            </a:r>
          </a:p>
          <a:p>
            <a:r>
              <a:rPr lang="en-US" dirty="0" smtClean="0"/>
              <a:t>The interpretation of those verses can have volumes written about them</a:t>
            </a:r>
          </a:p>
          <a:p>
            <a:r>
              <a:rPr lang="en-US" dirty="0" smtClean="0"/>
              <a:t>We want to focus tonight on what they teach us as leaders</a:t>
            </a:r>
            <a:endParaRPr lang="en-US" dirty="0"/>
          </a:p>
        </p:txBody>
      </p:sp>
    </p:spTree>
    <p:extLst>
      <p:ext uri="{BB962C8B-B14F-4D97-AF65-F5344CB8AC3E}">
        <p14:creationId xmlns:p14="http://schemas.microsoft.com/office/powerpoint/2010/main" val="173569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Content</a:t>
            </a:r>
            <a:endParaRPr lang="en-US" dirty="0"/>
          </a:p>
        </p:txBody>
      </p:sp>
      <p:sp>
        <p:nvSpPr>
          <p:cNvPr id="3" name="Content Placeholder 2"/>
          <p:cNvSpPr>
            <a:spLocks noGrp="1"/>
          </p:cNvSpPr>
          <p:nvPr>
            <p:ph idx="1"/>
          </p:nvPr>
        </p:nvSpPr>
        <p:spPr/>
        <p:txBody>
          <a:bodyPr>
            <a:normAutofit fontScale="92500"/>
          </a:bodyPr>
          <a:lstStyle/>
          <a:p>
            <a:r>
              <a:rPr lang="en-US" dirty="0" smtClean="0"/>
              <a:t>The key for leaders is to anticipate the future by understanding the times.</a:t>
            </a:r>
          </a:p>
          <a:p>
            <a:r>
              <a:rPr lang="en-US" dirty="0" smtClean="0"/>
              <a:t>We must keep our ministries up to date and even in front of the changes that are coming</a:t>
            </a:r>
          </a:p>
          <a:p>
            <a:r>
              <a:rPr lang="en-US" dirty="0" smtClean="0"/>
              <a:t>We can lead from a place of confidence because we know the end of the story even if we don’t know the middle part yet!</a:t>
            </a:r>
          </a:p>
          <a:p>
            <a:r>
              <a:rPr lang="en-US" dirty="0" smtClean="0"/>
              <a:t>How can we lead in light of Jesus’ return?</a:t>
            </a:r>
            <a:endParaRPr lang="en-US" dirty="0"/>
          </a:p>
        </p:txBody>
      </p:sp>
    </p:spTree>
    <p:extLst>
      <p:ext uri="{BB962C8B-B14F-4D97-AF65-F5344CB8AC3E}">
        <p14:creationId xmlns:p14="http://schemas.microsoft.com/office/powerpoint/2010/main" val="281221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Outcome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Discover what the Bible says about the future</a:t>
            </a:r>
          </a:p>
          <a:p>
            <a:r>
              <a:rPr lang="en-US" dirty="0" smtClean="0"/>
              <a:t>Learn what the Bible says about current conditions and how they relate to the future</a:t>
            </a:r>
          </a:p>
          <a:p>
            <a:r>
              <a:rPr lang="en-US" dirty="0" smtClean="0"/>
              <a:t>Learn what insightful people are predicting about the future</a:t>
            </a:r>
          </a:p>
          <a:p>
            <a:r>
              <a:rPr lang="en-US" dirty="0" smtClean="0"/>
              <a:t>Consider the insights of mature Christian leaders who have some ability to discern fad from trends</a:t>
            </a:r>
          </a:p>
          <a:p>
            <a:r>
              <a:rPr lang="en-US" dirty="0" smtClean="0"/>
              <a:t>Ask God for insight about the future</a:t>
            </a:r>
            <a:endParaRPr lang="en-US" dirty="0"/>
          </a:p>
        </p:txBody>
      </p:sp>
    </p:spTree>
    <p:extLst>
      <p:ext uri="{BB962C8B-B14F-4D97-AF65-F5344CB8AC3E}">
        <p14:creationId xmlns:p14="http://schemas.microsoft.com/office/powerpoint/2010/main" val="10951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the making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They weren’t leaders at this point in the story</a:t>
            </a:r>
          </a:p>
          <a:p>
            <a:r>
              <a:rPr lang="en-US" dirty="0" smtClean="0"/>
              <a:t>You may not think you are a leader either</a:t>
            </a:r>
          </a:p>
          <a:p>
            <a:r>
              <a:rPr lang="en-US" dirty="0" smtClean="0"/>
              <a:t>While the future of the church is not dependent on the ability of her leaders to know the times and lead from the future, the health of those in the church certainly is!</a:t>
            </a:r>
          </a:p>
          <a:p>
            <a:r>
              <a:rPr lang="en-US" dirty="0" smtClean="0"/>
              <a:t>Begin now to take up the role of leader as God gives you opportunity</a:t>
            </a:r>
          </a:p>
          <a:p>
            <a:r>
              <a:rPr lang="en-US" dirty="0" smtClean="0"/>
              <a:t>Learn how to read the signs of the times</a:t>
            </a:r>
          </a:p>
          <a:p>
            <a:r>
              <a:rPr lang="en-US" dirty="0" smtClean="0"/>
              <a:t>Become like the men of Issachar who were mighty because they understood </a:t>
            </a:r>
            <a:r>
              <a:rPr lang="en-US" smtClean="0"/>
              <a:t>the times!</a:t>
            </a:r>
            <a:endParaRPr lang="en-US" dirty="0"/>
          </a:p>
        </p:txBody>
      </p:sp>
    </p:spTree>
    <p:extLst>
      <p:ext uri="{BB962C8B-B14F-4D97-AF65-F5344CB8AC3E}">
        <p14:creationId xmlns:p14="http://schemas.microsoft.com/office/powerpoint/2010/main" val="302954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Radiate">
      <a:dk1>
        <a:srgbClr val="FFFFFF"/>
      </a:dk1>
      <a:lt1>
        <a:srgbClr val="FFFFFF"/>
      </a:lt1>
      <a:dk2>
        <a:srgbClr val="FFFF00"/>
      </a:dk2>
      <a:lt2>
        <a:srgbClr val="FFFF00"/>
      </a:lt2>
      <a:accent1>
        <a:srgbClr val="FFFF00"/>
      </a:accent1>
      <a:accent2>
        <a:srgbClr val="92D050"/>
      </a:accent2>
      <a:accent3>
        <a:srgbClr val="FFFFFF"/>
      </a:accent3>
      <a:accent4>
        <a:srgbClr val="FBD5B5"/>
      </a:accent4>
      <a:accent5>
        <a:srgbClr val="FDEADA"/>
      </a:accent5>
      <a:accent6>
        <a:srgbClr val="F79646"/>
      </a:accent6>
      <a:hlink>
        <a:srgbClr val="FFFF00"/>
      </a:hlink>
      <a:folHlink>
        <a:srgbClr val="FFFFF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TotalTime>
  <Words>328</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Lead From The Future</vt:lpstr>
      <vt:lpstr>Mark 13:1-6</vt:lpstr>
      <vt:lpstr>Mark 13:13-23</vt:lpstr>
      <vt:lpstr>Mark 13:24-31</vt:lpstr>
      <vt:lpstr>Mark 13:32-37</vt:lpstr>
      <vt:lpstr>The Backstory</vt:lpstr>
      <vt:lpstr>The Content</vt:lpstr>
      <vt:lpstr>The Outcome</vt:lpstr>
      <vt:lpstr>Leaders in the making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Eddie Gilley</dc:creator>
  <cp:lastModifiedBy>Eddie L. Gilley</cp:lastModifiedBy>
  <cp:revision>15</cp:revision>
  <dcterms:created xsi:type="dcterms:W3CDTF">2015-07-29T13:41:04Z</dcterms:created>
  <dcterms:modified xsi:type="dcterms:W3CDTF">2016-01-05T21:01:14Z</dcterms:modified>
</cp:coreProperties>
</file>