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2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70" r:id="rId9"/>
    <p:sldId id="266" r:id="rId10"/>
    <p:sldId id="272" r:id="rId11"/>
    <p:sldId id="273" r:id="rId12"/>
    <p:sldId id="275" r:id="rId13"/>
    <p:sldId id="276" r:id="rId14"/>
    <p:sldId id="287" r:id="rId15"/>
    <p:sldId id="271" r:id="rId16"/>
    <p:sldId id="296" r:id="rId17"/>
    <p:sldId id="288" r:id="rId18"/>
    <p:sldId id="279" r:id="rId19"/>
    <p:sldId id="280" r:id="rId20"/>
    <p:sldId id="281" r:id="rId21"/>
    <p:sldId id="282" r:id="rId22"/>
    <p:sldId id="267" r:id="rId23"/>
    <p:sldId id="283" r:id="rId24"/>
    <p:sldId id="274" r:id="rId25"/>
    <p:sldId id="26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85" r:id="rId34"/>
    <p:sldId id="269" r:id="rId35"/>
    <p:sldId id="298" r:id="rId36"/>
    <p:sldId id="299" r:id="rId37"/>
    <p:sldId id="300" r:id="rId38"/>
    <p:sldId id="278" r:id="rId39"/>
    <p:sldId id="284" r:id="rId40"/>
    <p:sldId id="26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239" autoAdjust="0"/>
    <p:restoredTop sz="83862" autoAdjust="0"/>
  </p:normalViewPr>
  <p:slideViewPr>
    <p:cSldViewPr snapToGrid="0">
      <p:cViewPr>
        <p:scale>
          <a:sx n="100" d="100"/>
          <a:sy n="100" d="100"/>
        </p:scale>
        <p:origin x="-72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4C698-7760-46D4-9DCE-87C3553BE0FC}" type="datetimeFigureOut">
              <a:rPr lang="en-US"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E75C-9A25-4857-9900-C7C47CB8864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4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7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0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9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3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Very important for</a:t>
            </a:r>
            <a:r>
              <a:rPr lang="en-US" baseline="0" dirty="0" smtClean="0">
                <a:latin typeface="Calibri"/>
              </a:rPr>
              <a:t> prototyping.</a:t>
            </a:r>
          </a:p>
          <a:p>
            <a:r>
              <a:rPr lang="en-US" dirty="0" smtClean="0">
                <a:latin typeface="Calibri"/>
              </a:rPr>
              <a:t>Same </a:t>
            </a:r>
            <a:r>
              <a:rPr lang="en-US" dirty="0">
                <a:latin typeface="Calibri"/>
              </a:rPr>
              <a:t>origin means exact domain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9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9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one way to model your code and doesn’t fit in all cases.  May</a:t>
            </a:r>
            <a:r>
              <a:rPr lang="en-US" baseline="0" dirty="0" smtClean="0"/>
              <a:t> be complex for this simple example but would be easier to expand.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92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Pretty basic isn’t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50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</a:t>
            </a:r>
            <a:r>
              <a:rPr lang="en-US" baseline="0" dirty="0" smtClean="0"/>
              <a:t> more going on than the base model but still pretty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6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controller for this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could use some</a:t>
            </a:r>
            <a:r>
              <a:rPr lang="en-US" baseline="0" dirty="0" smtClean="0"/>
              <a:t> help but illustrates the point of </a:t>
            </a:r>
            <a:r>
              <a:rPr lang="en-US" baseline="0" dirty="0" err="1" smtClean="0"/>
              <a:t>seperation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9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6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r>
              <a:rPr lang="en-US" baseline="0" dirty="0" smtClean="0"/>
              <a:t> is easy to add to a project so easy to show.  This is not an endorsement over other frameworks.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9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r>
              <a:rPr lang="en-US" baseline="0" dirty="0" smtClean="0"/>
              <a:t> is easy to add to a project so easy to show.  This is not an endorsement over </a:t>
            </a:r>
            <a:r>
              <a:rPr lang="en-US" baseline="0" smtClean="0"/>
              <a:t>other frameworks.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9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Cleaner more understandable</a:t>
            </a:r>
            <a:r>
              <a:rPr lang="en-US" baseline="0" dirty="0" smtClean="0"/>
              <a:t> by </a:t>
            </a:r>
            <a:r>
              <a:rPr lang="en-US" baseline="0" smtClean="0"/>
              <a:t>taking html tags </a:t>
            </a:r>
            <a:r>
              <a:rPr lang="en-US" baseline="0" dirty="0" smtClean="0"/>
              <a:t>out of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9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r>
              <a:rPr lang="en-US" baseline="0" dirty="0" smtClean="0"/>
              <a:t> is easy to add to a project so easy to show.  This is not an endorsement over </a:t>
            </a:r>
            <a:r>
              <a:rPr lang="en-US" baseline="0" smtClean="0"/>
              <a:t>other frameworks.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9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PHP developers to this is complementing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3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audience about</a:t>
            </a:r>
            <a:r>
              <a:rPr lang="en-US" baseline="0" dirty="0"/>
              <a:t> problems with caveat that this is very simple code</a:t>
            </a:r>
          </a:p>
          <a:p>
            <a:r>
              <a:rPr lang="en-US" baseline="0" dirty="0"/>
              <a:t>No code re-use</a:t>
            </a:r>
          </a:p>
          <a:p>
            <a:r>
              <a:rPr lang="en-US" baseline="0" dirty="0"/>
              <a:t>View and code coupled too closely</a:t>
            </a:r>
          </a:p>
          <a:p>
            <a:r>
              <a:rPr lang="en-US" baseline="0" dirty="0"/>
              <a:t>Simple modifications will continue to clutter code exponentially.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8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Prototypes define a model and decorate it instead of inheritance.</a:t>
            </a:r>
          </a:p>
          <a:p>
            <a:r>
              <a:rPr lang="en-US" dirty="0" smtClean="0"/>
              <a:t>Watch out for properties</a:t>
            </a:r>
            <a:r>
              <a:rPr lang="en-US" baseline="0" dirty="0" smtClean="0"/>
              <a:t> getting passed by 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0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 not output 1, 2 and</a:t>
            </a:r>
            <a:r>
              <a:rPr lang="en-US" baseline="0" dirty="0" smtClean="0"/>
              <a:t>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E75C-9A25-4857-9900-C7C47CB8864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0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://vanilla-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project.com/Articles/278901/MVVM-Pattern-Made-Simple" TargetMode="External"/><Relationship Id="rId5" Type="http://schemas.openxmlformats.org/officeDocument/2006/relationships/hyperlink" Target="http://javascriptissexy.com/javascript-objects-in-detail/" TargetMode="External"/><Relationship Id="rId4" Type="http://schemas.openxmlformats.org/officeDocument/2006/relationships/hyperlink" Target="https://msdn.microsoft.com/en-us/library/d1et7k7c(v=vs.94)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Modern JavaScript for </a:t>
            </a:r>
            <a:r>
              <a:rPr lang="en-US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>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Derek Binkley - @</a:t>
            </a:r>
            <a:r>
              <a:rPr lang="en-US" dirty="0" err="1" smtClean="0"/>
              <a:t>DerekB_WI</a:t>
            </a:r>
            <a:r>
              <a:rPr lang="en-US" dirty="0" smtClean="0"/>
              <a:t> – dbinkley@ncbex.org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Chrome dev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Ctrl + Shift + I opens browser console.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rome-conso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249613"/>
            <a:ext cx="11794363" cy="15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Let's get to some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fashioned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45" y="2120900"/>
            <a:ext cx="9267259" cy="4051300"/>
          </a:xfrm>
        </p:spPr>
      </p:pic>
    </p:spTree>
    <p:extLst>
      <p:ext uri="{BB962C8B-B14F-4D97-AF65-F5344CB8AC3E}">
        <p14:creationId xmlns:p14="http://schemas.microsoft.com/office/powerpoint/2010/main" val="32049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9469"/>
          </a:xfrm>
        </p:spPr>
        <p:txBody>
          <a:bodyPr/>
          <a:lstStyle/>
          <a:p>
            <a:r>
              <a:rPr lang="en-US" dirty="0"/>
              <a:t>Old fashioned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545465"/>
            <a:ext cx="7479323" cy="5222314"/>
          </a:xfrm>
        </p:spPr>
      </p:pic>
    </p:spTree>
    <p:extLst>
      <p:ext uri="{BB962C8B-B14F-4D97-AF65-F5344CB8AC3E}">
        <p14:creationId xmlns:p14="http://schemas.microsoft.com/office/powerpoint/2010/main" val="39182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chemeClr val="tx1"/>
                </a:solidFill>
              </a:rPr>
              <a:t>Quick </a:t>
            </a:r>
            <a:r>
              <a:rPr lang="en-US" sz="6600" dirty="0" err="1" smtClean="0">
                <a:solidFill>
                  <a:schemeClr val="tx1"/>
                </a:solidFill>
              </a:rPr>
              <a:t>javascript</a:t>
            </a:r>
            <a:r>
              <a:rPr lang="en-US" sz="6600" dirty="0" smtClean="0">
                <a:solidFill>
                  <a:schemeClr val="tx1"/>
                </a:solidFill>
              </a:rPr>
              <a:t> basics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By default scope is global, </a:t>
            </a:r>
            <a:r>
              <a:rPr lang="en-US" dirty="0" err="1"/>
              <a:t>var</a:t>
            </a:r>
            <a:r>
              <a:rPr lang="en-US" dirty="0"/>
              <a:t> makes it local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Console let’s you print lines</a:t>
            </a:r>
          </a:p>
          <a:p>
            <a:endParaRPr lang="en-US" dirty="0" smtClean="0"/>
          </a:p>
          <a:p>
            <a:r>
              <a:rPr lang="en-US" dirty="0" smtClean="0"/>
              <a:t>Prototype based not class based.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1821510"/>
            <a:ext cx="2415162" cy="640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3016658"/>
            <a:ext cx="4399131" cy="4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and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5" y="2290603"/>
            <a:ext cx="10617539" cy="40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Objects for data/view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8886953" cy="1576251"/>
          </a:xfrm>
        </p:spPr>
        <p:txBody>
          <a:bodyPr>
            <a:normAutofit/>
          </a:bodyPr>
          <a:lstStyle/>
          <a:p>
            <a:r>
              <a:rPr lang="en-US" dirty="0"/>
              <a:t>In PHP, we would separate into re-usable, carefully designed objects.  </a:t>
            </a:r>
          </a:p>
          <a:p>
            <a:r>
              <a:rPr lang="en-US" dirty="0"/>
              <a:t>So let’s try it in </a:t>
            </a:r>
            <a:r>
              <a:rPr lang="en-US" dirty="0" smtClean="0"/>
              <a:t>JavaScript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783149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Object for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180804"/>
            <a:ext cx="7634706" cy="53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7831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 for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9" y="1362075"/>
            <a:ext cx="9711100" cy="33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2349500"/>
            <a:ext cx="9052560" cy="37373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Lead Developer at National Conference of Bar Examiners</a:t>
            </a:r>
          </a:p>
          <a:p>
            <a:r>
              <a:rPr lang="en-US" sz="3200" dirty="0" smtClean="0"/>
              <a:t>Father of three</a:t>
            </a:r>
          </a:p>
          <a:p>
            <a:r>
              <a:rPr lang="en-US" sz="3200" dirty="0" smtClean="0"/>
              <a:t>Home pizza chef</a:t>
            </a:r>
            <a:endParaRPr lang="en-US" sz="3200" dirty="0"/>
          </a:p>
        </p:txBody>
      </p:sp>
      <p:pic>
        <p:nvPicPr>
          <p:cNvPr id="1026" name="Picture 2" descr="C:\Users\Derek\Pictures\13007199_10154048422924098_3185434421362034465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22" y="3556001"/>
            <a:ext cx="4466678" cy="25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9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7831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 for view –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1" y="1576274"/>
            <a:ext cx="10783871" cy="31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7831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 for view – initialize &amp; </a:t>
            </a:r>
            <a:r>
              <a:rPr lang="en-US" sz="3200" dirty="0" err="1">
                <a:solidFill>
                  <a:schemeClr val="tx1"/>
                </a:solidFill>
              </a:rPr>
              <a:t>REfresh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7" y="1376236"/>
            <a:ext cx="11545598" cy="33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Browser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LocalStorage</a:t>
            </a:r>
            <a:r>
              <a:rPr lang="en-US" dirty="0"/>
              <a:t> persists</a:t>
            </a:r>
          </a:p>
          <a:p>
            <a:r>
              <a:rPr lang="en-US" dirty="0" err="1"/>
              <a:t>SessionStorage</a:t>
            </a:r>
            <a:r>
              <a:rPr lang="en-US" dirty="0"/>
              <a:t> tied to browser tab</a:t>
            </a:r>
          </a:p>
          <a:p>
            <a:r>
              <a:rPr lang="en-US" dirty="0"/>
              <a:t>Same origin policy for security, e.g. </a:t>
            </a:r>
            <a:r>
              <a:rPr lang="en-US" dirty="0">
                <a:hlinkClick r:id="rId3"/>
              </a:rPr>
              <a:t>http://www.example.com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localStor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50" y="2206625"/>
            <a:ext cx="6417896" cy="16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Browser storage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7" y="2125626"/>
            <a:ext cx="10217861" cy="1354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0" y="3859173"/>
            <a:ext cx="12116309" cy="14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>
                <a:solidFill>
                  <a:schemeClr val="tx1"/>
                </a:solidFill>
              </a:rPr>
              <a:t>A pattern develops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Derek\Downloads\puzzle-1421848-638x4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216" y="3955825"/>
            <a:ext cx="3225067" cy="24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– Model View </a:t>
            </a:r>
            <a:r>
              <a:rPr lang="en-US" dirty="0" err="1" smtClean="0"/>
              <a:t>View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Model View Controller</a:t>
            </a:r>
          </a:p>
          <a:p>
            <a:r>
              <a:rPr lang="en-US" dirty="0" smtClean="0"/>
              <a:t>Well suited for browser based development</a:t>
            </a:r>
          </a:p>
          <a:p>
            <a:r>
              <a:rPr lang="en-US" dirty="0" smtClean="0"/>
              <a:t>Model doesn’t interact directly with View</a:t>
            </a:r>
          </a:p>
          <a:p>
            <a:endParaRPr lang="en-US" dirty="0"/>
          </a:p>
        </p:txBody>
      </p:sp>
      <p:pic>
        <p:nvPicPr>
          <p:cNvPr id="1026" name="Picture 2" descr="C:\Users\Derek\Downloads\mvv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40" y="4029529"/>
            <a:ext cx="7574189" cy="152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8" y="2017487"/>
            <a:ext cx="8697191" cy="2743200"/>
          </a:xfrm>
        </p:spPr>
      </p:pic>
    </p:spTree>
    <p:extLst>
      <p:ext uri="{BB962C8B-B14F-4D97-AF65-F5344CB8AC3E}">
        <p14:creationId xmlns:p14="http://schemas.microsoft.com/office/powerpoint/2010/main" val="1971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891445"/>
            <a:ext cx="9365113" cy="4585555"/>
          </a:xfrm>
        </p:spPr>
      </p:pic>
    </p:spTree>
    <p:extLst>
      <p:ext uri="{BB962C8B-B14F-4D97-AF65-F5344CB8AC3E}">
        <p14:creationId xmlns:p14="http://schemas.microsoft.com/office/powerpoint/2010/main" val="39121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6" y="2076451"/>
            <a:ext cx="11023779" cy="3038474"/>
          </a:xfrm>
        </p:spPr>
      </p:pic>
    </p:spTree>
    <p:extLst>
      <p:ext uri="{BB962C8B-B14F-4D97-AF65-F5344CB8AC3E}">
        <p14:creationId xmlns:p14="http://schemas.microsoft.com/office/powerpoint/2010/main" val="8958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1" y="1952626"/>
            <a:ext cx="11283612" cy="3152774"/>
          </a:xfrm>
        </p:spPr>
      </p:pic>
    </p:spTree>
    <p:extLst>
      <p:ext uri="{BB962C8B-B14F-4D97-AF65-F5344CB8AC3E}">
        <p14:creationId xmlns:p14="http://schemas.microsoft.com/office/powerpoint/2010/main" val="9608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will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for Quick Prototyping</a:t>
            </a:r>
          </a:p>
          <a:p>
            <a:r>
              <a:rPr lang="en-US" sz="2800" dirty="0" smtClean="0"/>
              <a:t>Ways to Incrementally Add Functionality to Existing Pages</a:t>
            </a:r>
          </a:p>
          <a:p>
            <a:r>
              <a:rPr lang="en-US" sz="2800" dirty="0" smtClean="0"/>
              <a:t>Object Oriented Design</a:t>
            </a:r>
          </a:p>
          <a:p>
            <a:r>
              <a:rPr lang="en-US" sz="2800" dirty="0" smtClean="0"/>
              <a:t>Testable and Modular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8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3" y="2200275"/>
            <a:ext cx="11366090" cy="2438400"/>
          </a:xfrm>
        </p:spPr>
      </p:pic>
    </p:spTree>
    <p:extLst>
      <p:ext uri="{BB962C8B-B14F-4D97-AF65-F5344CB8AC3E}">
        <p14:creationId xmlns:p14="http://schemas.microsoft.com/office/powerpoint/2010/main" val="26811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9" y="2228850"/>
            <a:ext cx="9324460" cy="2060655"/>
          </a:xfrm>
        </p:spPr>
      </p:pic>
    </p:spTree>
    <p:extLst>
      <p:ext uri="{BB962C8B-B14F-4D97-AF65-F5344CB8AC3E}">
        <p14:creationId xmlns:p14="http://schemas.microsoft.com/office/powerpoint/2010/main" val="25843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1" y="2333626"/>
            <a:ext cx="10875825" cy="2060682"/>
          </a:xfrm>
        </p:spPr>
      </p:pic>
    </p:spTree>
    <p:extLst>
      <p:ext uri="{BB962C8B-B14F-4D97-AF65-F5344CB8AC3E}">
        <p14:creationId xmlns:p14="http://schemas.microsoft.com/office/powerpoint/2010/main" val="25843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There is even more to add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using Knockout JS </a:t>
            </a:r>
          </a:p>
          <a:p>
            <a:r>
              <a:rPr lang="en-US" dirty="0" smtClean="0"/>
              <a:t>Declarative data binding updates html in real time.</a:t>
            </a:r>
          </a:p>
          <a:p>
            <a:r>
              <a:rPr lang="en-US" dirty="0" smtClean="0"/>
              <a:t>Works inside standard html tags</a:t>
            </a:r>
          </a:p>
          <a:p>
            <a:r>
              <a:rPr lang="en-US" dirty="0" smtClean="0"/>
              <a:t>View object gets replaced by html parameters</a:t>
            </a:r>
          </a:p>
        </p:txBody>
      </p:sp>
    </p:spTree>
    <p:extLst>
      <p:ext uri="{BB962C8B-B14F-4D97-AF65-F5344CB8AC3E}">
        <p14:creationId xmlns:p14="http://schemas.microsoft.com/office/powerpoint/2010/main" val="37638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binding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5" y="1669143"/>
            <a:ext cx="13284474" cy="4644571"/>
          </a:xfrm>
        </p:spPr>
      </p:pic>
    </p:spTree>
    <p:extLst>
      <p:ext uri="{BB962C8B-B14F-4D97-AF65-F5344CB8AC3E}">
        <p14:creationId xmlns:p14="http://schemas.microsoft.com/office/powerpoint/2010/main" val="35888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binding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8" y="2905125"/>
            <a:ext cx="5765069" cy="182879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Variables become observable objects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Knockout also offers observable arrays</a:t>
            </a:r>
          </a:p>
        </p:txBody>
      </p:sp>
    </p:spTree>
    <p:extLst>
      <p:ext uri="{BB962C8B-B14F-4D97-AF65-F5344CB8AC3E}">
        <p14:creationId xmlns:p14="http://schemas.microsoft.com/office/powerpoint/2010/main" val="32670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binding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7" y="2162629"/>
            <a:ext cx="6544764" cy="1601379"/>
          </a:xfrm>
        </p:spPr>
      </p:pic>
    </p:spTree>
    <p:extLst>
      <p:ext uri="{BB962C8B-B14F-4D97-AF65-F5344CB8AC3E}">
        <p14:creationId xmlns:p14="http://schemas.microsoft.com/office/powerpoint/2010/main" val="32670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following separating concerns your code is now unit testable</a:t>
            </a:r>
          </a:p>
          <a:p>
            <a:r>
              <a:rPr lang="en-US" dirty="0" smtClean="0"/>
              <a:t>Many tools out there but beyond the scope of this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42" y="383467"/>
            <a:ext cx="9281160" cy="1851733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2230" y="2247827"/>
            <a:ext cx="9052560" cy="106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Give feedback at </a:t>
            </a:r>
            <a:r>
              <a:rPr lang="en-US" sz="3200" dirty="0"/>
              <a:t>https://joind.in/event/madison-php-conference-2016/schedule/list</a:t>
            </a:r>
            <a:endParaRPr lang="en-US" sz="3200" dirty="0" smtClean="0"/>
          </a:p>
          <a:p>
            <a:r>
              <a:rPr lang="en-US" sz="3200" dirty="0" smtClean="0"/>
              <a:t>Download slides at http</a:t>
            </a:r>
            <a:r>
              <a:rPr lang="en-US" sz="3200" dirty="0"/>
              <a:t>://www.slideshare.net/DerekBinkley/modern-javascript-talk</a:t>
            </a:r>
          </a:p>
        </p:txBody>
      </p:sp>
    </p:spTree>
    <p:extLst>
      <p:ext uri="{BB962C8B-B14F-4D97-AF65-F5344CB8AC3E}">
        <p14:creationId xmlns:p14="http://schemas.microsoft.com/office/powerpoint/2010/main" val="18355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scared of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on we wanted to add functionality to our static </a:t>
            </a:r>
            <a:r>
              <a:rPr lang="en-US" dirty="0"/>
              <a:t>p</a:t>
            </a:r>
            <a:r>
              <a:rPr lang="en-US" dirty="0" smtClean="0"/>
              <a:t>ages</a:t>
            </a:r>
            <a:endParaRPr lang="en-US" dirty="0"/>
          </a:p>
          <a:p>
            <a:r>
              <a:rPr lang="en-US" dirty="0" smtClean="0"/>
              <a:t>But browsers </a:t>
            </a:r>
            <a:r>
              <a:rPr lang="en-US" dirty="0"/>
              <a:t>do not agree</a:t>
            </a:r>
          </a:p>
          <a:p>
            <a:r>
              <a:rPr lang="en-US" dirty="0" smtClean="0"/>
              <a:t>Plugins </a:t>
            </a:r>
            <a:r>
              <a:rPr lang="en-US" dirty="0"/>
              <a:t>for functionality, Flash, ActiveX</a:t>
            </a:r>
          </a:p>
          <a:p>
            <a:r>
              <a:rPr lang="en-US" dirty="0"/>
              <a:t>Big libraries start to evolve, Dojo, YUI</a:t>
            </a:r>
          </a:p>
        </p:txBody>
      </p:sp>
      <p:pic>
        <p:nvPicPr>
          <p:cNvPr id="1026" name="Picture 2" descr="C:\Users\Derek\Downloads\visit-11947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08" y="688931"/>
            <a:ext cx="3662784" cy="48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http://vanilla-js.com/</a:t>
            </a:r>
            <a:endParaRPr lang="en-US" dirty="0"/>
          </a:p>
          <a:p>
            <a:r>
              <a:rPr lang="en-US" dirty="0">
                <a:hlinkClick r:id="rId3"/>
              </a:rPr>
              <a:t>https://developer.mozilla.org/en-US/docs/Web/JavaScript</a:t>
            </a:r>
            <a:endParaRPr lang="en-US" dirty="0"/>
          </a:p>
          <a:p>
            <a:r>
              <a:rPr lang="en-US" dirty="0">
                <a:hlinkClick r:id="rId4"/>
              </a:rPr>
              <a:t>https://msdn.microsoft.com/en-us/library/d1et7k7c(v=vs.94).aspx</a:t>
            </a:r>
            <a:endParaRPr lang="en-US" dirty="0"/>
          </a:p>
          <a:p>
            <a:r>
              <a:rPr lang="en-US" dirty="0">
                <a:hlinkClick r:id="rId5"/>
              </a:rPr>
              <a:t>http://javascriptissexy.com/javascript-objects-in-detail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www.codeproject.com/Articles/278901/MVVM-Pattern-Made-Simple</a:t>
            </a:r>
            <a:endParaRPr lang="en-US" dirty="0" smtClean="0"/>
          </a:p>
          <a:p>
            <a:r>
              <a:rPr lang="en-US" dirty="0"/>
              <a:t>https://www.sitepoint.com/javascript-testing-unit-functional-integration/</a:t>
            </a:r>
          </a:p>
          <a:p>
            <a:r>
              <a:rPr lang="en-US" dirty="0"/>
              <a:t>Derek Binkley - @</a:t>
            </a:r>
            <a:r>
              <a:rPr lang="en-US" dirty="0" err="1"/>
              <a:t>DerekB_WI</a:t>
            </a:r>
            <a:r>
              <a:rPr lang="en-US"/>
              <a:t> – dbinkley@ncbex.org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becomes go to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Selectors use same syntax as style sheets.</a:t>
            </a:r>
          </a:p>
          <a:p>
            <a:r>
              <a:rPr lang="en-US" dirty="0"/>
              <a:t>Allows for manipulation of DOM</a:t>
            </a:r>
          </a:p>
          <a:p>
            <a:r>
              <a:rPr lang="en-US" dirty="0"/>
              <a:t>Bind to events</a:t>
            </a:r>
          </a:p>
          <a:p>
            <a:r>
              <a:rPr lang="en-US" dirty="0"/>
              <a:t>Add-Ons for UI </a:t>
            </a:r>
            <a:r>
              <a:rPr lang="en-US" dirty="0" smtClean="0"/>
              <a:t>enhancements</a:t>
            </a:r>
          </a:p>
          <a:p>
            <a:endParaRPr lang="en-US" dirty="0" smtClean="0"/>
          </a:p>
          <a:p>
            <a:r>
              <a:rPr lang="en-US" sz="3600" dirty="0" smtClean="0"/>
              <a:t>AJAX also takes center stage.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making it modern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built in capabilities of the browser.</a:t>
            </a:r>
          </a:p>
          <a:p>
            <a:r>
              <a:rPr lang="en-US" dirty="0"/>
              <a:t>Standard core of ECMAScript</a:t>
            </a:r>
          </a:p>
          <a:p>
            <a:r>
              <a:rPr lang="en-US" dirty="0"/>
              <a:t>Many online 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36" y="1074057"/>
            <a:ext cx="3299941" cy="4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All about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this talk we are only concerned with the browser.</a:t>
            </a:r>
          </a:p>
          <a:p>
            <a:r>
              <a:rPr lang="en-US" dirty="0"/>
              <a:t>Complementing not replacing PHP</a:t>
            </a:r>
          </a:p>
          <a:p>
            <a:r>
              <a:rPr lang="en-US" dirty="0"/>
              <a:t>Lots of browser tools for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For this talk we are not </a:t>
            </a:r>
            <a:r>
              <a:rPr lang="en-US" dirty="0"/>
              <a:t>looking at a single page </a:t>
            </a:r>
            <a:r>
              <a:rPr lang="en-US" dirty="0" smtClean="0"/>
              <a:t>app or server side JS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Firefox web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Ctrl + Shift + K opens browser console.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refox-conso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3211513"/>
            <a:ext cx="10701459" cy="16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5764</TotalTime>
  <Words>724</Words>
  <Application>Microsoft Office PowerPoint</Application>
  <PresentationFormat>Custom</PresentationFormat>
  <Paragraphs>163</Paragraphs>
  <Slides>40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Wood Type</vt:lpstr>
      <vt:lpstr>Modern JavaScript for php developers</vt:lpstr>
      <vt:lpstr>About me</vt:lpstr>
      <vt:lpstr>What will we learn</vt:lpstr>
      <vt:lpstr> scared of javascript?</vt:lpstr>
      <vt:lpstr>Jquery becomes go to tool</vt:lpstr>
      <vt:lpstr>making it modern</vt:lpstr>
      <vt:lpstr>Vanilla js</vt:lpstr>
      <vt:lpstr>All about the browser</vt:lpstr>
      <vt:lpstr>Firefox web console</vt:lpstr>
      <vt:lpstr>Chrome dev tools</vt:lpstr>
      <vt:lpstr>Let's get to some code</vt:lpstr>
      <vt:lpstr>Old fashioned example</vt:lpstr>
      <vt:lpstr>Old fashioned example</vt:lpstr>
      <vt:lpstr>Quick javascript basics</vt:lpstr>
      <vt:lpstr>basics</vt:lpstr>
      <vt:lpstr>Event handling and closures</vt:lpstr>
      <vt:lpstr>Objects for data/view</vt:lpstr>
      <vt:lpstr>Object for data</vt:lpstr>
      <vt:lpstr>Object for view</vt:lpstr>
      <vt:lpstr>Object for view – list</vt:lpstr>
      <vt:lpstr>Object for view – initialize &amp; REfresh</vt:lpstr>
      <vt:lpstr>Browser storage</vt:lpstr>
      <vt:lpstr>Browser storage example</vt:lpstr>
      <vt:lpstr>A pattern develops</vt:lpstr>
      <vt:lpstr>MVVM – Model View View Model</vt:lpstr>
      <vt:lpstr>MVVM example</vt:lpstr>
      <vt:lpstr>MVVM example</vt:lpstr>
      <vt:lpstr>MVVM example</vt:lpstr>
      <vt:lpstr>MVVM example</vt:lpstr>
      <vt:lpstr>MVVM example</vt:lpstr>
      <vt:lpstr>MVVM example</vt:lpstr>
      <vt:lpstr>MVVM example</vt:lpstr>
      <vt:lpstr>There is even more to add</vt:lpstr>
      <vt:lpstr>Data binding</vt:lpstr>
      <vt:lpstr>Data binding example</vt:lpstr>
      <vt:lpstr>Data binding example</vt:lpstr>
      <vt:lpstr>Data binding example</vt:lpstr>
      <vt:lpstr>Unit testing</vt:lpstr>
      <vt:lpstr>Thanks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Binkley</dc:creator>
  <cp:lastModifiedBy>Derek Binkley</cp:lastModifiedBy>
  <cp:revision>78</cp:revision>
  <dcterms:created xsi:type="dcterms:W3CDTF">2014-09-12T02:14:24Z</dcterms:created>
  <dcterms:modified xsi:type="dcterms:W3CDTF">2016-10-01T18:05:32Z</dcterms:modified>
</cp:coreProperties>
</file>