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946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8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02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3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1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106018B-5CFA-4043-92D0-E19FC5A2F7A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E4894D5-66F2-4943-9479-BCEB865F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A2A9-A0F6-B82B-7909-41E1D80D1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AI-Powered Resume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4CE76-9A08-581A-C0C4-08A5BF716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Dataset Analysis</a:t>
            </a:r>
          </a:p>
          <a:p>
            <a:r>
              <a:rPr lang="en-US" dirty="0"/>
              <a:t>By Joshua Villarojo</a:t>
            </a:r>
          </a:p>
          <a:p>
            <a:r>
              <a:rPr lang="en-US" dirty="0"/>
              <a:t>INFO 4670</a:t>
            </a:r>
          </a:p>
        </p:txBody>
      </p:sp>
    </p:spTree>
    <p:extLst>
      <p:ext uri="{BB962C8B-B14F-4D97-AF65-F5344CB8AC3E}">
        <p14:creationId xmlns:p14="http://schemas.microsoft.com/office/powerpoint/2010/main" val="194419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5E5B-8994-1F89-9FC5-24A54C09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40081"/>
            <a:ext cx="4954920" cy="1606948"/>
          </a:xfrm>
        </p:spPr>
        <p:txBody>
          <a:bodyPr>
            <a:normAutofit/>
          </a:bodyPr>
          <a:lstStyle/>
          <a:p>
            <a:r>
              <a:rPr lang="en-US" sz="3400"/>
              <a:t>Average AI Score based on 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CA94-42BD-40B2-D25A-20100292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60106"/>
            <a:ext cx="4954920" cy="3724805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Pivot Chart and Table analysis indicated that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B.Sc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B.Tech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holders had the highest average AI Scores.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B8553-5972-3031-9D45-0DF94234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28" y="924373"/>
            <a:ext cx="3973908" cy="234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82FD5-A38E-8048-10D1-85F33AAF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28" y="3589021"/>
            <a:ext cx="3973908" cy="209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8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08E4-0555-B6A6-7496-C4F4833A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70535"/>
            <a:ext cx="4954920" cy="1606948"/>
          </a:xfrm>
        </p:spPr>
        <p:txBody>
          <a:bodyPr>
            <a:normAutofit/>
          </a:bodyPr>
          <a:lstStyle/>
          <a:p>
            <a:r>
              <a:rPr lang="en-US" sz="3400"/>
              <a:t>AI Score based on Project Count and Years of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B305-40C3-DC3E-B5CA-6A21A46A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38374"/>
            <a:ext cx="4954920" cy="4046538"/>
          </a:xfrm>
        </p:spPr>
        <p:txBody>
          <a:bodyPr>
            <a:normAutofit/>
          </a:bodyPr>
          <a:lstStyle/>
          <a:p>
            <a:r>
              <a:rPr lang="en-US" dirty="0"/>
              <a:t>Insights showed that </a:t>
            </a:r>
            <a:r>
              <a:rPr lang="en-US" dirty="0">
                <a:latin typeface="Times New Roman" panose="02020603050405020304" pitchFamily="18" charset="0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andidates with 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 than five projects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also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b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% </a:t>
            </a:r>
            <a:r>
              <a:rPr lang="en-US" b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 Score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those with fewer projects.</a:t>
            </a:r>
          </a:p>
          <a:p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 was also determined that candidates with five or more years of experience consistently had AI Scores above 85.</a:t>
            </a:r>
          </a:p>
          <a:p>
            <a:r>
              <a:rPr lang="en-US" dirty="0">
                <a:latin typeface="Times New Roman" panose="02020603050405020304" pitchFamily="18" charset="0"/>
              </a:rPr>
              <a:t>Based safe these 2 visualizations, its safe to acknowledge that there is a strong correlation between the project count and the years of experience when it comes to AI score.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FD508-2AB1-DA99-CDA1-97EBA431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68"/>
          <a:stretch/>
        </p:blipFill>
        <p:spPr>
          <a:xfrm>
            <a:off x="6746828" y="640081"/>
            <a:ext cx="3973908" cy="2708486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4FB2A686-A11D-FF21-EE4E-717D2F3F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322"/>
          <a:stretch/>
        </p:blipFill>
        <p:spPr>
          <a:xfrm>
            <a:off x="6271768" y="3315434"/>
            <a:ext cx="4658360" cy="313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C020-731A-EC58-BED4-0FFB2982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en-US" sz="3200"/>
              <a:t>Education vs. Certificates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A26C57-B54A-AE2C-FE09-E06B63F2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8" y="1334381"/>
            <a:ext cx="6927007" cy="41994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5865-0808-0860-31E1-777F4C98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en-US" sz="1600" dirty="0"/>
              <a:t>Based on findings, it is shown that Certifications can also play a role in the impact of the hiring decision.</a:t>
            </a:r>
          </a:p>
        </p:txBody>
      </p:sp>
    </p:spTree>
    <p:extLst>
      <p:ext uri="{BB962C8B-B14F-4D97-AF65-F5344CB8AC3E}">
        <p14:creationId xmlns:p14="http://schemas.microsoft.com/office/powerpoint/2010/main" val="306069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9404-68BA-6217-FA21-8388D1D3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AC12-7718-FC62-0532-28D58B052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Experience and project count play a significant role in determining AI Scores.</a:t>
            </a:r>
          </a:p>
          <a:p>
            <a:pPr lvl="1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Python, and SQL were the most common skills among hired candidates.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AI Researchers and Data Scientists had the highest salary expectations</a:t>
            </a:r>
          </a:p>
          <a:p>
            <a:pPr lvl="1"/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Certifications positively impact hiring decisions, though education level alone is not a strong predictor.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70C4-F95A-BF27-4FDE-8B0A35F9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4CA1-0DE5-F9A1-AC38-079B6CAD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project analyzes an AI-powered resume screening dataset from Kaggle. The dataset contains details on job applicants, including their skills, education, experience, and recruiter decisions.</a:t>
            </a:r>
          </a:p>
          <a:p>
            <a:pPr>
              <a:buNone/>
            </a:pPr>
            <a:r>
              <a:rPr lang="en-US" b="1" dirty="0"/>
              <a:t>Key Research Questions: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factors influence AI Score?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skills are most common among hired candidates?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do salary expectations differ across job roles?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higher education lead to better AI Scores?</a:t>
            </a:r>
          </a:p>
        </p:txBody>
      </p:sp>
    </p:spTree>
    <p:extLst>
      <p:ext uri="{BB962C8B-B14F-4D97-AF65-F5344CB8AC3E}">
        <p14:creationId xmlns:p14="http://schemas.microsoft.com/office/powerpoint/2010/main" val="332338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FC63-0ED5-162C-8D34-7D254AF4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7C59-2275-C896-B9AA-5B0A5DB18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Tables and Pivot Charts were used to:</a:t>
            </a:r>
          </a:p>
          <a:p>
            <a:pPr lvl="1"/>
            <a:r>
              <a:rPr lang="en-US" dirty="0"/>
              <a:t>Find Salary Expectations across different job roles</a:t>
            </a:r>
          </a:p>
          <a:p>
            <a:pPr lvl="1"/>
            <a:r>
              <a:rPr lang="en-US" dirty="0"/>
              <a:t>Correlation between Project Count and AI Scores.</a:t>
            </a:r>
          </a:p>
          <a:p>
            <a:pPr lvl="1"/>
            <a:r>
              <a:rPr lang="en-US" dirty="0"/>
              <a:t>Average AI Scores and Hire count based on level of Education.</a:t>
            </a:r>
          </a:p>
          <a:p>
            <a:pPr lvl="1"/>
            <a:r>
              <a:rPr lang="en-US" dirty="0"/>
              <a:t>Analyze the relationship between experience, projects, and AI scores.</a:t>
            </a:r>
          </a:p>
        </p:txBody>
      </p:sp>
    </p:spTree>
    <p:extLst>
      <p:ext uri="{BB962C8B-B14F-4D97-AF65-F5344CB8AC3E}">
        <p14:creationId xmlns:p14="http://schemas.microsoft.com/office/powerpoint/2010/main" val="14670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011C-8D6C-BC41-46BC-2EDBFC6B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3668-5FE4-70EA-47A9-F5070108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VLOOKUP was used to retrieve a candidate’s name based off the user-given resume ID.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</a:p>
          <a:p>
            <a:r>
              <a:rPr lang="en-US" dirty="0"/>
              <a:t>This function’s purpose is used to efficiently identify the name of a candidate</a:t>
            </a:r>
          </a:p>
          <a:p>
            <a:r>
              <a:rPr lang="en-US" dirty="0"/>
              <a:t>Example Output: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3EB3C-5874-DE92-C303-0B244B59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21280"/>
            <a:ext cx="8595360" cy="123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6A4FF-FDBA-335A-3E69-6C161CE0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4922520"/>
            <a:ext cx="6355080" cy="8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FB96-14D7-6133-018A-7FD22DAE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99A1-8EA3-00B6-16ED-F22F7376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was used to quickly find the average salary based on the selected job role.</a:t>
            </a:r>
          </a:p>
          <a:p>
            <a:r>
              <a:rPr lang="en-US" dirty="0"/>
              <a:t>A Separate table generated horizontally was required since the raw data was generated vertically.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ED3A3-3EA3-7F70-23F0-1AD5D866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29000"/>
            <a:ext cx="9033996" cy="433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F6A28-6720-A44D-6E44-79CB554E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77" y="4190285"/>
            <a:ext cx="10528635" cy="7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B010-F818-20E8-9F67-DE79024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Most Common 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B9F6-8A0E-636F-F136-6BD127A8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7379208" cy="4351337"/>
          </a:xfrm>
        </p:spPr>
        <p:txBody>
          <a:bodyPr/>
          <a:lstStyle/>
          <a:p>
            <a:r>
              <a:rPr lang="en-US" dirty="0"/>
              <a:t>It was found that the most common skills among hired candidates were Python and SQL.</a:t>
            </a:r>
          </a:p>
          <a:p>
            <a:r>
              <a:rPr lang="en-US" dirty="0"/>
              <a:t>Creating this insight required a separate table as in the raw dataset, the skills in each candidate were grouped due to candidates having multiple skills in their resume.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8464-F1F7-453A-3A78-F171DA77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272" y="2343448"/>
            <a:ext cx="2682240" cy="36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1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1DEF-D37A-1461-BB18-19E50CD8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Skills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CB4D-B0C7-8ED0-6F22-8E90B2A8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11080" cy="3624115"/>
          </a:xfrm>
        </p:spPr>
        <p:txBody>
          <a:bodyPr/>
          <a:lstStyle/>
          <a:p>
            <a:r>
              <a:rPr lang="en-US" dirty="0"/>
              <a:t>The left image is the skills column from the raw dataset.</a:t>
            </a:r>
          </a:p>
          <a:p>
            <a:r>
              <a:rPr lang="en-US" dirty="0"/>
              <a:t>The Right Image is the transposed Dataset using Power Query to separate the skills for a more accurate and efficient skill count amongst all candidates.</a:t>
            </a:r>
          </a:p>
          <a:p>
            <a:r>
              <a:rPr lang="en-US" dirty="0"/>
              <a:t>Then, using the newly generated table, the COUNTIF function is used to add to the count of the skills.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0BDBD-EA17-7E31-94E5-781A8B76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804" y="1828800"/>
            <a:ext cx="1932599" cy="42187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24AF25-72C6-A61C-2B45-FE713F1AF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496" y="1828800"/>
            <a:ext cx="1201016" cy="4218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D7A59-5F9E-92FB-E1C4-4B2A3E47A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5" y="5590393"/>
            <a:ext cx="6958977" cy="58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4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2E7-94BC-D1D9-4EAE-CC32F7E1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sz="3700"/>
              <a:t>Salary Expectations across Job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70B-5241-43DF-20CF-39847C04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 dirty="0"/>
              <a:t>Based on the Pivot Table and Chart findings, Data Scientists had the highest salary expectations with an average of approximately $82,000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FCBFDAF-2E18-C458-112E-2820DD1F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157" y="843542"/>
            <a:ext cx="5209989" cy="517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3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B4C-2AF9-6C51-D2C0-79078D71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sz="2800"/>
              <a:t>Distribution of Hired Candidates based on Education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987D8D-3B45-AC49-F857-19DEF09A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72" y="645106"/>
            <a:ext cx="5327467" cy="55350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C56CF-A78F-94F9-D85A-592E8C2C8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325158"/>
            <a:ext cx="4572002" cy="3854979"/>
          </a:xfrm>
        </p:spPr>
        <p:txBody>
          <a:bodyPr>
            <a:normAutofit/>
          </a:bodyPr>
          <a:lstStyle/>
          <a:p>
            <a:r>
              <a:rPr lang="en-US" dirty="0"/>
              <a:t>Pivot Chart and Pivot Table insights showed that all education levels received fairly equal rates of hiring but candidates with a Bachelor’s or Master’s degree had a slightly higher hiring rate than others.</a:t>
            </a:r>
          </a:p>
        </p:txBody>
      </p:sp>
    </p:spTree>
    <p:extLst>
      <p:ext uri="{BB962C8B-B14F-4D97-AF65-F5344CB8AC3E}">
        <p14:creationId xmlns:p14="http://schemas.microsoft.com/office/powerpoint/2010/main" val="426960505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165</TotalTime>
  <Words>573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Schoolbook</vt:lpstr>
      <vt:lpstr>Times New Roman</vt:lpstr>
      <vt:lpstr>Wingdings 2</vt:lpstr>
      <vt:lpstr>View</vt:lpstr>
      <vt:lpstr>AI-Powered Resume</vt:lpstr>
      <vt:lpstr>Introduction</vt:lpstr>
      <vt:lpstr>Pivot Charts</vt:lpstr>
      <vt:lpstr>VLOOKUP</vt:lpstr>
      <vt:lpstr>HLOOKUP</vt:lpstr>
      <vt:lpstr>Most Common Skills</vt:lpstr>
      <vt:lpstr>Most Common Skills Cont.</vt:lpstr>
      <vt:lpstr>Salary Expectations across Job Roles</vt:lpstr>
      <vt:lpstr>Distribution of Hired Candidates based on Education Level</vt:lpstr>
      <vt:lpstr>Average AI Score based on Education Level</vt:lpstr>
      <vt:lpstr>AI Score based on Project Count and Years of Experience</vt:lpstr>
      <vt:lpstr>Education vs. Certificates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Marrapu, Satvika</dc:creator>
  <cp:lastModifiedBy>Villarojo, Joshua</cp:lastModifiedBy>
  <cp:revision>5</cp:revision>
  <dcterms:created xsi:type="dcterms:W3CDTF">2024-09-16T20:57:40Z</dcterms:created>
  <dcterms:modified xsi:type="dcterms:W3CDTF">2025-03-17T07:24:42Z</dcterms:modified>
</cp:coreProperties>
</file>