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Lustria"/>
      <p:regular r:id="rId17"/>
    </p:embeddedFon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hJJW1WopD65hp73INTIEwKI0S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Lustria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bold.fntdata"/><Relationship Id="rId6" Type="http://schemas.openxmlformats.org/officeDocument/2006/relationships/slide" Target="slides/slide2.xml"/><Relationship Id="rId18" Type="http://schemas.openxmlformats.org/officeDocument/2006/relationships/font" Target="fonts/OpenSans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showMasterSp="0">
  <p:cSld name="1_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/>
          <p:nvPr/>
        </p:nvSpPr>
        <p:spPr>
          <a:xfrm flipH="1">
            <a:off x="0" y="0"/>
            <a:ext cx="12192001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9" name="Google Shape;19;p14"/>
          <p:cNvSpPr/>
          <p:nvPr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" name="Google Shape;20;p14"/>
          <p:cNvSpPr txBox="1"/>
          <p:nvPr>
            <p:ph type="ctrTitle"/>
          </p:nvPr>
        </p:nvSpPr>
        <p:spPr>
          <a:xfrm>
            <a:off x="1386629" y="825687"/>
            <a:ext cx="9643772" cy="5201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1828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Open Sans"/>
              <a:buNone/>
              <a:defRPr sz="48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/>
          <p:nvPr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" name="Google Shape;22;p14"/>
          <p:cNvSpPr/>
          <p:nvPr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3" name="Google Shape;23;p14"/>
          <p:cNvSpPr/>
          <p:nvPr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4" name="Google Shape;24;p14"/>
          <p:cNvSpPr/>
          <p:nvPr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5" name="Google Shape;25;p14"/>
          <p:cNvSpPr/>
          <p:nvPr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6" name="Google Shape;26;p14"/>
          <p:cNvSpPr/>
          <p:nvPr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704088" y="1066800"/>
            <a:ext cx="4103431" cy="131752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/>
          <p:nvPr>
            <p:ph idx="2" type="pic"/>
          </p:nvPr>
        </p:nvSpPr>
        <p:spPr>
          <a:xfrm>
            <a:off x="5183188" y="1066800"/>
            <a:ext cx="6172200" cy="4794250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3"/>
          <p:cNvSpPr txBox="1"/>
          <p:nvPr>
            <p:ph idx="1" type="body"/>
          </p:nvPr>
        </p:nvSpPr>
        <p:spPr>
          <a:xfrm>
            <a:off x="704088" y="2552700"/>
            <a:ext cx="4103431" cy="3316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 rot="5400000">
            <a:off x="4176320" y="-1253693"/>
            <a:ext cx="3739896" cy="10691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 rot="5400000">
            <a:off x="7924366" y="2315931"/>
            <a:ext cx="4984956" cy="2349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 rot="5400000">
            <a:off x="2513147" y="-746247"/>
            <a:ext cx="4984956" cy="8473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ctrTitle"/>
          </p:nvPr>
        </p:nvSpPr>
        <p:spPr>
          <a:xfrm>
            <a:off x="704088" y="889820"/>
            <a:ext cx="9989574" cy="35986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Open Sans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subTitle"/>
          </p:nvPr>
        </p:nvSpPr>
        <p:spPr>
          <a:xfrm>
            <a:off x="704088" y="4488426"/>
            <a:ext cx="6991776" cy="13027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6" name="Google Shape;36;p16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/>
          <p:nvPr>
            <p:ph type="title"/>
          </p:nvPr>
        </p:nvSpPr>
        <p:spPr>
          <a:xfrm>
            <a:off x="715383" y="1709738"/>
            <a:ext cx="10632067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" type="body"/>
          </p:nvPr>
        </p:nvSpPr>
        <p:spPr>
          <a:xfrm>
            <a:off x="715383" y="4589463"/>
            <a:ext cx="10632067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" type="body"/>
          </p:nvPr>
        </p:nvSpPr>
        <p:spPr>
          <a:xfrm>
            <a:off x="704088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2" type="body"/>
          </p:nvPr>
        </p:nvSpPr>
        <p:spPr>
          <a:xfrm>
            <a:off x="6181344" y="2221992"/>
            <a:ext cx="5212080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9"/>
          <p:cNvSpPr txBox="1"/>
          <p:nvPr>
            <p:ph type="title"/>
          </p:nvPr>
        </p:nvSpPr>
        <p:spPr>
          <a:xfrm>
            <a:off x="704087" y="929147"/>
            <a:ext cx="10689336" cy="7984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" type="body"/>
          </p:nvPr>
        </p:nvSpPr>
        <p:spPr>
          <a:xfrm>
            <a:off x="704088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5" name="Google Shape;55;p19"/>
          <p:cNvSpPr txBox="1"/>
          <p:nvPr>
            <p:ph idx="2" type="body"/>
          </p:nvPr>
        </p:nvSpPr>
        <p:spPr>
          <a:xfrm>
            <a:off x="704088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3" type="body"/>
          </p:nvPr>
        </p:nvSpPr>
        <p:spPr>
          <a:xfrm>
            <a:off x="6181344" y="1756538"/>
            <a:ext cx="5212080" cy="65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4" type="body"/>
          </p:nvPr>
        </p:nvSpPr>
        <p:spPr>
          <a:xfrm>
            <a:off x="6181344" y="2442702"/>
            <a:ext cx="5212080" cy="35191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1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2"/>
          <p:cNvSpPr txBox="1"/>
          <p:nvPr>
            <p:ph type="title"/>
          </p:nvPr>
        </p:nvSpPr>
        <p:spPr>
          <a:xfrm>
            <a:off x="704088" y="1069848"/>
            <a:ext cx="4093599" cy="13167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Open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5183188" y="1069848"/>
            <a:ext cx="6172200" cy="47912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3" name="Google Shape;73;p22"/>
          <p:cNvSpPr txBox="1"/>
          <p:nvPr>
            <p:ph idx="2" type="body"/>
          </p:nvPr>
        </p:nvSpPr>
        <p:spPr>
          <a:xfrm>
            <a:off x="704088" y="2551176"/>
            <a:ext cx="4093599" cy="33192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  <a:defRPr b="0" i="0" sz="4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3302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3175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3175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5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3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" name="Google Shape;16;p13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0" name="Google Shape;100;p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03" name="Google Shape;103;p1"/>
          <p:cNvSpPr txBox="1"/>
          <p:nvPr>
            <p:ph type="ctrTitle"/>
          </p:nvPr>
        </p:nvSpPr>
        <p:spPr>
          <a:xfrm>
            <a:off x="8138159" y="1177348"/>
            <a:ext cx="3330906" cy="344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Open Sans"/>
              <a:buNone/>
            </a:pPr>
            <a:r>
              <a:rPr b="0" lang="en-US" sz="2700">
                <a:solidFill>
                  <a:schemeClr val="dk1"/>
                </a:solidFill>
              </a:rPr>
              <a:t>WHICH BRAND PRODUCES THE BEST-PERFORMING SPORTS CARS?</a:t>
            </a:r>
            <a:br>
              <a:rPr b="0" lang="en-US" sz="2900">
                <a:solidFill>
                  <a:schemeClr val="dk1"/>
                </a:solidFill>
              </a:rPr>
            </a:br>
            <a:br>
              <a:rPr b="0" lang="en-US" sz="2900">
                <a:solidFill>
                  <a:schemeClr val="dk1"/>
                </a:solidFill>
              </a:rPr>
            </a:br>
            <a:r>
              <a:rPr b="0" lang="en-US" sz="2900">
                <a:solidFill>
                  <a:schemeClr val="dk1"/>
                </a:solidFill>
              </a:rPr>
              <a:t>BY JOSHUA VILLAROJO</a:t>
            </a:r>
            <a:endParaRPr/>
          </a:p>
        </p:txBody>
      </p:sp>
      <p:cxnSp>
        <p:nvCxnSpPr>
          <p:cNvPr id="104" name="Google Shape;104;p1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Vintage english car" id="105" name="Google Shape;105;p1"/>
          <p:cNvPicPr preferRelativeResize="0"/>
          <p:nvPr/>
        </p:nvPicPr>
        <p:blipFill rotWithShape="1">
          <a:blip r:embed="rId3">
            <a:alphaModFix/>
          </a:blip>
          <a:srcRect b="660" l="0" r="0" t="15070"/>
          <a:stretch/>
        </p:blipFill>
        <p:spPr>
          <a:xfrm>
            <a:off x="722935" y="1411605"/>
            <a:ext cx="7179970" cy="403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6" name="Google Shape;106;p1"/>
          <p:cNvCxnSpPr/>
          <p:nvPr/>
        </p:nvCxnSpPr>
        <p:spPr>
          <a:xfrm>
            <a:off x="800100" y="6134885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8" name="Google Shape;198;p10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9" name="Google Shape;199;p10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0" name="Google Shape;200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01" name="Google Shape;201;p10"/>
          <p:cNvSpPr txBox="1"/>
          <p:nvPr>
            <p:ph type="title"/>
          </p:nvPr>
        </p:nvSpPr>
        <p:spPr>
          <a:xfrm>
            <a:off x="695326" y="4742029"/>
            <a:ext cx="10765912" cy="925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pen Sans"/>
              <a:buNone/>
            </a:pPr>
            <a:r>
              <a:rPr lang="en-US" sz="3400"/>
              <a:t>TOP 10 BRANDS BY COMPOSITE PERFORMANCE SCORE</a:t>
            </a:r>
            <a:endParaRPr/>
          </a:p>
        </p:txBody>
      </p:sp>
      <p:pic>
        <p:nvPicPr>
          <p:cNvPr descr="top10_brands_performance.png" id="202" name="Google Shape;20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0100" y="1227367"/>
            <a:ext cx="5134573" cy="30807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10_brands_table.png" id="203" name="Google Shape;2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72812" y="942307"/>
            <a:ext cx="5119088" cy="336580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" name="Google Shape;204;p10"/>
          <p:cNvCxnSpPr/>
          <p:nvPr/>
        </p:nvCxnSpPr>
        <p:spPr>
          <a:xfrm>
            <a:off x="800100" y="4667603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10" name="Google Shape;210;p11"/>
          <p:cNvSpPr txBox="1"/>
          <p:nvPr>
            <p:ph type="title"/>
          </p:nvPr>
        </p:nvSpPr>
        <p:spPr>
          <a:xfrm>
            <a:off x="5248656" y="914400"/>
            <a:ext cx="6236208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SUMMARY OF FINDINGS</a:t>
            </a:r>
            <a:endParaRPr/>
          </a:p>
        </p:txBody>
      </p:sp>
      <p:pic>
        <p:nvPicPr>
          <p:cNvPr id="211" name="Google Shape;211;p11"/>
          <p:cNvPicPr preferRelativeResize="0"/>
          <p:nvPr/>
        </p:nvPicPr>
        <p:blipFill rotWithShape="1">
          <a:blip r:embed="rId3">
            <a:alphaModFix/>
          </a:blip>
          <a:srcRect b="-444" l="0" r="61580" t="0"/>
          <a:stretch/>
        </p:blipFill>
        <p:spPr>
          <a:xfrm>
            <a:off x="20" y="-1"/>
            <a:ext cx="466342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2" name="Google Shape;212;p11"/>
          <p:cNvCxnSpPr/>
          <p:nvPr/>
        </p:nvCxnSpPr>
        <p:spPr>
          <a:xfrm>
            <a:off x="5346871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3" name="Google Shape;213;p11"/>
          <p:cNvSpPr txBox="1"/>
          <p:nvPr>
            <p:ph idx="1" type="body"/>
          </p:nvPr>
        </p:nvSpPr>
        <p:spPr>
          <a:xfrm>
            <a:off x="5248656" y="2221992"/>
            <a:ext cx="6236208" cy="39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 composite score was built using horsepower, top speed, acceleration, fuel efficiency, and weight.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Regression results and EDA showed horsepower and engine size are key predictors of performance.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Brand-level analysis revealed the top 10 brands based on the calculated performance score.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" name="Google Shape;218;p12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12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0" name="Google Shape;220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221" name="Google Shape;221;p12"/>
          <p:cNvSpPr txBox="1"/>
          <p:nvPr>
            <p:ph type="ctrTitle"/>
          </p:nvPr>
        </p:nvSpPr>
        <p:spPr>
          <a:xfrm>
            <a:off x="800102" y="960594"/>
            <a:ext cx="5828114" cy="4936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pen Sans"/>
              <a:buNone/>
            </a:pPr>
            <a:r>
              <a:rPr lang="en-US" sz="6000">
                <a:solidFill>
                  <a:schemeClr val="dk1"/>
                </a:solidFill>
              </a:rPr>
              <a:t>THANK YOU FOR YOUR TIME!</a:t>
            </a:r>
            <a:endParaRPr/>
          </a:p>
        </p:txBody>
      </p:sp>
      <p:cxnSp>
        <p:nvCxnSpPr>
          <p:cNvPr id="222" name="Google Shape;222;p12"/>
          <p:cNvCxnSpPr/>
          <p:nvPr/>
        </p:nvCxnSpPr>
        <p:spPr>
          <a:xfrm rot="10800000">
            <a:off x="7315200" y="1733549"/>
            <a:ext cx="0" cy="3390901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12" name="Google Shape;112;p2"/>
          <p:cNvSpPr txBox="1"/>
          <p:nvPr>
            <p:ph type="title"/>
          </p:nvPr>
        </p:nvSpPr>
        <p:spPr>
          <a:xfrm>
            <a:off x="5248656" y="914400"/>
            <a:ext cx="6236208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PROJECT GOAL</a:t>
            </a:r>
            <a:endParaRPr/>
          </a:p>
        </p:txBody>
      </p:sp>
      <p:pic>
        <p:nvPicPr>
          <p:cNvPr descr="Racecar parked on the tracks" id="113" name="Google Shape;113;p2"/>
          <p:cNvPicPr preferRelativeResize="0"/>
          <p:nvPr/>
        </p:nvPicPr>
        <p:blipFill rotWithShape="1">
          <a:blip r:embed="rId3">
            <a:alphaModFix/>
          </a:blip>
          <a:srcRect b="-1" l="13063" r="40356" t="0"/>
          <a:stretch/>
        </p:blipFill>
        <p:spPr>
          <a:xfrm>
            <a:off x="20" y="-1"/>
            <a:ext cx="466342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2"/>
          <p:cNvCxnSpPr/>
          <p:nvPr/>
        </p:nvCxnSpPr>
        <p:spPr>
          <a:xfrm>
            <a:off x="5346871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5" name="Google Shape;115;p2"/>
          <p:cNvSpPr txBox="1"/>
          <p:nvPr>
            <p:ph idx="1" type="body"/>
          </p:nvPr>
        </p:nvSpPr>
        <p:spPr>
          <a:xfrm>
            <a:off x="5248656" y="2221992"/>
            <a:ext cx="6236208" cy="39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To determine which car brand consistently produces the highest-performing sports cars using regression analysis on real-world-style data.</a:t>
            </a:r>
            <a:endParaRPr/>
          </a:p>
          <a:p>
            <a:pPr indent="-101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21" name="Google Shape;121;p3"/>
          <p:cNvSpPr txBox="1"/>
          <p:nvPr>
            <p:ph type="title"/>
          </p:nvPr>
        </p:nvSpPr>
        <p:spPr>
          <a:xfrm>
            <a:off x="5248656" y="914400"/>
            <a:ext cx="6236208" cy="1307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DATASET OVERVIEW</a:t>
            </a:r>
            <a:endParaRPr/>
          </a:p>
        </p:txBody>
      </p:sp>
      <p:pic>
        <p:nvPicPr>
          <p:cNvPr descr="Speedometer" id="122" name="Google Shape;122;p3"/>
          <p:cNvPicPr preferRelativeResize="0"/>
          <p:nvPr/>
        </p:nvPicPr>
        <p:blipFill rotWithShape="1">
          <a:blip r:embed="rId3">
            <a:alphaModFix/>
          </a:blip>
          <a:srcRect b="-1" l="28961" r="28709" t="0"/>
          <a:stretch/>
        </p:blipFill>
        <p:spPr>
          <a:xfrm>
            <a:off x="20" y="-1"/>
            <a:ext cx="4663420" cy="68580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3"/>
          <p:cNvCxnSpPr/>
          <p:nvPr/>
        </p:nvCxnSpPr>
        <p:spPr>
          <a:xfrm>
            <a:off x="5346871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5248656" y="2221992"/>
            <a:ext cx="6236208" cy="3941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5,000 sports cars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Features: Horsepower, Engine Size, Acceleration, Top Speed, Fuel Efficiency, CO2 Emissions, Insurance Cost, etc.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Includes brand, condition, fuel type, and more.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30" name="Google Shape;130;p4"/>
          <p:cNvSpPr txBox="1"/>
          <p:nvPr>
            <p:ph type="title"/>
          </p:nvPr>
        </p:nvSpPr>
        <p:spPr>
          <a:xfrm>
            <a:off x="700087" y="909638"/>
            <a:ext cx="10691813" cy="11556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DEFINING PERFORMANCE</a:t>
            </a:r>
            <a:endParaRPr/>
          </a:p>
        </p:txBody>
      </p:sp>
      <p:cxnSp>
        <p:nvCxnSpPr>
          <p:cNvPr id="131" name="Google Shape;131;p4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32" name="Google Shape;132;p4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3" name="Google Shape;133;p4"/>
          <p:cNvGrpSpPr/>
          <p:nvPr/>
        </p:nvGrpSpPr>
        <p:grpSpPr>
          <a:xfrm>
            <a:off x="2130993" y="2292574"/>
            <a:ext cx="7830000" cy="3600001"/>
            <a:chOff x="1430905" y="70074"/>
            <a:chExt cx="7830000" cy="3600001"/>
          </a:xfrm>
        </p:grpSpPr>
        <p:sp>
          <p:nvSpPr>
            <p:cNvPr id="134" name="Google Shape;134;p4"/>
            <p:cNvSpPr/>
            <p:nvPr/>
          </p:nvSpPr>
          <p:spPr>
            <a:xfrm>
              <a:off x="2132905" y="70074"/>
              <a:ext cx="2196000" cy="2196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/>
            <p:nvPr/>
          </p:nvSpPr>
          <p:spPr>
            <a:xfrm>
              <a:off x="2600905" y="538074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/>
            <p:nvPr/>
          </p:nvSpPr>
          <p:spPr>
            <a:xfrm>
              <a:off x="143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143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ustr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PERFORMANCE IS PRIMARILY REPRESENTED BY TOP SPEED, ACCELERATION (0-100 KM/H), AND HORSEPOWER.</a:t>
              </a: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>
              <a:off x="6362905" y="70074"/>
              <a:ext cx="2196000" cy="2196000"/>
            </a:xfrm>
            <a:prstGeom prst="round2DiagRect">
              <a:avLst>
                <a:gd fmla="val 29727" name="adj1"/>
                <a:gd fmla="val 0" name="adj2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>
              <a:off x="6830906" y="538074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566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4"/>
            <p:cNvSpPr txBox="1"/>
            <p:nvPr/>
          </p:nvSpPr>
          <p:spPr>
            <a:xfrm>
              <a:off x="5660905" y="2950075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Lustria"/>
                <a:buNone/>
              </a:pPr>
              <a:r>
                <a:rPr b="0" i="0" lang="en-US" sz="1300" u="none" cap="none" strike="noStrike">
                  <a:solidFill>
                    <a:schemeClr val="dk1"/>
                  </a:solidFill>
                  <a:latin typeface="Lustria"/>
                  <a:ea typeface="Lustria"/>
                  <a:cs typeface="Lustria"/>
                  <a:sym typeface="Lustria"/>
                </a:rPr>
                <a:t>WE ALSO CONSIDER WEIGHT, FUEL EFFICIENCY, AND CO2 EMISSIONS AS INFLUENCING FACTORS.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6" name="Google Shape;146;p5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7" name="Google Shape;147;p5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8" name="Google Shape;148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49" name="Google Shape;149;p5"/>
          <p:cNvSpPr txBox="1"/>
          <p:nvPr>
            <p:ph type="title"/>
          </p:nvPr>
        </p:nvSpPr>
        <p:spPr>
          <a:xfrm>
            <a:off x="685800" y="899024"/>
            <a:ext cx="3076032" cy="3914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Open Sans"/>
              <a:buNone/>
            </a:pPr>
            <a:r>
              <a:rPr lang="en-US" sz="3300"/>
              <a:t>CORRELATION HEATMAP</a:t>
            </a:r>
            <a:endParaRPr sz="3600"/>
          </a:p>
        </p:txBody>
      </p:sp>
      <p:cxnSp>
        <p:nvCxnSpPr>
          <p:cNvPr id="150" name="Google Shape;150;p5"/>
          <p:cNvCxnSpPr/>
          <p:nvPr/>
        </p:nvCxnSpPr>
        <p:spPr>
          <a:xfrm>
            <a:off x="800100" y="723900"/>
            <a:ext cx="1371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djusted_correlation_heatmap.png" id="151" name="Google Shape;151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8449" y="723901"/>
            <a:ext cx="7213600" cy="541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6" name="Google Shape;156;p6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7" name="Google Shape;157;p6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8" name="Google Shape;158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59" name="Google Shape;159;p6"/>
          <p:cNvSpPr txBox="1"/>
          <p:nvPr>
            <p:ph type="title"/>
          </p:nvPr>
        </p:nvSpPr>
        <p:spPr>
          <a:xfrm>
            <a:off x="8138159" y="1177348"/>
            <a:ext cx="3330906" cy="34410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Open Sans"/>
              <a:buNone/>
            </a:pPr>
            <a:r>
              <a:rPr lang="en-US" sz="3900"/>
              <a:t>REGRESSION COEFFICIENTS (TOP SPEED)</a:t>
            </a:r>
            <a:endParaRPr/>
          </a:p>
        </p:txBody>
      </p:sp>
      <p:cxnSp>
        <p:nvCxnSpPr>
          <p:cNvPr id="160" name="Google Shape;160;p6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djusted_top_speed_regression_coeffs.png" id="161" name="Google Shape;161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935" y="1187241"/>
            <a:ext cx="7179970" cy="448747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6"/>
          <p:cNvCxnSpPr/>
          <p:nvPr/>
        </p:nvCxnSpPr>
        <p:spPr>
          <a:xfrm>
            <a:off x="800100" y="6134885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7"/>
          <p:cNvCxnSpPr/>
          <p:nvPr/>
        </p:nvCxnSpPr>
        <p:spPr>
          <a:xfrm>
            <a:off x="800100" y="723900"/>
            <a:ext cx="105918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8" name="Google Shape;168;p7"/>
          <p:cNvCxnSpPr/>
          <p:nvPr/>
        </p:nvCxnSpPr>
        <p:spPr>
          <a:xfrm>
            <a:off x="800100" y="6142781"/>
            <a:ext cx="10591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9" name="Google Shape;1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0" name="Google Shape;170;p7"/>
          <p:cNvSpPr txBox="1"/>
          <p:nvPr>
            <p:ph type="title"/>
          </p:nvPr>
        </p:nvSpPr>
        <p:spPr>
          <a:xfrm>
            <a:off x="1969770" y="5852162"/>
            <a:ext cx="5965190" cy="7468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Open Sans"/>
              <a:buNone/>
            </a:pPr>
            <a:r>
              <a:rPr lang="en-US" sz="3200"/>
              <a:t>HORSEPOWER VS. TOP SPEED</a:t>
            </a:r>
            <a:endParaRPr sz="3800"/>
          </a:p>
        </p:txBody>
      </p:sp>
      <p:pic>
        <p:nvPicPr>
          <p:cNvPr descr="adjusted_horsepower_vs_top_speed.png" id="171" name="Google Shape;17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31684" y="406400"/>
            <a:ext cx="6928632" cy="51964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p7"/>
          <p:cNvCxnSpPr/>
          <p:nvPr/>
        </p:nvCxnSpPr>
        <p:spPr>
          <a:xfrm>
            <a:off x="1969770" y="5719083"/>
            <a:ext cx="82296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78" name="Google Shape;178;p8"/>
          <p:cNvSpPr txBox="1"/>
          <p:nvPr>
            <p:ph type="title"/>
          </p:nvPr>
        </p:nvSpPr>
        <p:spPr>
          <a:xfrm>
            <a:off x="704088" y="914400"/>
            <a:ext cx="5195889" cy="1316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KEY FINDINGS</a:t>
            </a:r>
            <a:endParaRPr/>
          </a:p>
        </p:txBody>
      </p:sp>
      <p:cxnSp>
        <p:nvCxnSpPr>
          <p:cNvPr id="179" name="Google Shape;179;p8"/>
          <p:cNvCxnSpPr/>
          <p:nvPr/>
        </p:nvCxnSpPr>
        <p:spPr>
          <a:xfrm>
            <a:off x="804672" y="722376"/>
            <a:ext cx="1638300" cy="0"/>
          </a:xfrm>
          <a:prstGeom prst="straightConnector1">
            <a:avLst/>
          </a:prstGeom>
          <a:noFill/>
          <a:ln cap="flat" cmpd="sng" w="444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8"/>
          <p:cNvSpPr txBox="1"/>
          <p:nvPr>
            <p:ph idx="1" type="body"/>
          </p:nvPr>
        </p:nvSpPr>
        <p:spPr>
          <a:xfrm>
            <a:off x="704088" y="2231136"/>
            <a:ext cx="5195889" cy="39319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Horsepower and Engine Size are the strongest positive predictors of Top Speed.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Weight and Fuel Efficiency are negatively associated with Top Speed.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CO₂ Emissions also show a slight negative correlation with Top Speed.</a:t>
            </a:r>
            <a:endParaRPr/>
          </a:p>
        </p:txBody>
      </p:sp>
      <p:pic>
        <p:nvPicPr>
          <p:cNvPr id="181" name="Google Shape;181;p8"/>
          <p:cNvPicPr preferRelativeResize="0"/>
          <p:nvPr/>
        </p:nvPicPr>
        <p:blipFill rotWithShape="1">
          <a:blip r:embed="rId3">
            <a:alphaModFix/>
          </a:blip>
          <a:srcRect b="0" l="28083" r="24581" t="0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ustria"/>
              <a:ea typeface="Lustria"/>
              <a:cs typeface="Lustria"/>
              <a:sym typeface="Lustria"/>
            </a:endParaRPr>
          </a:p>
        </p:txBody>
      </p:sp>
      <p:sp>
        <p:nvSpPr>
          <p:cNvPr id="187" name="Google Shape;187;p9"/>
          <p:cNvSpPr txBox="1"/>
          <p:nvPr>
            <p:ph type="title"/>
          </p:nvPr>
        </p:nvSpPr>
        <p:spPr>
          <a:xfrm>
            <a:off x="704088" y="554762"/>
            <a:ext cx="3623818" cy="4559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Open Sans"/>
              <a:buNone/>
            </a:pPr>
            <a:r>
              <a:rPr lang="en-US"/>
              <a:t>CONCLUSION</a:t>
            </a:r>
            <a:endParaRPr/>
          </a:p>
        </p:txBody>
      </p:sp>
      <p:cxnSp>
        <p:nvCxnSpPr>
          <p:cNvPr id="188" name="Google Shape;188;p9"/>
          <p:cNvCxnSpPr/>
          <p:nvPr/>
        </p:nvCxnSpPr>
        <p:spPr>
          <a:xfrm flipH="1" rot="10800000">
            <a:off x="4868972" y="723901"/>
            <a:ext cx="15948" cy="545007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9" name="Google Shape;189;p9"/>
          <p:cNvGrpSpPr/>
          <p:nvPr/>
        </p:nvGrpSpPr>
        <p:grpSpPr>
          <a:xfrm>
            <a:off x="5715000" y="726339"/>
            <a:ext cx="5715000" cy="5405321"/>
            <a:chOff x="0" y="2439"/>
            <a:chExt cx="5715000" cy="5405321"/>
          </a:xfrm>
        </p:grpSpPr>
        <p:sp>
          <p:nvSpPr>
            <p:cNvPr id="190" name="Google Shape;190;p9"/>
            <p:cNvSpPr/>
            <p:nvPr/>
          </p:nvSpPr>
          <p:spPr>
            <a:xfrm>
              <a:off x="0" y="3265342"/>
              <a:ext cx="5715000" cy="2142418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9"/>
            <p:cNvSpPr txBox="1"/>
            <p:nvPr/>
          </p:nvSpPr>
          <p:spPr>
            <a:xfrm>
              <a:off x="0" y="3265342"/>
              <a:ext cx="5715000" cy="214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Further brand-wise analysis and visualization can identify the top brand.</a:t>
              </a:r>
              <a:endParaRPr/>
            </a:p>
          </p:txBody>
        </p:sp>
        <p:sp>
          <p:nvSpPr>
            <p:cNvPr id="192" name="Google Shape;192;p9"/>
            <p:cNvSpPr/>
            <p:nvPr/>
          </p:nvSpPr>
          <p:spPr>
            <a:xfrm rot="10800000">
              <a:off x="0" y="2439"/>
              <a:ext cx="5715000" cy="3295038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solidFill>
              <a:schemeClr val="accent3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9"/>
            <p:cNvSpPr txBox="1"/>
            <p:nvPr/>
          </p:nvSpPr>
          <p:spPr>
            <a:xfrm>
              <a:off x="0" y="2439"/>
              <a:ext cx="5715000" cy="214101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900" lIns="184900" spcFirstLastPara="1" rIns="184900" wrap="square" tIns="184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Lustria"/>
                <a:buNone/>
              </a:pPr>
              <a:r>
                <a:rPr b="0" i="0" lang="en-US" sz="2600" u="none" cap="none" strike="noStrike">
                  <a:solidFill>
                    <a:schemeClr val="lt1"/>
                  </a:solidFill>
                  <a:latin typeface="Lustria"/>
                  <a:ea typeface="Lustria"/>
                  <a:cs typeface="Lustria"/>
                  <a:sym typeface="Lustria"/>
                </a:rPr>
                <a:t>Regression results and EDA suggest certain brands—based on high horsepower and top speed—consistently build high-performing cars.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2025-04-29T21:51:25Z</dcterms:created>
  <dc:creator>Villarojo, Joshua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