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5447-81C9-456F-959E-4A779AD1710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61E6-6C27-45D0-83CE-C75FFE28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5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5447-81C9-456F-959E-4A779AD1710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61E6-6C27-45D0-83CE-C75FFE28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5447-81C9-456F-959E-4A779AD1710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61E6-6C27-45D0-83CE-C75FFE28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6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5447-81C9-456F-959E-4A779AD1710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61E6-6C27-45D0-83CE-C75FFE287A1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8224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5447-81C9-456F-959E-4A779AD1710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61E6-6C27-45D0-83CE-C75FFE28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04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5447-81C9-456F-959E-4A779AD1710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61E6-6C27-45D0-83CE-C75FFE28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24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5447-81C9-456F-959E-4A779AD1710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61E6-6C27-45D0-83CE-C75FFE28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56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5447-81C9-456F-959E-4A779AD1710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61E6-6C27-45D0-83CE-C75FFE28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12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5447-81C9-456F-959E-4A779AD1710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61E6-6C27-45D0-83CE-C75FFE28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2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5447-81C9-456F-959E-4A779AD1710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61E6-6C27-45D0-83CE-C75FFE28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5447-81C9-456F-959E-4A779AD1710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61E6-6C27-45D0-83CE-C75FFE28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5447-81C9-456F-959E-4A779AD1710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61E6-6C27-45D0-83CE-C75FFE28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5447-81C9-456F-959E-4A779AD1710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61E6-6C27-45D0-83CE-C75FFE28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6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5447-81C9-456F-959E-4A779AD1710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61E6-6C27-45D0-83CE-C75FFE28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4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5447-81C9-456F-959E-4A779AD1710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61E6-6C27-45D0-83CE-C75FFE28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7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5447-81C9-456F-959E-4A779AD1710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61E6-6C27-45D0-83CE-C75FFE28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5447-81C9-456F-959E-4A779AD1710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61E6-6C27-45D0-83CE-C75FFE28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905447-81C9-456F-959E-4A779AD1710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261E6-6C27-45D0-83CE-C75FFE28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78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row: Right 23">
            <a:extLst>
              <a:ext uri="{FF2B5EF4-FFF2-40B4-BE49-F238E27FC236}">
                <a16:creationId xmlns:a16="http://schemas.microsoft.com/office/drawing/2014/main" id="{BF2B0A71-C5A0-4A85-8673-3612BCFE9DD4}"/>
              </a:ext>
            </a:extLst>
          </p:cNvPr>
          <p:cNvSpPr/>
          <p:nvPr/>
        </p:nvSpPr>
        <p:spPr>
          <a:xfrm rot="10800000">
            <a:off x="4177902" y="1541834"/>
            <a:ext cx="587146" cy="26161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C268591-73AB-4414-8328-5ABF4907D1DD}"/>
              </a:ext>
            </a:extLst>
          </p:cNvPr>
          <p:cNvSpPr/>
          <p:nvPr/>
        </p:nvSpPr>
        <p:spPr>
          <a:xfrm>
            <a:off x="7470713" y="1529812"/>
            <a:ext cx="587146" cy="26161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D79EE-5EA9-4E35-8EC9-8C1D268C12CB}"/>
              </a:ext>
            </a:extLst>
          </p:cNvPr>
          <p:cNvSpPr txBox="1"/>
          <p:nvPr/>
        </p:nvSpPr>
        <p:spPr>
          <a:xfrm>
            <a:off x="7262446" y="89855"/>
            <a:ext cx="39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Working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EF927-9308-4B52-AF83-8FF54AD81314}"/>
              </a:ext>
            </a:extLst>
          </p:cNvPr>
          <p:cNvSpPr txBox="1"/>
          <p:nvPr/>
        </p:nvSpPr>
        <p:spPr>
          <a:xfrm>
            <a:off x="117231" y="105509"/>
            <a:ext cx="39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Ineffective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5DDBF-DD4A-487F-BC78-108FEBE45903}"/>
              </a:ext>
            </a:extLst>
          </p:cNvPr>
          <p:cNvSpPr txBox="1"/>
          <p:nvPr/>
        </p:nvSpPr>
        <p:spPr>
          <a:xfrm>
            <a:off x="6023938" y="2500467"/>
            <a:ext cx="6170733" cy="415498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u="sng" dirty="0">
                <a:latin typeface="Arial Black" panose="020B0A04020102020204" pitchFamily="34" charset="0"/>
              </a:rPr>
              <a:t>Decision TREE</a:t>
            </a:r>
            <a:r>
              <a:rPr lang="en-US" sz="1100" dirty="0">
                <a:latin typeface="Arial Black" panose="020B0A04020102020204" pitchFamily="34" charset="0"/>
              </a:rPr>
              <a:t> tree3 = rpart(price~ room_type_a +calculated_host_listings_count_entire_homes + calculated_host_listings_count_private_rooms+  accommodates + cleaning_fee+bathrooms+weekly_price+neighbourhood_group_cleansed_price +bedrooms +  beds +  property_type_price  +  guests_included +   property_type_a + Freestreetparking + Elevator + Privateentrance  +  review_scores_location +host_listings_count+calculated_host_listings_count +   reviews_per_month +    square_feet + Airconditioning + Dryer + Elevator + Family_and_kidfriendly + Freestreetparking + Hairdryer + Hangers + Iron + Laptopfriendlyworkspace + Kitchen+ Lockonbedroomdoor + Refrigerator + Shampoo+ Selfcheck_in + Stove  + TV + kba +jumio+first_review_a+last_review_a+room_type_a+calculated_host_listings_count_entire_homes+maximum_nights+maximum_minimum_nights+maximum_maximum_nights+maximum_nights_avg_ntm+availability_60+availability_365+number_of_reviews_ltm+last_review_a+review_scores_accuracy+review_scores_checkin+review_scores_location+calculated_host_listings_count+calculated_host_listings_count_private_rooms+reviews_per_month+host_listings_count+minimum_nights+minimum_minimum_nights+minimum_maximum_nights+minimum_nights_avg_ntm+availability_30+availability_90+number_of_reviews+first_review_a + selfie + Oven </a:t>
            </a:r>
          </a:p>
          <a:p>
            <a:r>
              <a:rPr lang="en-US" sz="1100" dirty="0">
                <a:latin typeface="Arial Black" panose="020B0A04020102020204" pitchFamily="34" charset="0"/>
              </a:rPr>
              <a:t>, data ,method = ‘ anova ', control = rpart.control (cp=-0.01))</a:t>
            </a:r>
          </a:p>
          <a:p>
            <a:r>
              <a:rPr lang="en-US" sz="1100" dirty="0">
                <a:latin typeface="Arial Black" panose="020B0A04020102020204" pitchFamily="34" charset="0"/>
              </a:rPr>
              <a:t>summary(tree3)</a:t>
            </a:r>
          </a:p>
          <a:p>
            <a:r>
              <a:rPr lang="en-US" sz="1100" dirty="0">
                <a:latin typeface="Arial Black" panose="020B0A04020102020204" pitchFamily="34" charset="0"/>
              </a:rPr>
              <a:t> pred3 = predict(tree3, newdata = scoring)</a:t>
            </a:r>
          </a:p>
          <a:p>
            <a:r>
              <a:rPr lang="en-US" sz="1100" dirty="0">
                <a:latin typeface="Arial Black" panose="020B0A04020102020204" pitchFamily="34" charset="0"/>
              </a:rPr>
              <a:t>rmse_tree3 = sqrt(mean((pred3 - data$price)^2)); </a:t>
            </a:r>
            <a:r>
              <a:rPr lang="en-US" sz="1100" b="1" u="sng" dirty="0">
                <a:latin typeface="Arial Black" panose="020B0A04020102020204" pitchFamily="34" charset="0"/>
              </a:rPr>
              <a:t>RMSE = 69.14476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788F0-CB45-49AE-A25E-8F9A52BEDDB7}"/>
              </a:ext>
            </a:extLst>
          </p:cNvPr>
          <p:cNvSpPr txBox="1"/>
          <p:nvPr/>
        </p:nvSpPr>
        <p:spPr>
          <a:xfrm>
            <a:off x="8178314" y="1455308"/>
            <a:ext cx="3821724" cy="6001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 Black" panose="020B0A04020102020204" pitchFamily="34" charset="0"/>
              </a:rPr>
              <a:t>library(mice)</a:t>
            </a:r>
          </a:p>
          <a:p>
            <a:r>
              <a:rPr lang="en-US" sz="1100" dirty="0">
                <a:latin typeface="Arial Black" panose="020B0A04020102020204" pitchFamily="34" charset="0"/>
              </a:rPr>
              <a:t>impD &lt;- mice(data = data2, m =5,method = 'rf‘’)</a:t>
            </a:r>
          </a:p>
          <a:p>
            <a:r>
              <a:rPr lang="en-US" sz="1100" dirty="0">
                <a:latin typeface="Arial Black" panose="020B0A04020102020204" pitchFamily="34" charset="0"/>
              </a:rPr>
              <a:t>data &lt;- complete(impD,3)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3A74C-B305-4719-9BEB-A5AE53F7DF3D}"/>
              </a:ext>
            </a:extLst>
          </p:cNvPr>
          <p:cNvSpPr txBox="1"/>
          <p:nvPr/>
        </p:nvSpPr>
        <p:spPr>
          <a:xfrm>
            <a:off x="117231" y="1362250"/>
            <a:ext cx="4029807" cy="2616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 Black" panose="020B0A04020102020204" pitchFamily="34" charset="0"/>
              </a:rPr>
              <a:t>Imputing missing through MEAN, AMELIA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FE3DD-708A-47BB-9E01-AC021E2D48D2}"/>
              </a:ext>
            </a:extLst>
          </p:cNvPr>
          <p:cNvSpPr txBox="1"/>
          <p:nvPr/>
        </p:nvSpPr>
        <p:spPr>
          <a:xfrm>
            <a:off x="8178314" y="436685"/>
            <a:ext cx="3821724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 Black" panose="020B0A04020102020204" pitchFamily="34" charset="0"/>
              </a:rPr>
              <a:t>Using Columns &lt;15% missing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9FCEC-0A53-4D62-B5D2-B359BEFDDD96}"/>
              </a:ext>
            </a:extLst>
          </p:cNvPr>
          <p:cNvSpPr txBox="1"/>
          <p:nvPr/>
        </p:nvSpPr>
        <p:spPr>
          <a:xfrm>
            <a:off x="114299" y="2125669"/>
            <a:ext cx="4034051" cy="2616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 Black" panose="020B0A04020102020204" pitchFamily="34" charset="0"/>
              </a:rPr>
              <a:t>Regression model – RMSE 72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108F4E-F5D1-4127-92B8-CDBD4603B2EB}"/>
              </a:ext>
            </a:extLst>
          </p:cNvPr>
          <p:cNvSpPr txBox="1"/>
          <p:nvPr/>
        </p:nvSpPr>
        <p:spPr>
          <a:xfrm>
            <a:off x="8178314" y="877661"/>
            <a:ext cx="3577001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 Black" panose="020B0A04020102020204" pitchFamily="34" charset="0"/>
              </a:rPr>
              <a:t>Using Amenities, Transit, Summary, </a:t>
            </a:r>
          </a:p>
          <a:p>
            <a:r>
              <a:rPr lang="en-US" sz="1100" dirty="0">
                <a:latin typeface="Arial Black" panose="020B0A04020102020204" pitchFamily="34" charset="0"/>
              </a:rPr>
              <a:t>Mean- Neighborhood, Mean- Property Type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3B7244-2FE6-437D-8FB3-1ED5A94DB2A1}"/>
              </a:ext>
            </a:extLst>
          </p:cNvPr>
          <p:cNvSpPr txBox="1"/>
          <p:nvPr/>
        </p:nvSpPr>
        <p:spPr>
          <a:xfrm>
            <a:off x="5115901" y="849110"/>
            <a:ext cx="2034935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Black" panose="020B0A04020102020204" pitchFamily="34" charset="0"/>
              </a:rPr>
              <a:t>DATA WRANGLING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FCF118-2CA2-4018-B68F-00495D1FAA44}"/>
              </a:ext>
            </a:extLst>
          </p:cNvPr>
          <p:cNvSpPr txBox="1"/>
          <p:nvPr/>
        </p:nvSpPr>
        <p:spPr>
          <a:xfrm>
            <a:off x="4667736" y="1508443"/>
            <a:ext cx="3096550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Black" panose="020B0A04020102020204" pitchFamily="34" charset="0"/>
              </a:rPr>
              <a:t>IMPUTING MISSING VALUES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E7CD45F-01B1-4585-BFC4-795B37285C05}"/>
              </a:ext>
            </a:extLst>
          </p:cNvPr>
          <p:cNvSpPr/>
          <p:nvPr/>
        </p:nvSpPr>
        <p:spPr>
          <a:xfrm>
            <a:off x="7470713" y="872566"/>
            <a:ext cx="587146" cy="26161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89BC6F-932E-4F4A-AC6B-E8BF258B06E8}"/>
              </a:ext>
            </a:extLst>
          </p:cNvPr>
          <p:cNvSpPr txBox="1"/>
          <p:nvPr/>
        </p:nvSpPr>
        <p:spPr>
          <a:xfrm>
            <a:off x="131883" y="484054"/>
            <a:ext cx="3821724" cy="2616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 Black" panose="020B0A04020102020204" pitchFamily="34" charset="0"/>
              </a:rPr>
              <a:t>Using Columns with 15% missing Values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AE403DC-CB7A-4385-99E0-0BCEDA6E7B36}"/>
              </a:ext>
            </a:extLst>
          </p:cNvPr>
          <p:cNvSpPr/>
          <p:nvPr/>
        </p:nvSpPr>
        <p:spPr>
          <a:xfrm>
            <a:off x="7426807" y="419763"/>
            <a:ext cx="587146" cy="26161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21FF295-1A71-4FAB-87E8-443B6980BDAB}"/>
              </a:ext>
            </a:extLst>
          </p:cNvPr>
          <p:cNvSpPr/>
          <p:nvPr/>
        </p:nvSpPr>
        <p:spPr>
          <a:xfrm rot="10800000">
            <a:off x="4177902" y="864684"/>
            <a:ext cx="587146" cy="26161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7FAA7AF-995F-49DE-8B4B-3138B794485B}"/>
              </a:ext>
            </a:extLst>
          </p:cNvPr>
          <p:cNvSpPr/>
          <p:nvPr/>
        </p:nvSpPr>
        <p:spPr>
          <a:xfrm rot="10800000">
            <a:off x="4147038" y="422635"/>
            <a:ext cx="587146" cy="26161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AE7DBD-AB69-418F-AE35-4FA4A697D24E}"/>
              </a:ext>
            </a:extLst>
          </p:cNvPr>
          <p:cNvSpPr txBox="1"/>
          <p:nvPr/>
        </p:nvSpPr>
        <p:spPr>
          <a:xfrm>
            <a:off x="114299" y="883692"/>
            <a:ext cx="3856893" cy="2616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 Black" panose="020B0A04020102020204" pitchFamily="34" charset="0"/>
              </a:rPr>
              <a:t>Using Only Numeric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3ABEB0-0810-454D-96DB-1E50289DACF6}"/>
              </a:ext>
            </a:extLst>
          </p:cNvPr>
          <p:cNvSpPr txBox="1"/>
          <p:nvPr/>
        </p:nvSpPr>
        <p:spPr>
          <a:xfrm>
            <a:off x="4841480" y="2071914"/>
            <a:ext cx="2749063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Black" panose="020B0A04020102020204" pitchFamily="34" charset="0"/>
              </a:rPr>
              <a:t>PREDICTIVE MODELS</a:t>
            </a:r>
          </a:p>
        </p:txBody>
      </p:sp>
      <p:sp>
        <p:nvSpPr>
          <p:cNvPr id="29" name="Arrow: Bent-Up 28">
            <a:extLst>
              <a:ext uri="{FF2B5EF4-FFF2-40B4-BE49-F238E27FC236}">
                <a16:creationId xmlns:a16="http://schemas.microsoft.com/office/drawing/2014/main" id="{29DA56B9-1E3B-4BD0-B656-B9A5083B1594}"/>
              </a:ext>
            </a:extLst>
          </p:cNvPr>
          <p:cNvSpPr/>
          <p:nvPr/>
        </p:nvSpPr>
        <p:spPr>
          <a:xfrm rot="5400000">
            <a:off x="5420241" y="2646413"/>
            <a:ext cx="850392" cy="357001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44DF632-B092-438E-8C87-CDE4C68AB49C}"/>
              </a:ext>
            </a:extLst>
          </p:cNvPr>
          <p:cNvSpPr/>
          <p:nvPr/>
        </p:nvSpPr>
        <p:spPr>
          <a:xfrm rot="10800000">
            <a:off x="4177902" y="2088180"/>
            <a:ext cx="587146" cy="26161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9FA0D1-E847-432F-B501-D75FBA65F044}"/>
              </a:ext>
            </a:extLst>
          </p:cNvPr>
          <p:cNvSpPr txBox="1"/>
          <p:nvPr/>
        </p:nvSpPr>
        <p:spPr>
          <a:xfrm>
            <a:off x="117231" y="2636234"/>
            <a:ext cx="4029807" cy="2616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 Black" panose="020B0A04020102020204" pitchFamily="34" charset="0"/>
              </a:rPr>
              <a:t>Bagging ntree = 10000 RMSE = 80</a:t>
            </a:r>
          </a:p>
        </p:txBody>
      </p:sp>
      <p:sp>
        <p:nvSpPr>
          <p:cNvPr id="33" name="Arrow: Left-Up 32">
            <a:extLst>
              <a:ext uri="{FF2B5EF4-FFF2-40B4-BE49-F238E27FC236}">
                <a16:creationId xmlns:a16="http://schemas.microsoft.com/office/drawing/2014/main" id="{749F1714-2BE2-471C-86A5-2FCE7CEA7703}"/>
              </a:ext>
            </a:extLst>
          </p:cNvPr>
          <p:cNvSpPr/>
          <p:nvPr/>
        </p:nvSpPr>
        <p:spPr>
          <a:xfrm>
            <a:off x="4194265" y="2496772"/>
            <a:ext cx="1183023" cy="338554"/>
          </a:xfrm>
          <a:prstGeom prst="lef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F206F6-8D75-449C-A8E0-1451794EF279}"/>
              </a:ext>
            </a:extLst>
          </p:cNvPr>
          <p:cNvSpPr txBox="1"/>
          <p:nvPr/>
        </p:nvSpPr>
        <p:spPr>
          <a:xfrm>
            <a:off x="117231" y="3107477"/>
            <a:ext cx="4029807" cy="2616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 Black" panose="020B0A04020102020204" pitchFamily="34" charset="0"/>
              </a:rPr>
              <a:t>Boosting(trees = 20000,  RMSE = 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E28AEC-AA6E-4D4A-9A5F-F100261F5BE1}"/>
              </a:ext>
            </a:extLst>
          </p:cNvPr>
          <p:cNvSpPr txBox="1"/>
          <p:nvPr/>
        </p:nvSpPr>
        <p:spPr>
          <a:xfrm>
            <a:off x="131883" y="4391357"/>
            <a:ext cx="4958863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FUTURE SCOPE PREDICTIVE MODELING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D4F67C-B4A8-48AA-B9D6-DD9EF5D7340C}"/>
              </a:ext>
            </a:extLst>
          </p:cNvPr>
          <p:cNvSpPr txBox="1"/>
          <p:nvPr/>
        </p:nvSpPr>
        <p:spPr>
          <a:xfrm>
            <a:off x="131883" y="4939656"/>
            <a:ext cx="3508132" cy="76944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>
                <a:latin typeface="Arial Black" panose="020B0A04020102020204" pitchFamily="34" charset="0"/>
              </a:rPr>
              <a:t>USE XGBOOST MODEL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>
                <a:latin typeface="Arial Black" panose="020B0A04020102020204" pitchFamily="34" charset="0"/>
              </a:rPr>
              <a:t>Fine Tunning of Ranger and Forest Model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>
                <a:latin typeface="Arial Black" panose="020B0A04020102020204" pitchFamily="34" charset="0"/>
              </a:rPr>
              <a:t>USE more TREES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>
                <a:latin typeface="Arial Black" panose="020B0A04020102020204" pitchFamily="34" charset="0"/>
              </a:rPr>
              <a:t>Higher Performance Device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C04801-4558-4B34-B344-7E2D8F173B46}"/>
              </a:ext>
            </a:extLst>
          </p:cNvPr>
          <p:cNvSpPr txBox="1"/>
          <p:nvPr/>
        </p:nvSpPr>
        <p:spPr>
          <a:xfrm>
            <a:off x="4707236" y="436857"/>
            <a:ext cx="2800976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Black" panose="020B0A04020102020204" pitchFamily="34" charset="0"/>
              </a:rPr>
              <a:t>EXPLORATORY ANALYSIS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E5496E-1E0E-437C-A85E-1FBECAFD6C2F}"/>
              </a:ext>
            </a:extLst>
          </p:cNvPr>
          <p:cNvSpPr txBox="1"/>
          <p:nvPr/>
        </p:nvSpPr>
        <p:spPr>
          <a:xfrm>
            <a:off x="114299" y="3649124"/>
            <a:ext cx="4029807" cy="2616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 Black" panose="020B0A04020102020204" pitchFamily="34" charset="0"/>
              </a:rPr>
              <a:t>Random Forest ( ntree = 10000) RMSE = 80</a:t>
            </a:r>
          </a:p>
        </p:txBody>
      </p:sp>
      <p:sp>
        <p:nvSpPr>
          <p:cNvPr id="46" name="Arrow: Left-Up 45">
            <a:extLst>
              <a:ext uri="{FF2B5EF4-FFF2-40B4-BE49-F238E27FC236}">
                <a16:creationId xmlns:a16="http://schemas.microsoft.com/office/drawing/2014/main" id="{FF655A4A-3362-4821-8EEA-B51C4C2AF596}"/>
              </a:ext>
            </a:extLst>
          </p:cNvPr>
          <p:cNvSpPr/>
          <p:nvPr/>
        </p:nvSpPr>
        <p:spPr>
          <a:xfrm>
            <a:off x="4194263" y="3004166"/>
            <a:ext cx="1183023" cy="338554"/>
          </a:xfrm>
          <a:prstGeom prst="lef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Left-Up 46">
            <a:extLst>
              <a:ext uri="{FF2B5EF4-FFF2-40B4-BE49-F238E27FC236}">
                <a16:creationId xmlns:a16="http://schemas.microsoft.com/office/drawing/2014/main" id="{E3E5E205-C49C-451A-A4F1-78FDD856BEA5}"/>
              </a:ext>
            </a:extLst>
          </p:cNvPr>
          <p:cNvSpPr/>
          <p:nvPr/>
        </p:nvSpPr>
        <p:spPr>
          <a:xfrm>
            <a:off x="4194264" y="3479847"/>
            <a:ext cx="1183023" cy="338554"/>
          </a:xfrm>
          <a:prstGeom prst="lef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35168F-9FE1-41E3-A707-1CAFE6E7750B}"/>
              </a:ext>
            </a:extLst>
          </p:cNvPr>
          <p:cNvSpPr txBox="1"/>
          <p:nvPr/>
        </p:nvSpPr>
        <p:spPr>
          <a:xfrm>
            <a:off x="114300" y="6463804"/>
            <a:ext cx="1820008" cy="261610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 Black" panose="020B0A04020102020204" pitchFamily="34" charset="0"/>
              </a:rPr>
              <a:t>-R . Joshua Reuben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BC5482-BC8B-48AF-9502-8CF29940F342}"/>
              </a:ext>
            </a:extLst>
          </p:cNvPr>
          <p:cNvSpPr txBox="1"/>
          <p:nvPr/>
        </p:nvSpPr>
        <p:spPr>
          <a:xfrm>
            <a:off x="5574363" y="33272"/>
            <a:ext cx="1156860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AIRBNB</a:t>
            </a:r>
          </a:p>
        </p:txBody>
      </p:sp>
    </p:spTree>
    <p:extLst>
      <p:ext uri="{BB962C8B-B14F-4D97-AF65-F5344CB8AC3E}">
        <p14:creationId xmlns:p14="http://schemas.microsoft.com/office/powerpoint/2010/main" val="1990100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</TotalTime>
  <Words>516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Century Gothic</vt:lpstr>
      <vt:lpstr>Wingdings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reuben</dc:creator>
  <cp:lastModifiedBy>joshua reuben</cp:lastModifiedBy>
  <cp:revision>8</cp:revision>
  <dcterms:created xsi:type="dcterms:W3CDTF">2022-05-02T15:22:02Z</dcterms:created>
  <dcterms:modified xsi:type="dcterms:W3CDTF">2022-05-02T17:47:40Z</dcterms:modified>
</cp:coreProperties>
</file>