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2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3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4.xml" ContentType="application/vnd.openxmlformats-officedocument.presentationml.comment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2" name="James Espy" initials="JE" lastIdx="2" clrIdx="2"/>
  <p:cmAuthor id="0" name="Yaniv Kaul" initials="YK" lastIdx="3" clrIdx="0"/>
  <p:cmAuthor id="1" name="Josh Salomon" initials="JS" lastIdx="4" clrIdx="1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commentAuthors" Target="commentAuthors.xml"/>
</Relationships>
</file>

<file path=ppt/comments/comment19.xml><?xml version="1.0" encoding="utf-8"?>
<p:cmLst xmlns:p="http://schemas.openxmlformats.org/presentationml/2006/main">
  <p:cm authorId="0" dt="2019-05-16T11:33:20.503000000" idx="3">
    <p:pos x="6118" y="0"/>
    <p:text>Perhaps graph the results?</p:text>
  </p:cm>
  <p:cm authorId="1" dt="2019-05-16T11:33:20.503000000" idx="4">
    <p:pos x="6118" y="0"/>
    <p:text>Will do</p:text>
  </p:cm>
</p:cmLst>
</file>

<file path=ppt/comments/comment3.xml><?xml version="1.0" encoding="utf-8"?>
<p:cmLst xmlns:p="http://schemas.openxmlformats.org/presentationml/2006/main">
  <p:cm authorId="0" dt="2019-05-16T11:29:48.588000000" idx="1">
    <p:pos x="360" y="1080"/>
    <p:text>HDDs or SSDs?</p:text>
  </p:cm>
  <p:cm authorId="1" dt="2019-05-16T11:29:48.588000000" idx="1">
    <p:pos x="360" y="1080"/>
    <p:text>HDDs (appears in second bullet)</p:text>
  </p:cm>
</p:cmLst>
</file>

<file path=ppt/comments/comment4.xml><?xml version="1.0" encoding="utf-8"?>
<p:cmLst xmlns:p="http://schemas.openxmlformats.org/presentationml/2006/main">
  <p:cm authorId="0" dt="2019-05-16T11:30:46.532000000" idx="2">
    <p:pos x="3239" y="1799"/>
    <p:text>IOPS?</p:text>
  </p:cm>
  <p:cm authorId="1" dt="2019-05-16T11:30:46.532000000" idx="2">
    <p:pos x="3239" y="1799"/>
    <p:text>HDDs... added explanation</p:text>
  </p:cm>
</p:cmLst>
</file>

<file path=ppt/comments/comment5.xml><?xml version="1.0" encoding="utf-8"?>
<p:cmLst xmlns:p="http://schemas.openxmlformats.org/presentationml/2006/main">
  <p:cm authorId="2" dt="2019-05-14T22:02:09.092000000" idx="1">
    <p:pos x="360" y="1799"/>
    <p:text>Need to shift up</p:text>
  </p:cm>
  <p:cm authorId="2" dt="2019-05-15T07:27:23.907000000" idx="2">
    <p:pos x="3959" y="1440"/>
    <p:text>text overlaps</p:text>
  </p:cm>
  <p:cm authorId="1" dt="2019-05-15T07:27:23.907000000" idx="3">
    <p:pos x="3959" y="1440"/>
    <p:text>It works OK on my machine... I need to see it from yours (same for the next one)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F09AA53-262C-465B-8239-F852CC8D2BA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Older mechanism - can be used when balancer is not working or when using older clients.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1 - single osd reweight - not easy to operate on small clusters and not practical on big ones at all.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2 - reweight by utilization - should be better if for some reason balancer can't be operated.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050" spc="-1" strike="noStrike">
                <a:solidFill>
                  <a:srgbClr val="3e4349"/>
                </a:solidFill>
                <a:latin typeface="Arial"/>
              </a:rPr>
              <a:t>Once you increase the number of placement groups, you must also increase the number of placement groups for placement (pgp_num) before your cluster will rebalance. The pgp_num will be the number of placement groups that will be considered for placement by the CRUSH algorithm. Increasing pg_num splits the placement groups but data will not be migrated to the newer placement groups until placement groups for placement, ie. pgp_num is increased. The pgp_num should be equal to the pg_num. To increase the number of placement groups for placement, execute the following:</a:t>
            </a:r>
            <a:endParaRPr b="0" lang="en-US" sz="105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Re-architecting - for example consider different RGW clusters for different workloads.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Where can we see bottlenecks?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Everywhere! - CPU, memory, network, devices 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CPU / Network loads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This presentation is mostly about storage balancing (since the default settings are not optimal for small custers), but as storage become faster and faster the bottleneck moves to the network/cpu areas.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Rule 1 and 2 are contradicting when the devices are not in the same size, since rule 1 wants the devices to have the same capacity (each device holds X GB of data) while rule 2 wants the device to have the same utilization (all the devices are Y% full). This works well when all the devices have the same capacity, but contradict when the devices have different sizes.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Just introduction to the next set of slides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Fine granularity on balancing - manual. Good if you need to balance only one pool and you want to save data movement.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31;p8" descr=""/>
          <p:cNvPicPr/>
          <p:nvPr/>
        </p:nvPicPr>
        <p:blipFill>
          <a:blip r:embed="rId3"/>
          <a:stretch/>
        </p:blipFill>
        <p:spPr>
          <a:xfrm>
            <a:off x="1344240" y="1508760"/>
            <a:ext cx="1579680" cy="37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45480" y="720000"/>
            <a:ext cx="430164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12920" y="4734000"/>
            <a:ext cx="765864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Optimizing Small Ceph Clusters, Cephalocon 2019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" name="Google Shape;49;p12" descr=""/>
          <p:cNvPicPr/>
          <p:nvPr/>
        </p:nvPicPr>
        <p:blipFill>
          <a:blip r:embed="rId3"/>
          <a:stretch/>
        </p:blipFill>
        <p:spPr>
          <a:xfrm>
            <a:off x="7987680" y="4772880"/>
            <a:ext cx="975240" cy="22896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12920" y="4734000"/>
            <a:ext cx="765864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Optimizing Small Ceph Clusters, Cephalocon 2019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" name="Google Shape;49;p12" descr=""/>
          <p:cNvPicPr/>
          <p:nvPr/>
        </p:nvPicPr>
        <p:blipFill>
          <a:blip r:embed="rId3"/>
          <a:stretch/>
        </p:blipFill>
        <p:spPr>
          <a:xfrm>
            <a:off x="7987680" y="4772880"/>
            <a:ext cx="975240" cy="22896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12920" y="4734000"/>
            <a:ext cx="765864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Optimizing Small Ceph Clusters, Cephalocon 2019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0" name="Google Shape;49;p12" descr=""/>
          <p:cNvPicPr/>
          <p:nvPr/>
        </p:nvPicPr>
        <p:blipFill>
          <a:blip r:embed="rId3"/>
          <a:stretch/>
        </p:blipFill>
        <p:spPr>
          <a:xfrm>
            <a:off x="7987680" y="4772880"/>
            <a:ext cx="975240" cy="228960"/>
          </a:xfrm>
          <a:prstGeom prst="rect">
            <a:avLst/>
          </a:prstGeom>
          <a:ln>
            <a:noFill/>
          </a:ln>
        </p:spPr>
      </p:pic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12920" y="4734000"/>
            <a:ext cx="765864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Optimizing Small Ceph Clusters, Cephalocon 2019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0" name="Google Shape;49;p12" descr=""/>
          <p:cNvPicPr/>
          <p:nvPr/>
        </p:nvPicPr>
        <p:blipFill>
          <a:blip r:embed="rId3"/>
          <a:stretch/>
        </p:blipFill>
        <p:spPr>
          <a:xfrm>
            <a:off x="7987680" y="4772880"/>
            <a:ext cx="975240" cy="228960"/>
          </a:xfrm>
          <a:prstGeom prst="rect">
            <a:avLst/>
          </a:prstGeom>
          <a:ln>
            <a:noFill/>
          </a:ln>
        </p:spPr>
      </p:pic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551000" y="202320"/>
            <a:ext cx="121356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Google Shape;231;p38" descr=""/>
          <p:cNvPicPr/>
          <p:nvPr/>
        </p:nvPicPr>
        <p:blipFill>
          <a:blip r:embed="rId3"/>
          <a:stretch/>
        </p:blipFill>
        <p:spPr>
          <a:xfrm>
            <a:off x="7580160" y="4653000"/>
            <a:ext cx="1184400" cy="27900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 rot="10800000">
            <a:off x="335520" y="4801680"/>
            <a:ext cx="36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4427640" y="3502080"/>
            <a:ext cx="174204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Overpass Light"/>
                <a:ea typeface="Overpass Light"/>
              </a:rPr>
              <a:t>linkedin.com/company/red-hat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427640" y="3880800"/>
            <a:ext cx="174204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Overpass Light"/>
                <a:ea typeface="Overpass Light"/>
              </a:rPr>
              <a:t>youtube.com/user/RedHatVideos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6611760" y="3502080"/>
            <a:ext cx="174204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Overpass Light"/>
                <a:ea typeface="Overpass Light"/>
              </a:rPr>
              <a:t>facebook.com/redhatinc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6611760" y="3880800"/>
            <a:ext cx="174204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Overpass Light"/>
                <a:ea typeface="Overpass Light"/>
              </a:rPr>
              <a:t>twitter.com/RedHat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6" name="Google Shape;241;p38" descr=""/>
          <p:cNvPicPr/>
          <p:nvPr/>
        </p:nvPicPr>
        <p:blipFill>
          <a:blip r:embed="rId4"/>
          <a:srcRect l="2520" t="0" r="2478" b="0"/>
          <a:stretch/>
        </p:blipFill>
        <p:spPr>
          <a:xfrm>
            <a:off x="6439680" y="3880800"/>
            <a:ext cx="171000" cy="18000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242;p38" descr=""/>
          <p:cNvPicPr/>
          <p:nvPr/>
        </p:nvPicPr>
        <p:blipFill>
          <a:blip r:embed="rId5"/>
          <a:srcRect l="2688" t="0" r="2688" b="0"/>
          <a:stretch/>
        </p:blipFill>
        <p:spPr>
          <a:xfrm>
            <a:off x="6439680" y="3502080"/>
            <a:ext cx="171000" cy="18000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243;p38" descr=""/>
          <p:cNvPicPr/>
          <p:nvPr/>
        </p:nvPicPr>
        <p:blipFill>
          <a:blip r:embed="rId6"/>
          <a:srcRect l="2487" t="0" r="2487" b="0"/>
          <a:stretch/>
        </p:blipFill>
        <p:spPr>
          <a:xfrm>
            <a:off x="4245480" y="3880800"/>
            <a:ext cx="171000" cy="18000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244;p38" descr=""/>
          <p:cNvPicPr/>
          <p:nvPr/>
        </p:nvPicPr>
        <p:blipFill>
          <a:blip r:embed="rId7"/>
          <a:srcRect l="2319" t="0" r="2319" b="0"/>
          <a:stretch/>
        </p:blipFill>
        <p:spPr>
          <a:xfrm>
            <a:off x="4245480" y="3502080"/>
            <a:ext cx="171000" cy="180000"/>
          </a:xfrm>
          <a:prstGeom prst="rect">
            <a:avLst/>
          </a:prstGeom>
          <a:ln>
            <a:noFill/>
          </a:ln>
        </p:spPr>
      </p:pic>
      <p:sp>
        <p:nvSpPr>
          <p:cNvPr id="210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jsalomon@redhat.com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JoshSalomon/Cephalocon-2019/blob/master/pool_pgs_osd.sh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821960" y="2171880"/>
            <a:ext cx="5942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Configuring Small Ceph Clusters for Optimal Performance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821960" y="3048120"/>
            <a:ext cx="502848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1821960" y="3505320"/>
            <a:ext cx="457128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Josh Salomon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Senior Principal Software Engineer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19 May 2019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1155cc"/>
                </a:solidFill>
                <a:uFillTx/>
                <a:latin typeface="Proxima Nova"/>
                <a:ea typeface="Proxima Nova"/>
                <a:hlinkClick r:id="rId1"/>
              </a:rPr>
              <a:t>jsalomon@redhat.com</a:t>
            </a:r>
            <a:r>
              <a:rPr b="0" lang="en-US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26560" y="1572840"/>
            <a:ext cx="749016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Reweight  is a mechanism that overrides the CRUSH default assignments of capacity to OSDs in cases where normal capacity distribution is not optimal 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Good for changing very small number of over utilized ODSs, less practical for larger number of OSDs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Nautilus (or later revisions of Luminous and Mimic) with no pre-Luminous clients should use the balancer instead of this mechanism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Single OSD reweight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0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Reweight all the OSDs based on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the existing OSD utilization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996D1B7E-D0FF-40B7-BA7A-2E344D14CCC5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4001760" y="3198240"/>
            <a:ext cx="4314960" cy="26532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reweight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{osd-num} {weight}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CRUSH Reweight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Pre-Balancer mechanism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001760" y="3489480"/>
            <a:ext cx="4314960" cy="47916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>
            <a:noAutofit/>
          </a:bodyPr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reweight-by-utilization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{params}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test-reweight-by-utilization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{}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26560" y="1572840"/>
            <a:ext cx="749016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new tool for automatically set the number of PGs per pool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Picking the optimal number of PGs per pool is tricky, in the past this number could be increased but not decreased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Nautilus new features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Pg_num can be decreased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Pg_num can be tuned in the background</a:t>
            </a:r>
            <a:endParaRPr b="0" lang="en-US" sz="1400" spc="-1" strike="noStrike">
              <a:latin typeface="Arial"/>
            </a:endParaRPr>
          </a:p>
          <a:p>
            <a:pPr lvl="2" marL="13716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■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Based on data per pool</a:t>
            </a:r>
            <a:endParaRPr b="0" lang="en-US" sz="1400" spc="-1" strike="noStrike">
              <a:latin typeface="Arial"/>
            </a:endParaRPr>
          </a:p>
          <a:p>
            <a:pPr lvl="2" marL="13716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■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Auto scale (</a:t>
            </a:r>
            <a:r>
              <a:rPr b="0" i="1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on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) and warning (</a:t>
            </a:r>
            <a:r>
              <a:rPr b="0" i="1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warn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) modes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935000" y="3703320"/>
            <a:ext cx="6381720" cy="630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noAutofit/>
          </a:bodyPr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mgr module enable pg_autoscaler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pool set {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pool-name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} pg_autoscale_mode {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mode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4F39E81F-456C-4992-BF9C-D63484E5C2E5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 Autoscaler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Nautilus feature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1915920" y="4331880"/>
            <a:ext cx="6341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Tip: Be careful of the automatic mode when you need max performance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949FAD4C-94B5-40AE-9C0B-8D10476DCF1A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826560" y="1625760"/>
            <a:ext cx="670428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Set the PGs among the pools proportionally by pool size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Number of PGs / OSD is a ceph configuration item (default to 100)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Users can set the expected size of a pool in bytes or percentage to prevent many changes when the pool is first filled with data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User can set the minimal number of PGs per pool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User can set number of PGs / pool on pool creation 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 Autoscaler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Advanced commands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1181520" y="3309480"/>
            <a:ext cx="5951880" cy="12672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config set global mon_target_pg_per_osd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&lt;100&gt;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pool set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&lt;pool name&gt;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target_size_bytes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&lt;100T&gt;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pool set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&lt;pool name&gt;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target_size_ratio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&lt;.9&gt;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pool set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&lt;pool name&gt;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pg_num_min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&lt;256&gt;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pool create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&lt;pool name&gt;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pg_num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&lt;512&gt;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52CC2B2C-C50C-4CDA-BDAE-7D356A5D2431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 Autoscaler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More information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826560" y="1625760"/>
            <a:ext cx="670428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System is rather conservative and makes changes only when the ratio between number of PGs and what it thinks the number should be &gt; 3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More information can be found in: http://docs.ceph.com/docs/master/rados/operations/placement-groups/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DBA81802-85A5-4717-8E62-E5C6E5425409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826560" y="1625760"/>
            <a:ext cx="374436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Add more PGs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As of Nautilus - reduce number of PGs!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 number should be a power of 2, or in the middle between powers of 2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Moves a lot of data (up to 40%)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Adding PGs usually improves the balancing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Always set pg_num and pgp_num together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Change Number of PGS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"/>
          <p:cNvSpPr/>
          <p:nvPr/>
        </p:nvSpPr>
        <p:spPr>
          <a:xfrm>
            <a:off x="4645080" y="2261160"/>
            <a:ext cx="4249080" cy="6004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pool set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&lt;pool&gt;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pg_num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&lt;num&gt;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osd pool set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&lt;pool&gt;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pgp_num 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&lt;num&gt;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826560" y="1660680"/>
            <a:ext cx="7490160" cy="18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Checking the cluster balance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7F8ED65F-0499-4945-B157-B1B51AAEBA7C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826560" y="1625760"/>
            <a:ext cx="7490160" cy="29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Some commands show interesting balancing information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ceph -s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shows generic cluster health information including PGs status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00"/>
                </a:solidFill>
                <a:latin typeface="Courier New"/>
                <a:ea typeface="Courier New"/>
              </a:rPr>
              <a:t>ceph osd df 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shows the standard deviation of the current balance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spcBef>
                <a:spcPts val="479"/>
              </a:spcBef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No existing tool shows the primary PGs balancing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Checking  the Cluster Balance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Existing tools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1513440" y="2532240"/>
            <a:ext cx="6550920" cy="159768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ID CLASS WEIGHT  REWEIGHT SIZE    USE     AVAIL   %USE  VAR  PGS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1   hdd 1.81720  1.00000 1.82TiB  336GiB 1.49TiB 18.03 0.94 197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&lt;... Lines removed here …&gt;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10   hdd 1.81720  1.00000 1.82TiB  268GiB 1.56TiB 14.41 0.75 191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TOTAL 21.8TiB 4.19TiB 17.6TiB 19.22    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MIN/MAX VAR: 0.72/1.28  STDDEV: 3.51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2D0B5277-E96A-4662-AFB7-E9D82DF9911A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826560" y="1625760"/>
            <a:ext cx="7490160" cy="29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 useful script for showing the primary OSD balancing can be found in 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1"/>
              </a:rPr>
              <a:t>https://github.com/JoshSalomon/Cephalocon-2019/blob/master/pool_pgs_osd.sh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Issues </a:t>
            </a:r>
            <a:r>
              <a:rPr b="0" lang="en-US" sz="1400" spc="-1" strike="noStrike">
                <a:solidFill>
                  <a:srgbClr val="ffff00"/>
                </a:solidFill>
                <a:latin typeface="Proxima Nova"/>
                <a:ea typeface="Proxima Nova"/>
              </a:rPr>
              <a:t>ceph -s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and </a:t>
            </a:r>
            <a:r>
              <a:rPr b="0" lang="en-US" sz="1400" spc="-1" strike="noStrike">
                <a:solidFill>
                  <a:srgbClr val="ffff00"/>
                </a:solidFill>
                <a:latin typeface="Proxima Nova"/>
                <a:ea typeface="Proxima Nova"/>
              </a:rPr>
              <a:t>ceph osd df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and then analyzes a pool (default is default.rgw.buckets.data)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Prints the number of primary PGs per OSD for this pool (sorted)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Prints the total PG distribution per OSD for this pool (sorted by total)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Prints some statistics and especially Max/Average ratio for primary PGs </a:t>
            </a:r>
            <a:endParaRPr b="0" lang="en-US" sz="1400" spc="-1" strike="noStrike">
              <a:latin typeface="Arial"/>
            </a:endParaRPr>
          </a:p>
          <a:p>
            <a:pPr lvl="2" marL="13716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■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This represents the imbalance on read only loads.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Checking  the Cluster Balance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New script 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1373400" y="2264040"/>
            <a:ext cx="7574760" cy="23886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128 PGs: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(STDDEV: 3.51)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# PRIMARY PGs number per OSD sorted descending: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osd.5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 number:   20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&lt;... Lines removed here …&gt;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osd.9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 number:   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# PRIMARY and Replicated/EC PGs number per OSD sorted by total descending: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osd.5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PGs:     20    10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11  ,total=    41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&lt;... Lines removed here …&gt;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osd.2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PGs:     8     11     4   ,total=    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Primary: Min=3 Max=20 Ratio=6.66667 Average=10.6667 Max/Ave=1.875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1373400" y="2272680"/>
            <a:ext cx="7574760" cy="23886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256 PGs: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(STDDEV: 1.68)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# PRIMARY PGs number per OSD sorted descending: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osd.5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 number:   31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&lt;... Lines removed here …&gt;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osd.1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 number:   12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# PRIMARY and Replicated/EC PGs number per OSD sorted by total descending: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osd.9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PGs:     29    20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24  ,total=    73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&lt;... Lines removed here …&gt;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osd.10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PGs:     18    20     16  ,total=    54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Primary: Min=12 Max=31 Ratio=2.58333 Average=21.3333 Max/Ave=1.45312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7" name="CustomShape 7"/>
          <p:cNvSpPr/>
          <p:nvPr/>
        </p:nvSpPr>
        <p:spPr>
          <a:xfrm>
            <a:off x="1373400" y="2272680"/>
            <a:ext cx="7574760" cy="23886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512 PGs: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(STDDEV: 0.84)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# PRIMARY PGs number per OSD sorted descending: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osd.11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 number:   53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&lt;... Lines removed here …&gt;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osd.1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 number:   35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# PRIMARY and Replicated/EC PGs number per OSD sorted by total descending: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osd.5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PGs:     49    46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35  ,total=    138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&lt;... Lines removed here …&gt;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osd.10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PGs:     40    37     42  ,total=    119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Primary: Min=12 Max=31 Ratio=2.58333 Average=21.3333 Max/Ave=1.24219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26560" y="1660680"/>
            <a:ext cx="7490160" cy="18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Some test results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AB9E3213-E179-42A3-8525-76E73E1E5A3D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826560" y="1625760"/>
            <a:ext cx="777132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100% read load, large objects (50% 200MB, 50% 1GB)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128 PGs (Stddev: 3.51, Max/Ave: 1.875)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Bandwidth: 820 MB/s 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256 PGs (Stddev: 1.68, Max/Ave 1.45)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Bandwidth: 928 MB/s 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512 PGs (Stddev 0.84, Max/Ave 1.25)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Bandwidth: 948 MB/s 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1024 PGs (Stddev 0.13, Max/Ave 1.16)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Bandwidth: 925 MB/s !!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Performance results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826560" y="93852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Containerized ceph on 3 nodes, 4 HDDs per node, single RGW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826560" y="4230360"/>
            <a:ext cx="777132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0000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0000"/>
                </a:solidFill>
                <a:latin typeface="Proxima Nova"/>
                <a:ea typeface="Proxima Nova"/>
              </a:rPr>
              <a:t>Observation - we reached another bottleneck!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374" name="Table 6"/>
          <p:cNvGraphicFramePr/>
          <p:nvPr/>
        </p:nvGraphicFramePr>
        <p:xfrm>
          <a:off x="152280" y="152280"/>
          <a:ext cx="808920" cy="411840"/>
        </p:xfrm>
        <a:graphic>
          <a:graphicData uri="http://schemas.openxmlformats.org/drawingml/2006/table">
            <a:tbl>
              <a:tblPr/>
              <a:tblGrid>
                <a:gridCol w="809280"/>
              </a:tblGrid>
              <a:tr h="4122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PGs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375" name="CustomShape 7"/>
          <p:cNvSpPr/>
          <p:nvPr/>
        </p:nvSpPr>
        <p:spPr>
          <a:xfrm>
            <a:off x="304920" y="304920"/>
            <a:ext cx="2999160" cy="29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6" name="Google Shape;513;p65" descr=""/>
          <p:cNvPicPr/>
          <p:nvPr/>
        </p:nvPicPr>
        <p:blipFill>
          <a:blip r:embed="rId1"/>
          <a:stretch/>
        </p:blipFill>
        <p:spPr>
          <a:xfrm>
            <a:off x="4457880" y="2076480"/>
            <a:ext cx="4037760" cy="22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4497B6E2-2664-4B5C-BEBA-CEF9AFD9A7E7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Motivation - What is Special in Small Clusters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>
            <a:off x="821520" y="1629720"/>
            <a:ext cx="7897680" cy="28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Ceph is built for scale and works great in large clusters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For small clusters default parameters are less than optimal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Balancing the PGs is partially statistical 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Works better for larger numbers, smaller clusters can be less than optimally balanced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There are new use cases and workloads for smaller clusters in clouded environments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There is no need to compromise the performance!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Small clusters can be closely monitored - use it.  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In a small cluster each node takes big part of the cluster work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This presentation is based on tests with the Mimic version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Environments included bare metal, virtualized and containerized Ceph deployments.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76515F31-0ABC-491F-8243-F4D7FE1E10E6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826560" y="1397160"/>
            <a:ext cx="7771320" cy="29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Next suspect was RGW, so what can we do ?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Add CPU quota to the container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Add memory quota to the container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Enlarge the objecter_* attributes (requires more CPU and memory)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In the [global] section of ceph.conf add: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Result: 512 PGs (Stddev 0.75, Max/Ave 1.31) - Bandwidth 1250 MB/s 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31% improvement to 948 MB/s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Needed ~7.5 GB memory for RGW to avoid swaps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RGW Parameters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826560" y="93852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"/>
          <p:cNvSpPr/>
          <p:nvPr/>
        </p:nvSpPr>
        <p:spPr>
          <a:xfrm>
            <a:off x="1513440" y="2878200"/>
            <a:ext cx="5667480" cy="97056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objecter_inflight_ops = 5120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objecter_inflight_op_bytes = 524288000 (512 * 1,024,000)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## You can multiply / divide both with the same factor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82" name="Google Shape;523;p66" descr=""/>
          <p:cNvPicPr/>
          <p:nvPr/>
        </p:nvPicPr>
        <p:blipFill>
          <a:blip r:embed="rId1"/>
          <a:stretch/>
        </p:blipFill>
        <p:spPr>
          <a:xfrm>
            <a:off x="7242120" y="2878200"/>
            <a:ext cx="1704240" cy="172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6E952B43-90F3-4363-A3FB-6AFB94235DA4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826560" y="1625760"/>
            <a:ext cx="616176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For small clusters use relatively more PGs than for large clusters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Check your balance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Look at other bottlenecks (CPU, network)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Beware of swapping!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In some cases consider re-architecting the cluster for QoS reasons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If you use Nautilus server and clients - check the new tools!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Summary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Mimic version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1560" y="4627080"/>
            <a:ext cx="547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fld id="{A545A21E-395D-4B12-B940-C0A06CC7D009}" type="slidenum">
              <a:rPr b="0" lang="en-US" sz="600" spc="-1" strike="noStrike">
                <a:solidFill>
                  <a:srgbClr val="ffffff"/>
                </a:solidFill>
                <a:latin typeface="Overpass SemiBold"/>
                <a:ea typeface="Overpass SemiBold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4245480" y="1188360"/>
            <a:ext cx="430164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5300" spc="-1" strike="noStrike">
                <a:solidFill>
                  <a:srgbClr val="ee0000"/>
                </a:solidFill>
                <a:latin typeface="Overpass"/>
                <a:ea typeface="Overpass"/>
              </a:rPr>
              <a:t>Thank you</a:t>
            </a:r>
            <a:br/>
            <a:r>
              <a:rPr b="1" lang="en-US" sz="5300" spc="-1" strike="noStrike">
                <a:solidFill>
                  <a:srgbClr val="ee0000"/>
                </a:solidFill>
                <a:latin typeface="Overpass"/>
                <a:ea typeface="Overpass"/>
              </a:rPr>
              <a:t>Questions?</a:t>
            </a:r>
            <a:endParaRPr b="0" lang="en-US" sz="53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 rot="5400000">
            <a:off x="-1603080" y="1603800"/>
            <a:ext cx="386100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77280" rIns="68400" tIns="68400" bIns="68400" anchor="ctr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Overpass SemiBold"/>
                <a:ea typeface="Overpass SemiBold"/>
              </a:rPr>
              <a:t>OPTIONAL SECTION MARKER OR TITLE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334;p49" descr=""/>
          <p:cNvPicPr/>
          <p:nvPr/>
        </p:nvPicPr>
        <p:blipFill>
          <a:blip r:embed="rId1"/>
          <a:stretch/>
        </p:blipFill>
        <p:spPr>
          <a:xfrm>
            <a:off x="5325840" y="1713240"/>
            <a:ext cx="2044080" cy="182052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4700160" y="1161360"/>
            <a:ext cx="3693600" cy="3291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112963D8-3A12-4733-9297-1EF34A257C93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826560" y="1625760"/>
            <a:ext cx="3584160" cy="28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The diagram shows the default installation: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3 nodes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4 HDDs per node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40Gb NICs in the cluster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Cosbench client connected to the cluster network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1 RGW handling the load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Tested bare metal and virtualized deployments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Small Cluster Deployment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Ceph Mimic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5077440" y="2395800"/>
            <a:ext cx="743760" cy="392760"/>
          </a:xfrm>
          <a:prstGeom prst="flowChartAlternateProcess">
            <a:avLst/>
          </a:prstGeom>
          <a:solidFill>
            <a:srgbClr val="004153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Arial"/>
              </a:rPr>
              <a:t>Node1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7109280" y="2395800"/>
            <a:ext cx="743760" cy="392760"/>
          </a:xfrm>
          <a:prstGeom prst="flowChartAlternateProcess">
            <a:avLst/>
          </a:prstGeom>
          <a:solidFill>
            <a:srgbClr val="00415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Arial"/>
              </a:rPr>
              <a:t>Node2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6142320" y="3182040"/>
            <a:ext cx="743760" cy="392760"/>
          </a:xfrm>
          <a:prstGeom prst="flowChartAlternateProcess">
            <a:avLst/>
          </a:prstGeom>
          <a:solidFill>
            <a:srgbClr val="00415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Arial"/>
              </a:rPr>
              <a:t>Node3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5821920" y="2592720"/>
            <a:ext cx="128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a3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0"/>
          <p:cNvSpPr/>
          <p:nvPr/>
        </p:nvSpPr>
        <p:spPr>
          <a:xfrm>
            <a:off x="5449680" y="2789640"/>
            <a:ext cx="69156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a3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1"/>
          <p:cNvSpPr/>
          <p:nvPr/>
        </p:nvSpPr>
        <p:spPr>
          <a:xfrm flipH="1" rot="10800000">
            <a:off x="6886440" y="2790360"/>
            <a:ext cx="59436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a3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6179760" y="2309760"/>
            <a:ext cx="743760" cy="2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30000"/>
                </a:solidFill>
                <a:latin typeface="Arial"/>
                <a:ea typeface="Arial"/>
              </a:rPr>
              <a:t>40Gb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 rot="2352600">
            <a:off x="5559840" y="2873520"/>
            <a:ext cx="743400" cy="2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30000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a30000"/>
                </a:solidFill>
                <a:latin typeface="Arial"/>
                <a:ea typeface="Arial"/>
              </a:rPr>
              <a:t>40Gb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 rot="18900000">
            <a:off x="6679440" y="2873880"/>
            <a:ext cx="743400" cy="2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30000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a30000"/>
                </a:solidFill>
                <a:latin typeface="Arial"/>
                <a:ea typeface="Arial"/>
              </a:rPr>
              <a:t>40Gb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6" name="Group 15"/>
          <p:cNvGrpSpPr/>
          <p:nvPr/>
        </p:nvGrpSpPr>
        <p:grpSpPr>
          <a:xfrm>
            <a:off x="5077440" y="2817000"/>
            <a:ext cx="247680" cy="378000"/>
            <a:chOff x="5077440" y="2817000"/>
            <a:chExt cx="247680" cy="378000"/>
          </a:xfrm>
        </p:grpSpPr>
        <p:sp>
          <p:nvSpPr>
            <p:cNvPr id="277" name="CustomShape 16"/>
            <p:cNvSpPr/>
            <p:nvPr/>
          </p:nvSpPr>
          <p:spPr>
            <a:xfrm>
              <a:off x="5137560" y="291276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7"/>
            <p:cNvSpPr/>
            <p:nvPr/>
          </p:nvSpPr>
          <p:spPr>
            <a:xfrm>
              <a:off x="5106240" y="286092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8"/>
            <p:cNvSpPr/>
            <p:nvPr/>
          </p:nvSpPr>
          <p:spPr>
            <a:xfrm>
              <a:off x="5077440" y="281700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" name="Group 19"/>
          <p:cNvGrpSpPr/>
          <p:nvPr/>
        </p:nvGrpSpPr>
        <p:grpSpPr>
          <a:xfrm>
            <a:off x="6141960" y="3610080"/>
            <a:ext cx="247680" cy="378000"/>
            <a:chOff x="6141960" y="3610080"/>
            <a:chExt cx="247680" cy="378000"/>
          </a:xfrm>
        </p:grpSpPr>
        <p:sp>
          <p:nvSpPr>
            <p:cNvPr id="281" name="CustomShape 20"/>
            <p:cNvSpPr/>
            <p:nvPr/>
          </p:nvSpPr>
          <p:spPr>
            <a:xfrm>
              <a:off x="6202080" y="370584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1"/>
            <p:cNvSpPr/>
            <p:nvPr/>
          </p:nvSpPr>
          <p:spPr>
            <a:xfrm>
              <a:off x="6170760" y="365400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2"/>
            <p:cNvSpPr/>
            <p:nvPr/>
          </p:nvSpPr>
          <p:spPr>
            <a:xfrm>
              <a:off x="6141960" y="361008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roup 23"/>
          <p:cNvGrpSpPr/>
          <p:nvPr/>
        </p:nvGrpSpPr>
        <p:grpSpPr>
          <a:xfrm>
            <a:off x="7605360" y="2819520"/>
            <a:ext cx="247320" cy="378000"/>
            <a:chOff x="7605360" y="2819520"/>
            <a:chExt cx="247320" cy="378000"/>
          </a:xfrm>
        </p:grpSpPr>
        <p:sp>
          <p:nvSpPr>
            <p:cNvPr id="285" name="CustomShape 24"/>
            <p:cNvSpPr/>
            <p:nvPr/>
          </p:nvSpPr>
          <p:spPr>
            <a:xfrm>
              <a:off x="7665120" y="291528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5"/>
            <p:cNvSpPr/>
            <p:nvPr/>
          </p:nvSpPr>
          <p:spPr>
            <a:xfrm>
              <a:off x="7634160" y="286344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6"/>
            <p:cNvSpPr/>
            <p:nvPr/>
          </p:nvSpPr>
          <p:spPr>
            <a:xfrm>
              <a:off x="7605360" y="2819520"/>
              <a:ext cx="187560" cy="282240"/>
            </a:xfrm>
            <a:prstGeom prst="flowChartMagneticDisk">
              <a:avLst/>
            </a:prstGeom>
            <a:solidFill>
              <a:srgbClr val="00415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CustomShape 27"/>
          <p:cNvSpPr/>
          <p:nvPr/>
        </p:nvSpPr>
        <p:spPr>
          <a:xfrm>
            <a:off x="5077440" y="2165400"/>
            <a:ext cx="743760" cy="239400"/>
          </a:xfrm>
          <a:prstGeom prst="flowChartAlternateProcess">
            <a:avLst/>
          </a:prstGeom>
          <a:solidFill>
            <a:srgbClr val="004153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Arial"/>
              </a:rPr>
              <a:t>RGW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9" name="CustomShape 28"/>
          <p:cNvSpPr/>
          <p:nvPr/>
        </p:nvSpPr>
        <p:spPr>
          <a:xfrm>
            <a:off x="7109280" y="1532880"/>
            <a:ext cx="691560" cy="392760"/>
          </a:xfrm>
          <a:prstGeom prst="flowChartAlternateProcess">
            <a:avLst/>
          </a:prstGeom>
          <a:solidFill>
            <a:srgbClr val="a3db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Cosbench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0" name="CustomShape 29"/>
          <p:cNvSpPr/>
          <p:nvPr/>
        </p:nvSpPr>
        <p:spPr>
          <a:xfrm rot="16200000">
            <a:off x="6516000" y="2015640"/>
            <a:ext cx="878040" cy="306720"/>
          </a:xfrm>
          <a:prstGeom prst="bentConnector2">
            <a:avLst/>
          </a:prstGeom>
          <a:noFill/>
          <a:ln w="19080">
            <a:solidFill>
              <a:srgbClr val="a3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 flipH="1" rot="5400000">
            <a:off x="5789520" y="2317680"/>
            <a:ext cx="321840" cy="258480"/>
          </a:xfrm>
          <a:prstGeom prst="bentConnector2">
            <a:avLst/>
          </a:prstGeom>
          <a:noFill/>
          <a:ln w="19080">
            <a:solidFill>
              <a:srgbClr val="a3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1"/>
          <p:cNvSpPr/>
          <p:nvPr/>
        </p:nvSpPr>
        <p:spPr>
          <a:xfrm rot="10800000">
            <a:off x="6213600" y="2505960"/>
            <a:ext cx="218880" cy="1821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2"/>
          <p:cNvSpPr/>
          <p:nvPr/>
        </p:nvSpPr>
        <p:spPr>
          <a:xfrm rot="10800000">
            <a:off x="5128560" y="2166480"/>
            <a:ext cx="218880" cy="1821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3"/>
          <p:cNvSpPr/>
          <p:nvPr/>
        </p:nvSpPr>
        <p:spPr>
          <a:xfrm rot="10800000">
            <a:off x="5486760" y="2535120"/>
            <a:ext cx="218880" cy="1821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4"/>
          <p:cNvSpPr/>
          <p:nvPr/>
        </p:nvSpPr>
        <p:spPr>
          <a:xfrm rot="10800000">
            <a:off x="5081400" y="2953440"/>
            <a:ext cx="218880" cy="1821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5"/>
          <p:cNvSpPr/>
          <p:nvPr/>
        </p:nvSpPr>
        <p:spPr>
          <a:xfrm rot="10800000">
            <a:off x="6692040" y="1972800"/>
            <a:ext cx="218880" cy="1821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9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826560" y="2176920"/>
            <a:ext cx="7490160" cy="17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Overloading a component has the same effect as slow component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Examples (HDD performance terminology):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99 devices with 100 IOPS, 1 device with 50 IOPS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99 devices with 100 IOPS, 1 device with 200 IOPS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99 devices with 400GB data, 1 device with 800 GB data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99 devices with 800GB data, 1 device with 400 GB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3989C0CA-BF08-488C-8634-3CFB2F38CB0F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The Importance of Balancing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"/>
          <p:cNvSpPr/>
          <p:nvPr/>
        </p:nvSpPr>
        <p:spPr>
          <a:xfrm>
            <a:off x="5246280" y="2670840"/>
            <a:ext cx="3094920" cy="158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total 5,000 IOPS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total 10,000 IOPS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total 5,000 IOPS 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- total 9,950 IOPS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821520" y="1629720"/>
            <a:ext cx="74901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Distributed systems are vulnerable to the weakest-link-in-the-chain phenomena under some circumstances.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B1F33755-7850-4831-BDA6-A1A0A9B8DB1A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826560" y="1625760"/>
            <a:ext cx="7490160" cy="10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Capacity is distributed among the devices via the PGs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Capacity is divided to power-of-2 chunks and assigned to PGs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PGs distribution and balancing is performed per pool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Balancing the Capacity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Placement Group (PG) balancing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826560" y="2406240"/>
            <a:ext cx="74901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Balancing rule 1 - same number of PGs per OSD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826560" y="2634840"/>
            <a:ext cx="749016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Balancing rule 2 - devices should have the same utilization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826560" y="2863440"/>
            <a:ext cx="749016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Balancing rule 3 - same number of primary PGs per OSD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" name="CustomShape 8"/>
          <p:cNvSpPr/>
          <p:nvPr/>
        </p:nvSpPr>
        <p:spPr>
          <a:xfrm rot="20616600">
            <a:off x="6160320" y="2252880"/>
            <a:ext cx="219852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c0000"/>
                </a:solidFill>
                <a:latin typeface="Proxima Nova"/>
                <a:ea typeface="Proxima Nova"/>
              </a:rPr>
              <a:t>Contradicting!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c0000"/>
                </a:solidFill>
                <a:latin typeface="Proxima Nova"/>
                <a:ea typeface="Proxima Nova"/>
              </a:rPr>
              <a:t>(devices in different sizes)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 flipH="1">
            <a:off x="6236640" y="2963160"/>
            <a:ext cx="2198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c0000"/>
                </a:solidFill>
                <a:latin typeface="Proxima Nova"/>
                <a:ea typeface="Proxima Nova"/>
              </a:rPr>
              <a:t>Not implemented yet!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826560" y="3092040"/>
            <a:ext cx="7951320" cy="18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Conclusions: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Number of PGs should be a power of 2 (or middle between powers of 2)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Small number of larger device(s) in the pool is bad for the global pool performance 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Small number of smaller devices have only local effect (one device is working less)</a:t>
            </a:r>
            <a:endParaRPr b="0" lang="en-US" sz="1400" spc="-1" strike="noStrike">
              <a:latin typeface="Arial"/>
            </a:endParaRPr>
          </a:p>
          <a:p>
            <a:pPr lvl="1" marL="9144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On heavy read loads, need to check primary OSD balancing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826560" y="1660680"/>
            <a:ext cx="7490160" cy="18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Ceph balancing tools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40D16D60-BEB0-41EB-B302-8299403CA659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826560" y="1572840"/>
            <a:ext cx="749016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Balancer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OSD CRUSH reweight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PG autoscaler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Change number of PGs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Balancing Tools in Ceph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93797E06-5868-4BB7-A841-0188F5778ED6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826560" y="1582200"/>
            <a:ext cx="777060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The </a:t>
            </a:r>
            <a:r>
              <a:rPr b="0" i="1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balancer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plugin can optimize the placement of PGs across OSDs in order to achieve a balanced distribution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Enable the plugin (on by default)  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Enabling the balancer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You must set the mode!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Modes:</a:t>
            </a:r>
            <a:endParaRPr b="0" lang="en-US" sz="1400" spc="-1" strike="noStrike">
              <a:latin typeface="Arial"/>
            </a:endParaRPr>
          </a:p>
          <a:p>
            <a:pPr lvl="1" marL="13716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i="1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crush-compat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- for clients older than Luminous</a:t>
            </a:r>
            <a:endParaRPr b="0" lang="en-US" sz="1400" spc="-1" strike="noStrike">
              <a:latin typeface="Arial"/>
            </a:endParaRPr>
          </a:p>
          <a:p>
            <a:pPr lvl="1" marL="13716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i="1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upmap</a:t>
            </a: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- for newer clients. Should achieve “perfect” (± 1) PG mapping in all cases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Ceph Balancer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Automatic Mode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4007160" y="2246400"/>
            <a:ext cx="3382200" cy="2322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9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mgr module enable balancer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4007160" y="2530080"/>
            <a:ext cx="3382200" cy="4968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balancer on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balancer mode &lt;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mode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03320" y="4734000"/>
            <a:ext cx="360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fld id="{701B7A50-CA46-4235-9F80-C065A0BFB192}" type="slidenum">
              <a:rPr b="0" lang="en-US" sz="8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826560" y="1572840"/>
            <a:ext cx="7490160" cy="26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Evaluate current distribution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Evaluate specific pool distribution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Create a plan (using current mode)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Evaluate the predicted distribution</a:t>
            </a:r>
            <a:endParaRPr b="0" lang="en-US" sz="14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Execute the plan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826560" y="0"/>
            <a:ext cx="749016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Ceph Balancer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826560" y="929880"/>
            <a:ext cx="7490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Supervised Mode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4246920" y="1572840"/>
            <a:ext cx="4069800" cy="150336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noAutofit/>
          </a:bodyPr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balancer eval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balancer eval &lt;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pool-name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balancer optimize &lt;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plan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&gt; {&lt;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pool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&gt;}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balancer eval &lt;p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lan-name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marL="91440"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ceph balancer execute &lt;</a:t>
            </a:r>
            <a:r>
              <a:rPr b="0" i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plan-name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LibreOffice/6.2.1.2$Linux_X86_64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2019-05-17T19:13:09Z</dcterms:modified>
  <cp:revision>2</cp:revision>
  <dc:subject/>
  <dc:title/>
</cp:coreProperties>
</file>