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675" r:id="rId5"/>
  </p:sldMasterIdLst>
  <p:notesMasterIdLst>
    <p:notesMasterId r:id="rId23"/>
  </p:notesMasterIdLst>
  <p:handoutMasterIdLst>
    <p:handoutMasterId r:id="rId24"/>
  </p:handoutMasterIdLst>
  <p:sldIdLst>
    <p:sldId id="256" r:id="rId6"/>
    <p:sldId id="266" r:id="rId7"/>
    <p:sldId id="309" r:id="rId8"/>
    <p:sldId id="314" r:id="rId9"/>
    <p:sldId id="315" r:id="rId10"/>
    <p:sldId id="316" r:id="rId11"/>
    <p:sldId id="317" r:id="rId12"/>
    <p:sldId id="318" r:id="rId13"/>
    <p:sldId id="319" r:id="rId14"/>
    <p:sldId id="310" r:id="rId15"/>
    <p:sldId id="265" r:id="rId16"/>
    <p:sldId id="311" r:id="rId17"/>
    <p:sldId id="260" r:id="rId18"/>
    <p:sldId id="312" r:id="rId19"/>
    <p:sldId id="313" r:id="rId20"/>
    <p:sldId id="299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21278-063E-4492-B64F-746E52DAF468}" v="249" dt="2023-02-16T22:16:50.55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598" autoAdjust="0"/>
  </p:normalViewPr>
  <p:slideViewPr>
    <p:cSldViewPr snapToGrid="0">
      <p:cViewPr>
        <p:scale>
          <a:sx n="55" d="100"/>
          <a:sy n="55" d="100"/>
        </p:scale>
        <p:origin x="688" y="20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04:03.6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1059 57 24575,'0'0'0,"-5"0"0,-7 0 0,-6 0 0,-4 0 0,-4 0 0,-2 0 0,-1 0 0,-1 0 0,0 0 0,1 0 0,-1 0 0,1 0 0,1 0 0,-1 0 0,1 0 0,-1 0 0,1 0 0,-1 0 0,1 0 0,-7 0 0,1 5 0,-6 1 0,1 0 0,1-2 0,2 0 0,9 4 0,1-1 0,2 5 0,0-1 0,5 4 0,-1 3 0,-1 4 0,4 3 0,-2-4 0,-1-5 0,3 1 0,-2 2 0,4 2 0,-2 2 0,4 3 0,3 1 0,-3-4 0,3 0 0,3 0 0,1 1 0,3 1 0,1 2 0,2 0 0,0 1 0,0 1 0,1 0 0,-1 0 0,0-1 0,1 1 0,-1 0 0,0 0 0,0-1 0,0 0 0,0 1 0,6-6 0,0 0 0,5-1 0,5 2 0,5 1 0,-2 1 0,1-4 0,-3 0 0,2-5 0,1 1 0,3 2 0,7 2 0,8 2 0,7 2 0,0 1 0,-2-5 0,-4 1 0,-3-6 0,-3-4 0,-2-5 0,3-3 0,1-4 0,-2 5 0,0 0 0,-2-1 0,11-1 0,-1-1 0,0-2 0,2 0 0,4 0 0,-2-1 0,-4-1 0,-3 1 0,-4 0 0,-2 0 0,-3 0 0,0 0 0,-1-1 0,6 1 0,5 0 0,1 0 0,-1 0 0,-3 0 0,-2 0 0,-2 1 0,-2-1 0,-1 0 0,0 0 0,-7-6 0,1-6 0,-7-6 0,-4-4 0,-4-3 0,1-3 0,-1-7 0,3-1 0,-1 1 0,-2 0 0,4 8 0,-2 2 0,-1 1 0,-4-1 0,-1 0 0,-2-1 0,-1-1 0,-1-6 0,0-2 0,-1 1 0,1 1 0,0 0 0,-1 2 0,-5 2 0,0-1 0,0 2 0,-4-1 0,0 1 0,2 0 0,-4 5 0,2 1 0,-3-1 0,1 0 0,-3-2 0,-4 4 0,-2-1 0,2 0 0,-2 4 0,4-1 0,-1 4 0,4-2 0,-2 3 0,3-1 0,-2 2 0,-4-2 0,-2 2 0,-3 3 0,-2-2 0,-2 2 0,-1-3 0,0 1 0,0 3 0,5-3 0,1 2 0,0 1 0,5-2 0,-1 2 0,-1 1 0,-3-3 0,-7-4 0,-2 1 0,-2 3 0,1 2 0,7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04:19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10.21619"/>
      <inkml:brushProperty name="anchorY" value="902.97034"/>
      <inkml:brushProperty name="scaleFactor" value="0.5"/>
    </inkml:brush>
  </inkml:definitions>
  <inkml:trace contextRef="#ctx0" brushRef="#br0">4656 175 24575,'0'0'0,"-20"0"0,-24 0 0,-8-5 0,-25-1 0,-16-6 0,-17 2 0,-2-5 0,7 2 0,5 2 0,12 3 0,16 4 0,14 1 0,13 2 0,9 1 0,-6 0 0,-14-5 0,-17 0 0,-20-12 0,-13 1 0,-13 1 0,0 3 0,5 4 0,13 3 0,18 3 0,19 1 0,14 1 0,6 0 0,7 1 0,-2 0 0,-9-1 0,-9 1 0,-5-1 0,-1 0 0,5 0 0,1 0 0,7 0 0,7 0 0,6 0 0,3 0 0,4 0 0,2 0 0,0 0 0,1 0 0,-1 0 0,1 0 0,-7 0 0,0 6 0,0 0 0,1 0 0,-5-1 0,-4-2 0,-5 5 0,-5-1 0,4-1 0,3-1 0,5-2 0,10 4 0,3 0 0,3 0 0,0-3 0,0 0 0,-1-2 0,-2-1 0,5 5 0,0 0 0,0-1 0,-2 0 0,-2 4 0,0-2 0,-2 0 0,0 4 0,0-2 0,-1-1 0,0-2 0,1-2 0,5 4 0,0 4 0,0 0 0,-1-2 0,-1-2 0,-1 3 0,-2 4 0,0-2 0,0 4 0,-1-3 0,1-3 0,-1 2 0,0-2 0,0-3 0,6 4 0,1-3 0,5 4 0,-1-2 0,-2 4 0,-1 3 0,-3 4 0,4 2 0,-1-3 0,-1-5 0,-2 1 0,-2-4 0,5 2 0,-1 3 0,5 3 0,-1-3 0,4 2 0,-2 2 0,4 1 0,-4 3 0,4 1 0,-3 1 0,2 0 0,-2-5 0,2 6 0,3 0 0,-3 6 0,3 1 0,2 0 0,2-1 0,3-2 0,1 4 0,1-2 0,1 0 0,1-1 0,-1-3 0,0 0 0,1-2 0,-1 0 0,0 0 0,0-1 0,0 0 0,6-5 0,0-1 0,0 1 0,5-5 0,4 1 0,-1 1 0,3 3 0,9-5 0,3 3 0,3-5 0,0-4 0,0-4 0,-7 2 0,0-2 0,4 4 0,13-2 0,6 4 0,6-1 0,4-3 0,2 2 0,-7-2 0,-5-2 0,-6-2 0,0-3 0,7-1 0,10-1 0,-3-1 0,7-1 0,1 1 0,5-1 0,-1 1 0,-7 0 0,-8 0 0,-15-6 0,-6 0 0,0 1 0,4 0 0,0 2 0,5 1 0,-1 1 0,-2 0 0,-2 1 0,-3-6 0,4 1 0,-1-1 0,4 1 0,-1 2 0,4-5 0,-2 1 0,4 0 0,-4 2 0,-2 2 0,-3 1 0,2 1 0,-1 0 0,-2 2 0,-1-1 0,-3-5 0,5-1 0,-1 1 0,6 0 0,-3 2 0,0 1 0,-9-5 0,-2 1 0,-2 0 0,0 1 0,6 1 0,7 2 0,12 1 0,6 1 0,9 0 0,2 0 0,6 1 0,-2-1 0,-2 0 0,-9-6 0,-9 0 0,-8 1 0,-7-6 0,-4 2 0,2 1 0,0 2 0,-2 2 0,0-4 0,-1-4 0,-2 0 0,0 2 0,0 2 0,-1 3 0,6-4 0,6 1 0,12 2 0,16-5 0,9 2 0,2 2 0,-8-5 0,-11 3 0,-15-4 0,-10 1 0,-7 2 0,-2-2 0,-2 1 0,0 3 0,2-3 0,0 1 0,7-3 0,0 2 0,1-4 0,0 2 0,4-3 0,-7-2 0,4 1 0,-1-1 0,5-3 0,-1-2 0,-1 4 0,-3-2 0,-6-1 0,-3 4 0,-2 4 0,1-2 0,1-1 0,1 3 0,-5-3 0,1 3 0,-6-3 0,2-1 0,-4-4 0,2 3 0,-3-2 0,2-1 0,-3-1 0,3 3 0,-2-1 0,-3-1 0,-3-2 0,-3-1 0,-2-1 0,-1-2 0,-1-1 0,-1 1 0,1-1 0,-1 0 0,1 0 0,-6 6 0,-1 0 0,1 1 0,-4 4 0,1-2 0,-5 0 0,2-3 0,-3 5 0,-4 3 0,-3-1 0,-3-2 0,-1-2 0,-3 2 0,1-1 0,4-3 0,1 5 0,0 3 0,-7 5 0,-1 3 0,4-2 0,1 1 0,0 1 0,0-4 0,0 2 0,-2 1 0,1 2 0,-1 1 0,5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04:31.4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1.67221"/>
      <inkml:brushProperty name="anchorY" value="1760.26074"/>
      <inkml:brushProperty name="scaleFactor" value="0.5"/>
    </inkml:brush>
  </inkml:definitions>
  <inkml:trace contextRef="#ctx0" brushRef="#br0">1943 65 24575,'0'0'0,"-5"0"0,-7 0 0,-11 0 0,-5 0 0,-4 0 0,0 0 0,-1 0 0,1 0 0,-5 0 0,-4 0 0,-1 0 0,-3 0 0,-3 0 0,2 0 0,-2 0 0,4 0 0,3 0 0,5 0 0,2 0 0,4 0 0,1 0 0,0 0 0,2 0 0,-1 0 0,0 0 0,0 0 0,-6 0 0,0 5 0,-1 1 0,2 0 0,1-2 0,1 0 0,2-2 0,0-1 0,-6-1 0,1 6 0,-12 0 0,-4 6 0,-5-2 0,-3 0 0,5 2 0,5-2 0,7-1 0,5 3 0,3-3 0,3-1 0,2-2 0,0 3 0,1-2 0,6 6 0,5 3 0,0 5 0,-2-3 0,3 3 0,-2-5 0,4 3 0,-3-5 0,3 2 0,-3 3 0,3 3 0,-3 2 0,4 2 0,2 2 0,3 6 0,3 0 0,2 1 0,1 5 0,1-2 0,1-1 0,-1-2 0,1-2 0,-1-3 0,1 6 0,-1-2 0,0 0 0,5 0 0,-2-30 0,-1 1 0,0 0 0,1-1 0,-1 0 0,4 5 0,23 27 0,21 17 0,16 5 0,10 4 0,-3 2 0,-2-7 0,-5-12 0,-15-8 0,-8-12 0,-8-9 0,-6-7 0,-2 0 0,5-3 0,6-1 0,-6 4 0,6-2 0,-2 0 0,-2 3 0,-1-1 0,-2-1 0,0-2 0,-2-3 0,-1-1 0,7-1 0,-1-1 0,0 0 0,-1 0 0,-1-1 0,-2-5 0,0 0 0,-1-5 0,5-6 0,0-4 0,1-3 0,3 3 0,0 4 0,-1-1 0,-3 5 0,-1-2 0,-2 3 0,-2-3 0,0 3 0,-1-4 0,-5-2 0,-1-3 0,0 2 0,2-1 0,1 4 0,-5-2 0,2-2 0,0-2 0,-4-3 0,-5-1 0,2 4 0,2 5 0,-2 0 0,2-1 0,-4-3 0,4-2 0,2-3 0,2-1 0,-2-1 0,-4-6 0,1 5 0,-4 0 0,-3 1 0,-3 1 0,3 5 0,-1 0 0,-2 0 0,4 4 0,-1-1 0,-1-1 0,-3-3 0,-1-2 0,-2-1 0,-1-7 0,-1-1 0,0-1 0,-6 2 0,0 0 0,-7 7 0,2 2 0,-4 1 0,-4-1 0,-3-1 0,3-1 0,-2-1 0,-2 5 0,-6-6 0,3 0 0,-1-2 0,0 0 0,0 5 0,5 1 0,6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2/16/2023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7401"/>
            <a:ext cx="644821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35400"/>
            <a:ext cx="64482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8BD4-7673-3B4B-9AFE-51AE9DF6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BC8FD-6747-664B-AF18-7B942081C165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B486-811B-F844-AE6E-EF0348E0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C9AE-F0B5-F54A-8CDF-659BE44D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FCD8-DCEF-B341-A507-7BF8231D99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27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8AD7D-A917-AC49-AD9E-3DA61A9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E4372-97D6-6442-9AE2-58F8DD4B4F9D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E93C-038B-6B4C-823F-905E8D57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C8D3-3974-A64C-9C39-FCFDF74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585C-0DC8-6647-ADBF-B38B4DCEE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32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FADB-EC7F-214C-ACCC-CB5C15E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498A-F490-ED4A-A180-50A2BA4B34FF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45BE-75ED-114C-ACD3-516CCCA3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81A8-51DE-1A4C-8FA9-90B65DDB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7265D-CB68-8C4B-925E-714D63695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91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9706B7-9DC1-2A48-8EEE-C3106893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5761-D08E-0E46-983D-3314236C89A7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ADB35-1CD1-F146-B290-F8768D22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13954B-5518-BF44-AF1A-F462A91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73585-3AFA-1444-95BF-555711B2C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60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AE75F6-7667-894C-980A-898C77FB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382F-6C43-FB48-A941-03F084A86006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0FF3C3-4D6B-6D42-9DCE-D9D6894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7277F7-C416-D44B-A69A-2B9DB335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51C4-ECD0-9547-92EE-6190AD45BE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97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F4BF92-D3C2-FF46-9A32-1B30B8BE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D0C81-C2AC-9C46-9E31-2BD379A05EEE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5E4DC0-0A46-8D4E-8B34-1276364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3CFF08-3CD6-2142-AD7D-FE34A1A6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BCB3A-F100-A84E-962C-00F804C7F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9831-67C2-4849-B29A-5DD17EF2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24144"/>
            <a:ext cx="11070336" cy="457200"/>
          </a:xfrm>
        </p:spPr>
        <p:txBody>
          <a:bodyPr/>
          <a:lstStyle>
            <a:lvl1pPr>
              <a:defRPr sz="14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55CDF-16A4-1B4A-8E32-32CB12CC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046E3-3F73-454F-B832-87E5705ACE70}" type="datetimeFigureOut">
              <a:rPr lang="en-US" altLang="en-US" smtClean="0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43457-A360-F642-BA63-94A22EB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C644-9294-C846-9C80-FC794D0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E0316-5621-594C-898C-6E87890AD9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62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6F6B9F-0D84-C548-8D72-F42ED4D6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58750-9275-4541-A09A-4330434CC3FD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2B3896-167F-0144-9371-AA053A62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BFCED3-0C85-5145-957A-C67E2E95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FAC6A-EA03-6C43-8698-2D3DC7EBB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47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F572C-B933-784E-B978-E30507E1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0E85-EAAB-2C44-BA70-1617F1D460FB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5772D-E8E2-E149-B03F-D0C06DB6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40B911-01E0-2E45-8650-6FEC1F6D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8B58-CC06-7549-B9C1-31D22657AC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86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FDA-4CBE-FD4B-BA7E-7116D94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4F0D-329A-C14B-A4FB-8F221684B97E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729D-BD4B-D245-8E6F-680A9560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F9AE-93C0-3944-A3EC-52E3028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88DF1-68D9-D945-8850-3583CF29B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378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523F-82B0-A34D-98B9-FCAF3B0D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3927A-204A-4C42-B932-57D85B5FC40E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E910-A887-2842-9E33-93801742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973C-98A0-564B-AF08-0F8CB79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209C-037F-A245-98D7-48DA59757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24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2/16/2023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FEB3F93-8B21-0D4A-8919-9E57132EC3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C02F412-79B4-7946-91D3-2504801804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E1CB-5AFA-D745-99B5-E6A45C8E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B046E3-3F73-454F-B832-87E5705ACE70}" type="datetimeFigureOut">
              <a:rPr lang="en-US" altLang="en-US"/>
              <a:pPr>
                <a:defRPr/>
              </a:pPr>
              <a:t>2/16/2023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7DF1-D7C7-024A-B374-E2B87BA41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8274-7941-4F46-A728-3737D08C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BE0316-5621-594C-898C-6E87890AD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3F3666DB-1AD5-2F4E-A7F7-6D013F9D81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6F984-2632-CF45-B508-C233324734D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www.cdc.gov/pcd/issues/2016/16_0174.htm#:~:text=Disease%2C%20functional%20limita-tion%2C%20and%20disability%20should%20not%20be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ood_preferences_in_older_adults_and_senio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seniors-care-for-the-elderly-150594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15/11/28/928836/even-the-elderly-can-recover-from-a-severe-traumatic-brain-injury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forwork.com/blog/teamwork-train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yingretirement.blogspot.com/2018/03/our-retirement-image-do-younger-folk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swamp.blogspot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ikon.news/artikel/neue-hoffnung-bei-kreb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 algn="ctr"/>
            <a:r>
              <a:rPr lang="en-US" dirty="0"/>
              <a:t>Long-term Care Services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671 Module 6 Lecture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9C6D-BE8C-FA6C-7244-3B30DB37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needs LTC?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656C-C97F-C248-044C-9D5E9843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adults</a:t>
            </a:r>
          </a:p>
          <a:p>
            <a:pPr lvl="1"/>
            <a:r>
              <a:rPr lang="en-US" dirty="0"/>
              <a:t>8% 65-74 </a:t>
            </a:r>
            <a:r>
              <a:rPr lang="en-US" dirty="0" err="1"/>
              <a:t>yo</a:t>
            </a:r>
            <a:endParaRPr lang="en-US" dirty="0"/>
          </a:p>
          <a:p>
            <a:pPr lvl="1"/>
            <a:r>
              <a:rPr lang="en-US" dirty="0"/>
              <a:t>17% 75-84 </a:t>
            </a:r>
            <a:r>
              <a:rPr lang="en-US" dirty="0" err="1"/>
              <a:t>yo</a:t>
            </a:r>
            <a:endParaRPr lang="en-US" dirty="0"/>
          </a:p>
          <a:p>
            <a:pPr lvl="1"/>
            <a:r>
              <a:rPr lang="en-US" dirty="0"/>
              <a:t>42% &gt;85 </a:t>
            </a:r>
            <a:r>
              <a:rPr lang="en-US" dirty="0" err="1"/>
              <a:t>yo</a:t>
            </a:r>
            <a:endParaRPr lang="en-US" dirty="0"/>
          </a:p>
          <a:p>
            <a:r>
              <a:rPr lang="en-US" dirty="0"/>
              <a:t>Younger adults and children with disabilities</a:t>
            </a:r>
          </a:p>
          <a:p>
            <a:pPr lvl="1"/>
            <a:r>
              <a:rPr lang="en-US" dirty="0"/>
              <a:t>Individuals with intellectual disabilities </a:t>
            </a:r>
          </a:p>
          <a:p>
            <a:pPr lvl="1"/>
            <a:r>
              <a:rPr lang="en-US" dirty="0"/>
              <a:t>Developmental disabilities</a:t>
            </a:r>
          </a:p>
          <a:p>
            <a:pPr lvl="1"/>
            <a:r>
              <a:rPr lang="en-US" dirty="0"/>
              <a:t>Progressive disabling diseases, such as HIV/AIDs, MS, vegetative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EE668-B7EC-BA48-BB12-D02A2FA0B2C1}"/>
              </a:ext>
            </a:extLst>
          </p:cNvPr>
          <p:cNvSpPr txBox="1"/>
          <p:nvPr/>
        </p:nvSpPr>
        <p:spPr>
          <a:xfrm>
            <a:off x="4818580" y="1962364"/>
            <a:ext cx="327745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Dementia</a:t>
            </a:r>
          </a:p>
          <a:p>
            <a:r>
              <a:rPr lang="en-US" dirty="0"/>
              <a:t>Parkinson’s disease</a:t>
            </a:r>
          </a:p>
          <a:p>
            <a:r>
              <a:rPr lang="en-US" dirty="0"/>
              <a:t>Frailty</a:t>
            </a:r>
          </a:p>
          <a:p>
            <a:r>
              <a:rPr lang="en-US" dirty="0"/>
              <a:t>Multi co-morbidities</a:t>
            </a:r>
          </a:p>
        </p:txBody>
      </p:sp>
    </p:spTree>
    <p:extLst>
      <p:ext uri="{BB962C8B-B14F-4D97-AF65-F5344CB8AC3E}">
        <p14:creationId xmlns:p14="http://schemas.microsoft.com/office/powerpoint/2010/main" val="385554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2" y="448055"/>
            <a:ext cx="11070336" cy="457200"/>
          </a:xfrm>
        </p:spPr>
        <p:txBody>
          <a:bodyPr/>
          <a:lstStyle/>
          <a:p>
            <a:r>
              <a:rPr sz="2000" dirty="0">
                <a:solidFill>
                  <a:schemeClr val="bg1"/>
                </a:solidFill>
              </a:rPr>
              <a:t> 10.T01: Association Between Age, Gender, Multimorbidity, and ADL/IADL Limitations</a:t>
            </a:r>
          </a:p>
        </p:txBody>
      </p:sp>
      <p:pic>
        <p:nvPicPr>
          <p:cNvPr id="3" name="Picture 2" descr="A table with the association Between Age, Gender, Multimorbidity, and A D L and I A D L Limitations.  Row 1. Number of Chronic Conditions: 0. Mean Number of A D L and I A D L Limitations. Age 65 to 74, men: 0.3. Age 65 to 74, women: 0.3. Age 75 and above, men: 0.5. Age 75 and above, women: 0.5. Row 2. Number of Chronic Conditions: 1. Mean Number of A D L and I A D L Limitations. Age 65 to 74, men: 0.4. Age 65 to 74, women: 0.4. Age 75 and above, men: 0.7. Age 75 and above, women: 0.7. Row 3. Number of Chronic Conditions: 2. Mean Number of A D L and I A D L Limitations. Age 65 to 74, men: 0.6. Age 65 to 74, women: 0.7. Age 75 and above, men: 0.9. Age 75 and above, women: 1.0. Row 4. Number of Chronic Conditions: 3. Mean Number of A D L and I A D L Limitations. Age 65 to 74, men: 0.9. Age 65 to 74, women: 1.1. Age 75 and above, men: 1.2. Age 75 and above, women: 1.5. Row 5. Number of Chronic Conditions: 4. Mean Number of A D L and I A D L Limitations. Age 65 to 74, men: 1.2. Age 65 to 74, women: 1.6. Age 75 and above, men: 1.6. Age 75 and above, women: 2.2. Row 6. Number of Chronic Conditions: 5. Mean Number of A D L and I A D L Limitations. Age 65 to 74, men: 1.7. Age 65 to 74, women: 2.5. Age 75 and above, men: 2.2. Age 75 and above, women: 3.1. Row 7. Number of Chronic Conditions: 6. Mean Number of A D L and I A D L Limitations. Age 65 to 74, men: 2.4. Age 65 to 74, women: 3.8. Age 75 and above, men: 2.9. Age 75 and above, women: 4.6. Row 8. Number of Chronic Conditions: 7. Mean Number of A D L and I A D L Limitations. Age 65 to 74, men: 3.5. Age 65 to 74, women: 7.5. Age 75 and above, men: 4.2. Age 75 and above, women: 6.8. Row 9. Number of Chronic Conditions: 8. Mean Number of A D L and I A D L Limitations. Age 65 to 74, men: 4.2. Age 65 to 74, women: 8.8. Age 75 and above, men: 8.1. Age 75 and above, women: 10.1. 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8" y="1143000"/>
            <a:ext cx="5798809" cy="5461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3041" y="6604084"/>
            <a:ext cx="9363461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900" dirty="0">
                <a:solidFill>
                  <a:srgbClr val="000000"/>
                </a:solidFill>
                <a:latin typeface="Calibri"/>
              </a:rPr>
              <a:t>Data from </a:t>
            </a:r>
            <a:r>
              <a:rPr sz="900" dirty="0" err="1">
                <a:solidFill>
                  <a:srgbClr val="000000"/>
                </a:solidFill>
                <a:latin typeface="Calibri"/>
              </a:rPr>
              <a:t>Jindai</a:t>
            </a:r>
            <a:r>
              <a:rPr sz="900" dirty="0">
                <a:solidFill>
                  <a:srgbClr val="000000"/>
                </a:solidFill>
                <a:latin typeface="Calibri"/>
              </a:rPr>
              <a:t>, K. et al. (2016) Multimorbidity and functional limitations among adults 65 or older, NHANES 2005–2012. Centers for Medicare and Medicaid Services. Retrieved August 2020 from </a:t>
            </a:r>
            <a:endParaRPr lang="en-US" sz="900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sz="900" dirty="0">
                <a:solidFill>
                  <a:srgbClr val="000000"/>
                </a:solidFill>
                <a:latin typeface="Calibri"/>
                <a:hlinkClick r:id="rId3"/>
              </a:rPr>
              <a:t>https://www.cdc.gov/pcd/issues/2016/16_0174.htm#:~:text=Disease%2C%20functional%20limita-tion%2C%20and%20disability%20should%20not%20be</a:t>
            </a:r>
            <a:r>
              <a:rPr sz="900" dirty="0">
                <a:solidFill>
                  <a:srgbClr val="000000"/>
                </a:solidFill>
                <a:latin typeface="Calibri"/>
              </a:rPr>
              <a:t>,</a:t>
            </a:r>
            <a:endParaRPr lang="en-US" sz="900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sz="900" dirty="0">
                <a:solidFill>
                  <a:srgbClr val="000000"/>
                </a:solidFill>
                <a:latin typeface="Calibri"/>
              </a:rPr>
              <a:t>develop%20interventions%20for%20high-risk%20adults%2065%20or%20older.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7DD4B-D233-94EB-B22A-AFF5BFE8A81D}"/>
              </a:ext>
            </a:extLst>
          </p:cNvPr>
          <p:cNvSpPr txBox="1"/>
          <p:nvPr/>
        </p:nvSpPr>
        <p:spPr>
          <a:xfrm>
            <a:off x="9618602" y="2634302"/>
            <a:ext cx="154112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ADLs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Eating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F7379-8117-3B71-9BE1-A748352142A7}"/>
              </a:ext>
            </a:extLst>
          </p:cNvPr>
          <p:cNvSpPr txBox="1"/>
          <p:nvPr/>
        </p:nvSpPr>
        <p:spPr>
          <a:xfrm>
            <a:off x="197400" y="2634302"/>
            <a:ext cx="267128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IADLs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Buying food/Cooking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 management 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58C294-9D02-260B-2A86-E0C6F4E88667}"/>
                  </a:ext>
                </a:extLst>
              </p14:cNvPr>
              <p14:cNvContentPartPr/>
              <p14:nvPr/>
            </p14:nvContentPartPr>
            <p14:xfrm>
              <a:off x="3050413" y="5548041"/>
              <a:ext cx="608040" cy="47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58C294-9D02-260B-2A86-E0C6F4E88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773" y="5530401"/>
                <a:ext cx="6436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B9642D-7EC0-64B3-99D6-A4ED65F3C82D}"/>
                  </a:ext>
                </a:extLst>
              </p14:cNvPr>
              <p14:cNvContentPartPr/>
              <p14:nvPr/>
            </p14:nvContentPartPr>
            <p14:xfrm>
              <a:off x="6276373" y="5556681"/>
              <a:ext cx="1810800" cy="618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B9642D-7EC0-64B3-99D6-A4ED65F3C8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8373" y="5539041"/>
                <a:ext cx="184644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03DE82-6F5D-50FF-83EE-77A2A1EE2235}"/>
                  </a:ext>
                </a:extLst>
              </p14:cNvPr>
              <p14:cNvContentPartPr/>
              <p14:nvPr/>
            </p14:nvContentPartPr>
            <p14:xfrm>
              <a:off x="7293733" y="1846521"/>
              <a:ext cx="772560" cy="54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03DE82-6F5D-50FF-83EE-77A2A1EE22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5733" y="1828881"/>
                <a:ext cx="808200" cy="58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21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1753" y="0"/>
            <a:ext cx="4010247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8C377372-AC09-0203-97A9-2CD8805885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717" r="10903"/>
          <a:stretch/>
        </p:blipFill>
        <p:spPr>
          <a:xfrm>
            <a:off x="8181753" y="1063502"/>
            <a:ext cx="4010247" cy="2541008"/>
          </a:xfrm>
          <a:prstGeom prst="rect">
            <a:avLst/>
          </a:prstGeom>
        </p:spPr>
      </p:pic>
      <p:sp>
        <p:nvSpPr>
          <p:cNvPr id="44" name="Rectangle 25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Two people eating food&#10;&#10;Description automatically generated with medium confidence">
            <a:extLst>
              <a:ext uri="{FF2B5EF4-FFF2-40B4-BE49-F238E27FC236}">
                <a16:creationId xmlns:a16="http://schemas.microsoft.com/office/drawing/2014/main" id="{44B969B6-0BCF-DF34-32FC-6689B771BC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452" r="-1" b="-1"/>
          <a:stretch/>
        </p:blipFill>
        <p:spPr>
          <a:xfrm>
            <a:off x="8194345" y="3625479"/>
            <a:ext cx="3997652" cy="2486925"/>
          </a:xfrm>
          <a:prstGeom prst="rect">
            <a:avLst/>
          </a:prstGeom>
        </p:spPr>
      </p:pic>
      <p:sp>
        <p:nvSpPr>
          <p:cNvPr id="45" name="Rectangle 27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B36F-DC94-6639-A52C-CA02AEFB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Trends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63BE09-A756-648D-34AB-DC71CD6B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2476072"/>
            <a:ext cx="6968429" cy="350337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Growing older adult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Living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Increasing chronic disease burden on system and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Rising demand for healthcare services, especially LTC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Escalating costs</a:t>
            </a:r>
          </a:p>
          <a:p>
            <a:endParaRPr lang="en-US" dirty="0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15DCA835-3A68-4F79-8083-F784410C9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6072" y="3561468"/>
            <a:ext cx="39959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DD9CB-F3D7-2F1C-2C06-EE25532A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740E9-5B5F-14E2-2D61-CC4218535A92}"/>
              </a:ext>
            </a:extLst>
          </p:cNvPr>
          <p:cNvSpPr txBox="1"/>
          <p:nvPr/>
        </p:nvSpPr>
        <p:spPr>
          <a:xfrm>
            <a:off x="9421688" y="5912349"/>
            <a:ext cx="27703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Food_preferences_in_older_adults_and_senio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6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62" y="352563"/>
            <a:ext cx="11070336" cy="457200"/>
          </a:xfrm>
        </p:spPr>
        <p:txBody>
          <a:bodyPr/>
          <a:lstStyle/>
          <a:p>
            <a:r>
              <a:rPr sz="2800" dirty="0">
                <a:solidFill>
                  <a:schemeClr val="bg1"/>
                </a:solidFill>
              </a:rPr>
              <a:t> 10.F03: Range of services for individuals in need of long-term care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8" y="7228747"/>
            <a:ext cx="648286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900" dirty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rPr>
              <a:t>Data from Singh, D. A. 1997. Nursing home ad-</a:t>
            </a:r>
            <a:r>
              <a:rPr sz="900" dirty="0" err="1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rPr>
              <a:t>ministrators</a:t>
            </a:r>
            <a:r>
              <a:rPr sz="900" dirty="0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</a:rPr>
              <a:t>: Their influence on quality of care. New York: Garland Publishing, Inc. p. 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D7B39-0243-19FF-8EDA-0E303A6F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0" y="1155713"/>
            <a:ext cx="5436912" cy="57270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C3CD-41E9-1E22-F1D9-2148081F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81" y="232015"/>
            <a:ext cx="10900146" cy="935776"/>
          </a:xfrm>
        </p:spPr>
        <p:txBody>
          <a:bodyPr/>
          <a:lstStyle/>
          <a:p>
            <a:pPr algn="ctr"/>
            <a:r>
              <a:rPr lang="en-US" dirty="0"/>
              <a:t>Comparison of Community vs Institutional Care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228E-B200-E20C-551D-4DC0C9C066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3" y="1562508"/>
            <a:ext cx="4727735" cy="465155"/>
          </a:xfrm>
        </p:spPr>
        <p:txBody>
          <a:bodyPr/>
          <a:lstStyle/>
          <a:p>
            <a:pPr algn="ctr"/>
            <a:r>
              <a:rPr lang="en-US" sz="1800" dirty="0"/>
              <a:t>Home and Community Based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8C52F-13F0-E9A7-2F9F-4EEA7F70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 Day Care</a:t>
            </a:r>
          </a:p>
          <a:p>
            <a:r>
              <a:rPr lang="en-US" dirty="0"/>
              <a:t>Senior Centers</a:t>
            </a:r>
          </a:p>
          <a:p>
            <a:r>
              <a:rPr lang="en-US" dirty="0"/>
              <a:t>Home Health</a:t>
            </a:r>
          </a:p>
          <a:p>
            <a:r>
              <a:rPr lang="en-US" dirty="0"/>
              <a:t>Hospice</a:t>
            </a:r>
          </a:p>
          <a:p>
            <a:r>
              <a:rPr lang="en-US" dirty="0"/>
              <a:t>Help at Home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7D62C-15D7-34A5-5935-1B1DF55D4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Older Americans Act 1965 funding</a:t>
            </a:r>
          </a:p>
          <a:p>
            <a:r>
              <a:rPr lang="en-US" dirty="0"/>
              <a:t>Section 1915(c) of Social Security Act in 1981</a:t>
            </a:r>
          </a:p>
          <a:p>
            <a:r>
              <a:rPr lang="en-US" dirty="0"/>
              <a:t>Cost efficient—Medicaid and Medicare</a:t>
            </a:r>
          </a:p>
          <a:p>
            <a:r>
              <a:rPr lang="en-US" dirty="0"/>
              <a:t>Patient preferred</a:t>
            </a:r>
          </a:p>
          <a:p>
            <a:r>
              <a:rPr lang="en-US" dirty="0"/>
              <a:t>Improved health outcomes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CEF17-A5C3-D0BD-710C-C1CE003D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C3CD-41E9-1E22-F1D9-2148081F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Community vs Institutional Care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228E-B200-E20C-551D-4DC0C9C066F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ctr"/>
            <a:r>
              <a:rPr lang="en-US" sz="1800" dirty="0"/>
              <a:t>Institutional Care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8C52F-13F0-E9A7-2F9F-4EEA7F70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Residential care</a:t>
            </a:r>
          </a:p>
          <a:p>
            <a:r>
              <a:rPr lang="en-US" dirty="0"/>
              <a:t>Assisted Living</a:t>
            </a:r>
          </a:p>
          <a:p>
            <a:r>
              <a:rPr lang="en-US" dirty="0"/>
              <a:t>Skilled Nursing/Nursing facility</a:t>
            </a:r>
          </a:p>
          <a:p>
            <a:r>
              <a:rPr lang="en-US" dirty="0"/>
              <a:t>Subacute care</a:t>
            </a:r>
          </a:p>
          <a:p>
            <a:r>
              <a:rPr lang="en-US" dirty="0"/>
              <a:t>Specialized care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7D62C-15D7-34A5-5935-1B1DF55D4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Increased level of care to total care</a:t>
            </a:r>
          </a:p>
          <a:p>
            <a:r>
              <a:rPr lang="en-US" dirty="0"/>
              <a:t>Residents vs patients</a:t>
            </a:r>
          </a:p>
          <a:p>
            <a:r>
              <a:rPr lang="en-US" dirty="0"/>
              <a:t>Medicaid </a:t>
            </a:r>
          </a:p>
          <a:p>
            <a:r>
              <a:rPr lang="en-US" dirty="0"/>
              <a:t>Costly and often not covered by private insurance or Medicare</a:t>
            </a:r>
          </a:p>
          <a:p>
            <a:r>
              <a:rPr lang="en-US" dirty="0"/>
              <a:t>Highly regulated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CEF17-A5C3-D0BD-710C-C1CE003D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89AE3-DE42-4157-3C02-E4A728EC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44" y="3946203"/>
            <a:ext cx="1920893" cy="19208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925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9" y="1932972"/>
            <a:ext cx="6457713" cy="44678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LTC is an important sub-system within the greater healthcare delivery system and interacts within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LTC spans across the community and offers a variety of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growing demand for LTC services due to a growing older adult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based services are more cost effective than institutional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Institutional care plays an important role in caring for the most vulnerable populations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3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34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64DDA01D-939E-B901-D81F-CF5C8DAF5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079" r="24916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64" name="Rectangle 3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Objectives:</a:t>
            </a:r>
            <a:endParaRPr lang="en-US" dirty="0"/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457200">
              <a:buFont typeface="Corbel" panose="020B0503020204020204" pitchFamily="34" charset="0"/>
              <a:buAutoNum type="arabicPeriod"/>
            </a:pPr>
            <a:r>
              <a:rPr lang="en-US"/>
              <a:t>Assess long-term care (LTC) and why it is needed.</a:t>
            </a:r>
          </a:p>
          <a:p>
            <a:pPr indent="-457200">
              <a:buFont typeface="Corbel" panose="020B0503020204020204" pitchFamily="34" charset="0"/>
              <a:buAutoNum type="arabicPeriod"/>
            </a:pPr>
            <a:r>
              <a:rPr lang="en-US"/>
              <a:t>Discuss the users of LTC services and their unique needs.</a:t>
            </a:r>
          </a:p>
          <a:p>
            <a:pPr indent="-457200">
              <a:buFont typeface="Corbel" panose="020B0503020204020204" pitchFamily="34" charset="0"/>
              <a:buAutoNum type="arabicPeriod"/>
            </a:pPr>
            <a:r>
              <a:rPr lang="en-US"/>
              <a:t>Determine the various services incorporated in LTC delivery.</a:t>
            </a:r>
          </a:p>
          <a:p>
            <a:pPr indent="-457200">
              <a:buFont typeface="Corbel" panose="020B0503020204020204" pitchFamily="34" charset="0"/>
              <a:buAutoNum type="arabicPeriod"/>
            </a:pPr>
            <a:r>
              <a:rPr lang="en-US"/>
              <a:t>Examine how LTC is funded.</a:t>
            </a:r>
          </a:p>
        </p:txBody>
      </p:sp>
      <p:sp>
        <p:nvSpPr>
          <p:cNvPr id="67" name="Rectangle 4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10D7-7597-EAAE-A29E-CA2262E1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Long-term care defined: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392BA-B359-5765-3C33-15B9142E4A5E}"/>
              </a:ext>
            </a:extLst>
          </p:cNvPr>
          <p:cNvSpPr txBox="1"/>
          <p:nvPr/>
        </p:nvSpPr>
        <p:spPr>
          <a:xfrm>
            <a:off x="787179" y="2743995"/>
            <a:ext cx="7610536" cy="303059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care is defined as a variety of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individualized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well-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coordinated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 that promote the maximum possible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independence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people with functional limitations and are provided over an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extended period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time in accordance with a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holistic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approach, while maximizing the care recipients’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quality of life.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7A50-A439-AD69-F879-AE30AFD6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041CF8-8AFF-2033-BAE6-9A748D80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700" b="0" cap="all">
                <a:solidFill>
                  <a:schemeClr val="bg1"/>
                </a:solidFill>
              </a:rPr>
              <a:t>Individualized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1C98DECF-FC62-DE8F-3690-1EDBFAA348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35" r="29136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B017-649E-8578-8120-9C3B774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C5D4559-6AE3-461A-A02E-915BACCC212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2/16/2023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43FA7-7ABC-FFB1-20FF-7257E10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4A033-E1EB-3A31-908D-ACC801E70506}"/>
              </a:ext>
            </a:extLst>
          </p:cNvPr>
          <p:cNvSpPr txBox="1"/>
          <p:nvPr/>
        </p:nvSpPr>
        <p:spPr>
          <a:xfrm>
            <a:off x="9580388" y="6657945"/>
            <a:ext cx="26116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asnimnews.com/en/news/2015/11/28/928836/even-the-elderly-can-recover-from-a-severe-traumatic-brain-inju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A group of people sitting on a couch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05124868-3988-A0A8-C160-B70A90D44B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50" r="1763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C19D4-B3A2-988F-1C20-740D7F6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101" y="2146851"/>
            <a:ext cx="6666980" cy="2658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/>
              <a:t>Well coordinated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220717-20C2-6BF6-D6DD-C573C21D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" y="6309360"/>
            <a:ext cx="215113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fld id="{C7049658-B31A-4F62-9996-2FC707C5F2CD}" type="datetime1">
              <a:rPr lang="en-US" smtClean="0"/>
              <a:pPr>
                <a:spcAft>
                  <a:spcPts val="600"/>
                </a:spcAft>
              </a:pPr>
              <a:t>2/16/2023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CC62-02ED-46C5-D681-D203842B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82896" y="6309360"/>
            <a:ext cx="5366335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13B8-89B5-00BB-1912-8CE03AF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DECA4-2529-2812-3B25-67D90DED45A8}"/>
              </a:ext>
            </a:extLst>
          </p:cNvPr>
          <p:cNvSpPr txBox="1"/>
          <p:nvPr/>
        </p:nvSpPr>
        <p:spPr>
          <a:xfrm>
            <a:off x="1503423" y="5953818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cienceforwork.com/blog/teamwork-train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0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Two people playing video games&#10;&#10;Description automatically generated with medium confidence">
            <a:extLst>
              <a:ext uri="{FF2B5EF4-FFF2-40B4-BE49-F238E27FC236}">
                <a16:creationId xmlns:a16="http://schemas.microsoft.com/office/drawing/2014/main" id="{051980A2-D8C6-FEA3-90EA-42C6CBE3F3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821" b="982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D8D75-0BE8-28EB-03E0-D843598B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100" b="0" cap="all">
                <a:solidFill>
                  <a:schemeClr val="bg1"/>
                </a:solidFill>
              </a:rPr>
              <a:t>Independence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9A289-18B6-4A8A-7345-948EFFE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08AB4-8828-C54E-1738-866B2AE52C7E}"/>
              </a:ext>
            </a:extLst>
          </p:cNvPr>
          <p:cNvSpPr txBox="1"/>
          <p:nvPr/>
        </p:nvSpPr>
        <p:spPr>
          <a:xfrm>
            <a:off x="9405660" y="6657945"/>
            <a:ext cx="278634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atisfyingretirement.blogspot.com/2018/03/our-retirement-image-do-younger-folk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9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F52B6DB4-9EE9-B73A-8FE3-4B0C563FE5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87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C36B4-5B46-450E-63B8-BBEE1BA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Extended period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5036-B7F5-40D2-F89E-63AE01AE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CFD19-FCA5-C950-553A-637F535404A3}"/>
              </a:ext>
            </a:extLst>
          </p:cNvPr>
          <p:cNvSpPr txBox="1"/>
          <p:nvPr/>
        </p:nvSpPr>
        <p:spPr>
          <a:xfrm>
            <a:off x="4803074" y="5944350"/>
            <a:ext cx="27703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alendarswamp.blogsp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62CD1DB1-5999-5AEC-E7B2-44487C6212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681" r="27681"/>
          <a:stretch>
            <a:fillRect/>
          </a:stretch>
        </p:blipFill>
        <p:spPr>
          <a:xfrm>
            <a:off x="1806780" y="599091"/>
            <a:ext cx="3889933" cy="490184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925D-DA4B-55BE-5AEF-97D6D678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tx2"/>
                </a:solidFill>
              </a:rPr>
              <a:t>Holistic approach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8582-4BE3-86B7-2907-B9B8B29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7354E-2DF6-86F9-3A40-E149C9E06356}"/>
              </a:ext>
            </a:extLst>
          </p:cNvPr>
          <p:cNvSpPr txBox="1"/>
          <p:nvPr/>
        </p:nvSpPr>
        <p:spPr>
          <a:xfrm>
            <a:off x="2742058" y="5300884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rubikon.news/artikel/neue-hoffnung-bei-kreb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98FB2-3882-B0F4-72E3-03E224B4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Quality of life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CFC46DE-DA69-8EEE-5131-BC194A8DC6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466" r="19466"/>
          <a:stretch>
            <a:fillRect/>
          </a:stretch>
        </p:blipFill>
        <p:spPr>
          <a:xfrm>
            <a:off x="6227180" y="292852"/>
            <a:ext cx="4830835" cy="61773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AC26-ED89-888B-10D2-583AE179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753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6507DE-E02C-4320-873D-704EA2AB6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Widescreen</PresentationFormat>
  <Paragraphs>108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Corbel</vt:lpstr>
      <vt:lpstr>ShojiVTI</vt:lpstr>
      <vt:lpstr>Office Theme</vt:lpstr>
      <vt:lpstr>Long-term Care Services</vt:lpstr>
      <vt:lpstr>Objectives:</vt:lpstr>
      <vt:lpstr>Long-term care defined: </vt:lpstr>
      <vt:lpstr>Individualized</vt:lpstr>
      <vt:lpstr>Well coordinated</vt:lpstr>
      <vt:lpstr>Independence </vt:lpstr>
      <vt:lpstr>Extended period</vt:lpstr>
      <vt:lpstr>Holistic approach</vt:lpstr>
      <vt:lpstr>Quality of life</vt:lpstr>
      <vt:lpstr>Who needs LTC?</vt:lpstr>
      <vt:lpstr> 10.T01: Association Between Age, Gender, Multimorbidity, and ADL/IADL Limitations</vt:lpstr>
      <vt:lpstr>Trends</vt:lpstr>
      <vt:lpstr> 10.F03: Range of services for individuals in need of long-term care</vt:lpstr>
      <vt:lpstr>Comparison of Community vs Institutional Care </vt:lpstr>
      <vt:lpstr>Comparison of Community vs Institutional Care </vt:lpstr>
      <vt:lpstr>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2021-01-27T10:29:50Z</dcterms:created>
  <dcterms:modified xsi:type="dcterms:W3CDTF">2023-02-17T16:59:23Z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