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43891200" cy="32918400"/>
  <p:notesSz cx="6858000" cy="9144000"/>
  <p:defaultTextStyle>
    <a:defPPr>
      <a:defRPr lang="en-US"/>
    </a:defPPr>
    <a:lvl1pPr algn="l" defTabSz="4702175" rtl="0" fontAlgn="base">
      <a:spcBef>
        <a:spcPct val="0"/>
      </a:spcBef>
      <a:spcAft>
        <a:spcPct val="0"/>
      </a:spcAft>
      <a:defRPr sz="9300" kern="1200">
        <a:solidFill>
          <a:schemeClr val="tx1"/>
        </a:solidFill>
        <a:latin typeface="Arial" charset="0"/>
        <a:ea typeface="ＭＳ Ｐゴシック" charset="-128"/>
        <a:cs typeface="+mn-cs"/>
      </a:defRPr>
    </a:lvl1pPr>
    <a:lvl2pPr marL="2351088" indent="-1893888" algn="l" defTabSz="4702175" rtl="0" fontAlgn="base">
      <a:spcBef>
        <a:spcPct val="0"/>
      </a:spcBef>
      <a:spcAft>
        <a:spcPct val="0"/>
      </a:spcAft>
      <a:defRPr sz="9300" kern="1200">
        <a:solidFill>
          <a:schemeClr val="tx1"/>
        </a:solidFill>
        <a:latin typeface="Arial" charset="0"/>
        <a:ea typeface="ＭＳ Ｐゴシック" charset="-128"/>
        <a:cs typeface="+mn-cs"/>
      </a:defRPr>
    </a:lvl2pPr>
    <a:lvl3pPr marL="4702175" indent="-3787775" algn="l" defTabSz="4702175" rtl="0" fontAlgn="base">
      <a:spcBef>
        <a:spcPct val="0"/>
      </a:spcBef>
      <a:spcAft>
        <a:spcPct val="0"/>
      </a:spcAft>
      <a:defRPr sz="9300" kern="1200">
        <a:solidFill>
          <a:schemeClr val="tx1"/>
        </a:solidFill>
        <a:latin typeface="Arial" charset="0"/>
        <a:ea typeface="ＭＳ Ｐゴシック" charset="-128"/>
        <a:cs typeface="+mn-cs"/>
      </a:defRPr>
    </a:lvl3pPr>
    <a:lvl4pPr marL="7053263" indent="-5681663" algn="l" defTabSz="4702175" rtl="0" fontAlgn="base">
      <a:spcBef>
        <a:spcPct val="0"/>
      </a:spcBef>
      <a:spcAft>
        <a:spcPct val="0"/>
      </a:spcAft>
      <a:defRPr sz="9300" kern="1200">
        <a:solidFill>
          <a:schemeClr val="tx1"/>
        </a:solidFill>
        <a:latin typeface="Arial" charset="0"/>
        <a:ea typeface="ＭＳ Ｐゴシック" charset="-128"/>
        <a:cs typeface="+mn-cs"/>
      </a:defRPr>
    </a:lvl4pPr>
    <a:lvl5pPr marL="9404350" indent="-7575550" algn="l" defTabSz="4702175" rtl="0" fontAlgn="base">
      <a:spcBef>
        <a:spcPct val="0"/>
      </a:spcBef>
      <a:spcAft>
        <a:spcPct val="0"/>
      </a:spcAft>
      <a:defRPr sz="9300" kern="1200">
        <a:solidFill>
          <a:schemeClr val="tx1"/>
        </a:solidFill>
        <a:latin typeface="Arial" charset="0"/>
        <a:ea typeface="ＭＳ Ｐゴシック" charset="-128"/>
        <a:cs typeface="+mn-cs"/>
      </a:defRPr>
    </a:lvl5pPr>
    <a:lvl6pPr marL="2286000" algn="l" defTabSz="914400" rtl="0" eaLnBrk="1" latinLnBrk="0" hangingPunct="1">
      <a:defRPr sz="9300" kern="1200">
        <a:solidFill>
          <a:schemeClr val="tx1"/>
        </a:solidFill>
        <a:latin typeface="Arial" charset="0"/>
        <a:ea typeface="ＭＳ Ｐゴシック" charset="-128"/>
        <a:cs typeface="+mn-cs"/>
      </a:defRPr>
    </a:lvl6pPr>
    <a:lvl7pPr marL="2743200" algn="l" defTabSz="914400" rtl="0" eaLnBrk="1" latinLnBrk="0" hangingPunct="1">
      <a:defRPr sz="9300" kern="1200">
        <a:solidFill>
          <a:schemeClr val="tx1"/>
        </a:solidFill>
        <a:latin typeface="Arial" charset="0"/>
        <a:ea typeface="ＭＳ Ｐゴシック" charset="-128"/>
        <a:cs typeface="+mn-cs"/>
      </a:defRPr>
    </a:lvl7pPr>
    <a:lvl8pPr marL="3200400" algn="l" defTabSz="914400" rtl="0" eaLnBrk="1" latinLnBrk="0" hangingPunct="1">
      <a:defRPr sz="9300" kern="1200">
        <a:solidFill>
          <a:schemeClr val="tx1"/>
        </a:solidFill>
        <a:latin typeface="Arial" charset="0"/>
        <a:ea typeface="ＭＳ Ｐゴシック" charset="-128"/>
        <a:cs typeface="+mn-cs"/>
      </a:defRPr>
    </a:lvl8pPr>
    <a:lvl9pPr marL="3657600" algn="l" defTabSz="914400" rtl="0" eaLnBrk="1" latinLnBrk="0" hangingPunct="1">
      <a:defRPr sz="93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 Weinick" initials="JW" lastIdx="1" clrIdx="0">
    <p:extLst>
      <p:ext uri="{19B8F6BF-5375-455C-9EA6-DF929625EA0E}">
        <p15:presenceInfo xmlns:p15="http://schemas.microsoft.com/office/powerpoint/2012/main" userId="cf38c11e24dcad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951" autoAdjust="0"/>
  </p:normalViewPr>
  <p:slideViewPr>
    <p:cSldViewPr>
      <p:cViewPr varScale="1">
        <p:scale>
          <a:sx n="13" d="100"/>
          <a:sy n="13" d="100"/>
        </p:scale>
        <p:origin x="1397" y="9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t>Total Patients With Parkinson’s Disease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explosion val="16"/>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37-4368-B4B5-B45B273D29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37-4368-B4B5-B45B273D29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837-4368-B4B5-B45B273D29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837-4368-B4B5-B45B273D2977}"/>
              </c:ext>
            </c:extLst>
          </c:dPt>
          <c:cat>
            <c:strRef>
              <c:f>Sheet1!$A$2:$A$5</c:f>
              <c:strCache>
                <c:ptCount val="2"/>
                <c:pt idx="0">
                  <c:v>World (5M)</c:v>
                </c:pt>
                <c:pt idx="1">
                  <c:v>USA (1M)</c:v>
                </c:pt>
              </c:strCache>
            </c:strRef>
          </c:cat>
          <c:val>
            <c:numRef>
              <c:f>Sheet1!$B$2:$B$5</c:f>
              <c:numCache>
                <c:formatCode>General</c:formatCode>
                <c:ptCount val="4"/>
                <c:pt idx="0">
                  <c:v>5</c:v>
                </c:pt>
                <c:pt idx="1">
                  <c:v>1</c:v>
                </c:pt>
              </c:numCache>
            </c:numRef>
          </c:val>
          <c:extLst>
            <c:ext xmlns:c16="http://schemas.microsoft.com/office/drawing/2014/chart" uri="{C3380CC4-5D6E-409C-BE32-E72D297353CC}">
              <c16:uniqueId val="{00000008-E837-4368-B4B5-B45B273D2977}"/>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4"/>
            <a:ext cx="37307520" cy="7056122"/>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7FEC40AE-6574-44DE-BBE4-129D26C7B752}" type="datetime1">
              <a:rPr lang="en-US"/>
              <a:pPr/>
              <a:t>12/20/2017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80DDD30-106D-4E95-A87E-533378863723}" type="slidenum">
              <a:rPr lang="en-US"/>
              <a:pPr/>
              <a:t>‹#›</a:t>
            </a:fld>
            <a:endParaRPr lang="en-US"/>
          </a:p>
        </p:txBody>
      </p:sp>
    </p:spTree>
    <p:extLst>
      <p:ext uri="{BB962C8B-B14F-4D97-AF65-F5344CB8AC3E}">
        <p14:creationId xmlns:p14="http://schemas.microsoft.com/office/powerpoint/2010/main" val="163619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AF535EC-A68D-48F4-A94C-EBAE2211C9E0}" type="datetime1">
              <a:rPr lang="en-US"/>
              <a:pPr/>
              <a:t>12/20/2017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3F35553-7E69-409E-9B77-2FD3D61E42A2}" type="slidenum">
              <a:rPr lang="en-US"/>
              <a:pPr/>
              <a:t>‹#›</a:t>
            </a:fld>
            <a:endParaRPr lang="en-US"/>
          </a:p>
        </p:txBody>
      </p:sp>
    </p:spTree>
    <p:extLst>
      <p:ext uri="{BB962C8B-B14F-4D97-AF65-F5344CB8AC3E}">
        <p14:creationId xmlns:p14="http://schemas.microsoft.com/office/powerpoint/2010/main" val="17675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6386" y="9845042"/>
            <a:ext cx="33573720" cy="2097176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459981" y="9845042"/>
            <a:ext cx="100004880" cy="209717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643A4B0-CF60-4B8E-90A1-E118E647F700}" type="datetime1">
              <a:rPr lang="en-US"/>
              <a:pPr/>
              <a:t>12/20/2017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53A438A-3959-433B-9E61-AD84B1898D9B}" type="slidenum">
              <a:rPr lang="en-US"/>
              <a:pPr/>
              <a:t>‹#›</a:t>
            </a:fld>
            <a:endParaRPr lang="en-US"/>
          </a:p>
        </p:txBody>
      </p:sp>
    </p:spTree>
    <p:extLst>
      <p:ext uri="{BB962C8B-B14F-4D97-AF65-F5344CB8AC3E}">
        <p14:creationId xmlns:p14="http://schemas.microsoft.com/office/powerpoint/2010/main" val="69324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A7DDC46-EEA6-4B2B-8FA5-68070244FB25}" type="datetime1">
              <a:rPr lang="en-US"/>
              <a:pPr/>
              <a:t>12/20/2017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ADAE0B0-09E1-4AFF-9CA0-06715687C573}" type="slidenum">
              <a:rPr lang="en-US"/>
              <a:pPr/>
              <a:t>‹#›</a:t>
            </a:fld>
            <a:endParaRPr lang="en-US"/>
          </a:p>
        </p:txBody>
      </p:sp>
    </p:spTree>
    <p:extLst>
      <p:ext uri="{BB962C8B-B14F-4D97-AF65-F5344CB8AC3E}">
        <p14:creationId xmlns:p14="http://schemas.microsoft.com/office/powerpoint/2010/main" val="340226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9"/>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B54CA86-DF2E-4B56-8A33-94FEC39FD56A}" type="datetime1">
              <a:rPr lang="en-US"/>
              <a:pPr/>
              <a:t>12/20/2017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27CC609-4A5A-4F46-A0B7-D55EC4ED5E47}" type="slidenum">
              <a:rPr lang="en-US"/>
              <a:pPr/>
              <a:t>‹#›</a:t>
            </a:fld>
            <a:endParaRPr lang="en-US"/>
          </a:p>
        </p:txBody>
      </p:sp>
    </p:spTree>
    <p:extLst>
      <p:ext uri="{BB962C8B-B14F-4D97-AF65-F5344CB8AC3E}">
        <p14:creationId xmlns:p14="http://schemas.microsoft.com/office/powerpoint/2010/main" val="329406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459987" y="57348120"/>
            <a:ext cx="66789299" cy="162214560"/>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980804" y="57348120"/>
            <a:ext cx="66789301" cy="162214560"/>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12DAF953-AD1A-4041-9C1C-D1723DFD86EE}" type="datetime1">
              <a:rPr lang="en-US"/>
              <a:pPr/>
              <a:t>12/20/2017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A88E9EE-3743-4989-8E40-6CCA9588EAD1}" type="slidenum">
              <a:rPr lang="en-US"/>
              <a:pPr/>
              <a:t>‹#›</a:t>
            </a:fld>
            <a:endParaRPr lang="en-US"/>
          </a:p>
        </p:txBody>
      </p:sp>
    </p:spTree>
    <p:extLst>
      <p:ext uri="{BB962C8B-B14F-4D97-AF65-F5344CB8AC3E}">
        <p14:creationId xmlns:p14="http://schemas.microsoft.com/office/powerpoint/2010/main" val="419669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4" y="7368544"/>
            <a:ext cx="19392901"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4" y="10439402"/>
            <a:ext cx="19392901"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4" y="7368544"/>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4" y="10439402"/>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96DBEBE7-F796-4EA1-B1A6-CA7E50468DAF}" type="datetime1">
              <a:rPr lang="en-US"/>
              <a:pPr/>
              <a:t>12/20/2017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37BBA0D-8307-4EE3-9542-9FBFB12364C4}" type="slidenum">
              <a:rPr lang="en-US"/>
              <a:pPr/>
              <a:t>‹#›</a:t>
            </a:fld>
            <a:endParaRPr lang="en-US"/>
          </a:p>
        </p:txBody>
      </p:sp>
    </p:spTree>
    <p:extLst>
      <p:ext uri="{BB962C8B-B14F-4D97-AF65-F5344CB8AC3E}">
        <p14:creationId xmlns:p14="http://schemas.microsoft.com/office/powerpoint/2010/main" val="219352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F4E0A881-0234-4D0E-A16A-3D22CE9F49B9}" type="datetime1">
              <a:rPr lang="en-US"/>
              <a:pPr/>
              <a:t>12/20/2017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9E254213-9A79-4BC7-AFAA-D6862551D5B5}" type="slidenum">
              <a:rPr lang="en-US"/>
              <a:pPr/>
              <a:t>‹#›</a:t>
            </a:fld>
            <a:endParaRPr lang="en-US"/>
          </a:p>
        </p:txBody>
      </p:sp>
    </p:spTree>
    <p:extLst>
      <p:ext uri="{BB962C8B-B14F-4D97-AF65-F5344CB8AC3E}">
        <p14:creationId xmlns:p14="http://schemas.microsoft.com/office/powerpoint/2010/main" val="198309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0891471-2792-43E5-8606-3E0B251CDC73}" type="datetime1">
              <a:rPr lang="en-US"/>
              <a:pPr/>
              <a:t>12/20/2017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729BBAE-B3C7-41DB-9BBC-4AF37EEF88E7}" type="slidenum">
              <a:rPr lang="en-US"/>
              <a:pPr/>
              <a:t>‹#›</a:t>
            </a:fld>
            <a:endParaRPr lang="en-US"/>
          </a:p>
        </p:txBody>
      </p:sp>
    </p:spTree>
    <p:extLst>
      <p:ext uri="{BB962C8B-B14F-4D97-AF65-F5344CB8AC3E}">
        <p14:creationId xmlns:p14="http://schemas.microsoft.com/office/powerpoint/2010/main" val="211752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39"/>
            <a:ext cx="14439901"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2"/>
            <a:ext cx="24536400" cy="2809494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2"/>
            <a:ext cx="14439901" cy="22517103"/>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B566780-8306-429F-846D-32B97926BC21}" type="datetime1">
              <a:rPr lang="en-US"/>
              <a:pPr/>
              <a:t>12/20/2017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9247F75-E379-41A2-A1BA-8408F01292C4}" type="slidenum">
              <a:rPr lang="en-US"/>
              <a:pPr/>
              <a:t>‹#›</a:t>
            </a:fld>
            <a:endParaRPr lang="en-US"/>
          </a:p>
        </p:txBody>
      </p:sp>
    </p:spTree>
    <p:extLst>
      <p:ext uri="{BB962C8B-B14F-4D97-AF65-F5344CB8AC3E}">
        <p14:creationId xmlns:p14="http://schemas.microsoft.com/office/powerpoint/2010/main" val="32251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1" y="23042881"/>
            <a:ext cx="26334720" cy="2720343"/>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1" y="2941322"/>
            <a:ext cx="26334720" cy="19751040"/>
          </a:xfrm>
        </p:spPr>
        <p:txBody>
          <a:bodyPr rtlCol="0">
            <a:normAutofit/>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pPr lvl="0"/>
            <a:endParaRPr lang="en-US" noProof="0"/>
          </a:p>
        </p:txBody>
      </p:sp>
      <p:sp>
        <p:nvSpPr>
          <p:cNvPr id="4" name="Text Placeholder 3"/>
          <p:cNvSpPr>
            <a:spLocks noGrp="1"/>
          </p:cNvSpPr>
          <p:nvPr>
            <p:ph type="body" sz="half" idx="2"/>
          </p:nvPr>
        </p:nvSpPr>
        <p:spPr>
          <a:xfrm>
            <a:off x="8602981" y="25763223"/>
            <a:ext cx="26334720" cy="3863339"/>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AAF725D-7B60-4815-9725-A005F1866946}" type="datetime1">
              <a:rPr lang="en-US"/>
              <a:pPr/>
              <a:t>12/20/2017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09F0C5C-28E2-4B00-8E37-BCCBB4828811}" type="slidenum">
              <a:rPr lang="en-US"/>
              <a:pPr/>
              <a:t>‹#›</a:t>
            </a:fld>
            <a:endParaRPr lang="en-US"/>
          </a:p>
        </p:txBody>
      </p:sp>
    </p:spTree>
    <p:extLst>
      <p:ext uri="{BB962C8B-B14F-4D97-AF65-F5344CB8AC3E}">
        <p14:creationId xmlns:p14="http://schemas.microsoft.com/office/powerpoint/2010/main" val="32921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4560" y="1318964"/>
            <a:ext cx="3950208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70258" tIns="235129" rIns="470258" bIns="23512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4560" y="7680661"/>
            <a:ext cx="39502080" cy="21724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70258" tIns="235129" rIns="470258" bIns="2351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583"/>
            <a:ext cx="10241280" cy="1752098"/>
          </a:xfrm>
          <a:prstGeom prst="rect">
            <a:avLst/>
          </a:prstGeom>
        </p:spPr>
        <p:txBody>
          <a:bodyPr vert="horz" wrap="square" lIns="470258" tIns="235129" rIns="470258" bIns="235129" numCol="1" anchor="ctr" anchorCtr="0" compatLnSpc="1">
            <a:prstTxWarp prst="textNoShape">
              <a:avLst/>
            </a:prstTxWarp>
          </a:bodyPr>
          <a:lstStyle>
            <a:lvl1pPr>
              <a:defRPr sz="6200">
                <a:solidFill>
                  <a:srgbClr val="898989"/>
                </a:solidFill>
                <a:latin typeface="Calibri" charset="0"/>
              </a:defRPr>
            </a:lvl1pPr>
          </a:lstStyle>
          <a:p>
            <a:fld id="{81EA1827-F7C4-48B2-BD66-E3022146E6FD}" type="datetime1">
              <a:rPr lang="en-US"/>
              <a:pPr/>
              <a:t>12/20/2017</a:t>
            </a:fld>
            <a:endParaRPr lang="en-US"/>
          </a:p>
        </p:txBody>
      </p:sp>
      <p:sp>
        <p:nvSpPr>
          <p:cNvPr id="5" name="Footer Placeholder 4"/>
          <p:cNvSpPr>
            <a:spLocks noGrp="1"/>
          </p:cNvSpPr>
          <p:nvPr>
            <p:ph type="ftr" sz="quarter" idx="3"/>
          </p:nvPr>
        </p:nvSpPr>
        <p:spPr>
          <a:xfrm>
            <a:off x="14996160" y="30510583"/>
            <a:ext cx="13898880" cy="1752098"/>
          </a:xfrm>
          <a:prstGeom prst="rect">
            <a:avLst/>
          </a:prstGeom>
        </p:spPr>
        <p:txBody>
          <a:bodyPr vert="horz" lIns="470258" tIns="235129" rIns="470258" bIns="235129" rtlCol="0" anchor="ctr"/>
          <a:lstStyle>
            <a:lvl1pPr algn="ctr" defTabSz="4702576" fontAlgn="auto">
              <a:spcBef>
                <a:spcPts val="0"/>
              </a:spcBef>
              <a:spcAft>
                <a:spcPts val="0"/>
              </a:spcAft>
              <a:defRPr sz="6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31455360" y="30510583"/>
            <a:ext cx="10241280" cy="1752098"/>
          </a:xfrm>
          <a:prstGeom prst="rect">
            <a:avLst/>
          </a:prstGeom>
        </p:spPr>
        <p:txBody>
          <a:bodyPr vert="horz" wrap="square" lIns="470258" tIns="235129" rIns="470258" bIns="235129" numCol="1" anchor="ctr" anchorCtr="0" compatLnSpc="1">
            <a:prstTxWarp prst="textNoShape">
              <a:avLst/>
            </a:prstTxWarp>
          </a:bodyPr>
          <a:lstStyle>
            <a:lvl1pPr algn="r">
              <a:defRPr sz="6200">
                <a:solidFill>
                  <a:srgbClr val="898989"/>
                </a:solidFill>
                <a:latin typeface="Calibri" charset="0"/>
              </a:defRPr>
            </a:lvl1pPr>
          </a:lstStyle>
          <a:p>
            <a:fld id="{F85A55B1-3D87-4C0C-8759-B544C2A1D51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175" rtl="0" eaLnBrk="0" fontAlgn="base" hangingPunct="0">
        <a:spcBef>
          <a:spcPct val="0"/>
        </a:spcBef>
        <a:spcAft>
          <a:spcPct val="0"/>
        </a:spcAft>
        <a:defRPr sz="22600" kern="1200">
          <a:solidFill>
            <a:schemeClr val="tx1"/>
          </a:solidFill>
          <a:latin typeface="+mj-lt"/>
          <a:ea typeface="ＭＳ Ｐゴシック" charset="-128"/>
          <a:cs typeface="+mj-cs"/>
        </a:defRPr>
      </a:lvl1pPr>
      <a:lvl2pPr algn="ctr" defTabSz="4702175" rtl="0" eaLnBrk="0" fontAlgn="base" hangingPunct="0">
        <a:spcBef>
          <a:spcPct val="0"/>
        </a:spcBef>
        <a:spcAft>
          <a:spcPct val="0"/>
        </a:spcAft>
        <a:defRPr sz="22600">
          <a:solidFill>
            <a:schemeClr val="tx1"/>
          </a:solidFill>
          <a:latin typeface="Calibri" pitchFamily="34" charset="0"/>
          <a:ea typeface="ＭＳ Ｐゴシック" charset="-128"/>
        </a:defRPr>
      </a:lvl2pPr>
      <a:lvl3pPr algn="ctr" defTabSz="4702175" rtl="0" eaLnBrk="0" fontAlgn="base" hangingPunct="0">
        <a:spcBef>
          <a:spcPct val="0"/>
        </a:spcBef>
        <a:spcAft>
          <a:spcPct val="0"/>
        </a:spcAft>
        <a:defRPr sz="22600">
          <a:solidFill>
            <a:schemeClr val="tx1"/>
          </a:solidFill>
          <a:latin typeface="Calibri" pitchFamily="34" charset="0"/>
          <a:ea typeface="ＭＳ Ｐゴシック" charset="-128"/>
        </a:defRPr>
      </a:lvl3pPr>
      <a:lvl4pPr algn="ctr" defTabSz="4702175" rtl="0" eaLnBrk="0" fontAlgn="base" hangingPunct="0">
        <a:spcBef>
          <a:spcPct val="0"/>
        </a:spcBef>
        <a:spcAft>
          <a:spcPct val="0"/>
        </a:spcAft>
        <a:defRPr sz="22600">
          <a:solidFill>
            <a:schemeClr val="tx1"/>
          </a:solidFill>
          <a:latin typeface="Calibri" pitchFamily="34" charset="0"/>
          <a:ea typeface="ＭＳ Ｐゴシック" charset="-128"/>
        </a:defRPr>
      </a:lvl4pPr>
      <a:lvl5pPr algn="ctr" defTabSz="4702175" rtl="0" eaLnBrk="0" fontAlgn="base" hangingPunct="0">
        <a:spcBef>
          <a:spcPct val="0"/>
        </a:spcBef>
        <a:spcAft>
          <a:spcPct val="0"/>
        </a:spcAft>
        <a:defRPr sz="22600">
          <a:solidFill>
            <a:schemeClr val="tx1"/>
          </a:solidFill>
          <a:latin typeface="Calibri" pitchFamily="34" charset="0"/>
          <a:ea typeface="ＭＳ Ｐゴシック" charset="-128"/>
        </a:defRPr>
      </a:lvl5pPr>
      <a:lvl6pPr marL="457200" algn="ctr" defTabSz="4702175" rtl="0" fontAlgn="base">
        <a:spcBef>
          <a:spcPct val="0"/>
        </a:spcBef>
        <a:spcAft>
          <a:spcPct val="0"/>
        </a:spcAft>
        <a:defRPr sz="22600">
          <a:solidFill>
            <a:schemeClr val="tx1"/>
          </a:solidFill>
          <a:latin typeface="Calibri" pitchFamily="34" charset="0"/>
        </a:defRPr>
      </a:lvl6pPr>
      <a:lvl7pPr marL="914400" algn="ctr" defTabSz="4702175" rtl="0" fontAlgn="base">
        <a:spcBef>
          <a:spcPct val="0"/>
        </a:spcBef>
        <a:spcAft>
          <a:spcPct val="0"/>
        </a:spcAft>
        <a:defRPr sz="22600">
          <a:solidFill>
            <a:schemeClr val="tx1"/>
          </a:solidFill>
          <a:latin typeface="Calibri" pitchFamily="34" charset="0"/>
        </a:defRPr>
      </a:lvl7pPr>
      <a:lvl8pPr marL="1371600" algn="ctr" defTabSz="4702175" rtl="0" fontAlgn="base">
        <a:spcBef>
          <a:spcPct val="0"/>
        </a:spcBef>
        <a:spcAft>
          <a:spcPct val="0"/>
        </a:spcAft>
        <a:defRPr sz="22600">
          <a:solidFill>
            <a:schemeClr val="tx1"/>
          </a:solidFill>
          <a:latin typeface="Calibri" pitchFamily="34" charset="0"/>
        </a:defRPr>
      </a:lvl8pPr>
      <a:lvl9pPr marL="1828800" algn="ctr" defTabSz="4702175" rtl="0" fontAlgn="base">
        <a:spcBef>
          <a:spcPct val="0"/>
        </a:spcBef>
        <a:spcAft>
          <a:spcPct val="0"/>
        </a:spcAft>
        <a:defRPr sz="22600">
          <a:solidFill>
            <a:schemeClr val="tx1"/>
          </a:solidFill>
          <a:latin typeface="Calibri" pitchFamily="34" charset="0"/>
        </a:defRPr>
      </a:lvl9pPr>
    </p:titleStyle>
    <p:bodyStyle>
      <a:lvl1pPr marL="1762125" indent="-1762125" algn="l" defTabSz="4702175" rtl="0" eaLnBrk="0" fontAlgn="base" hangingPunct="0">
        <a:spcBef>
          <a:spcPct val="20000"/>
        </a:spcBef>
        <a:spcAft>
          <a:spcPct val="0"/>
        </a:spcAft>
        <a:buFont typeface="Arial" charset="0"/>
        <a:buChar char="•"/>
        <a:defRPr sz="16500" kern="1200">
          <a:solidFill>
            <a:schemeClr val="tx1"/>
          </a:solidFill>
          <a:latin typeface="+mn-lt"/>
          <a:ea typeface="ＭＳ Ｐゴシック" charset="-128"/>
          <a:cs typeface="+mn-cs"/>
        </a:defRPr>
      </a:lvl1pPr>
      <a:lvl2pPr marL="3819525" indent="-1468438" algn="l" defTabSz="4702175" rtl="0" eaLnBrk="0" fontAlgn="base" hangingPunct="0">
        <a:spcBef>
          <a:spcPct val="20000"/>
        </a:spcBef>
        <a:spcAft>
          <a:spcPct val="0"/>
        </a:spcAft>
        <a:buFont typeface="Arial" charset="0"/>
        <a:buChar char="–"/>
        <a:defRPr sz="14400" kern="1200">
          <a:solidFill>
            <a:schemeClr val="tx1"/>
          </a:solidFill>
          <a:latin typeface="+mn-lt"/>
          <a:ea typeface="ＭＳ Ｐゴシック" charset="-128"/>
          <a:cs typeface="+mn-cs"/>
        </a:defRPr>
      </a:lvl2pPr>
      <a:lvl3pPr marL="5876925" indent="-1174750" algn="l" defTabSz="4702175" rtl="0" eaLnBrk="0" fontAlgn="base" hangingPunct="0">
        <a:spcBef>
          <a:spcPct val="20000"/>
        </a:spcBef>
        <a:spcAft>
          <a:spcPct val="0"/>
        </a:spcAft>
        <a:buFont typeface="Arial" charset="0"/>
        <a:buChar char="•"/>
        <a:defRPr sz="12300" kern="1200">
          <a:solidFill>
            <a:schemeClr val="tx1"/>
          </a:solidFill>
          <a:latin typeface="+mn-lt"/>
          <a:ea typeface="ＭＳ Ｐゴシック" charset="-128"/>
          <a:cs typeface="+mn-cs"/>
        </a:defRPr>
      </a:lvl3pPr>
      <a:lvl4pPr marL="8228013" indent="-1174750" algn="l" defTabSz="4702175" rtl="0" eaLnBrk="0" fontAlgn="base" hangingPunct="0">
        <a:spcBef>
          <a:spcPct val="20000"/>
        </a:spcBef>
        <a:spcAft>
          <a:spcPct val="0"/>
        </a:spcAft>
        <a:buFont typeface="Arial" charset="0"/>
        <a:buChar char="–"/>
        <a:defRPr sz="10300" kern="1200">
          <a:solidFill>
            <a:schemeClr val="tx1"/>
          </a:solidFill>
          <a:latin typeface="+mn-lt"/>
          <a:ea typeface="ＭＳ Ｐゴシック" charset="-128"/>
          <a:cs typeface="+mn-cs"/>
        </a:defRPr>
      </a:lvl4pPr>
      <a:lvl5pPr marL="10580688" indent="-1174750" algn="l" defTabSz="4702175" rtl="0" eaLnBrk="0" fontAlgn="base" hangingPunct="0">
        <a:spcBef>
          <a:spcPct val="20000"/>
        </a:spcBef>
        <a:spcAft>
          <a:spcPct val="0"/>
        </a:spcAft>
        <a:buFont typeface="Arial" charset="0"/>
        <a:buChar char="»"/>
        <a:defRPr sz="10300" kern="1200">
          <a:solidFill>
            <a:schemeClr val="tx1"/>
          </a:solidFill>
          <a:latin typeface="+mn-lt"/>
          <a:ea typeface="ＭＳ Ｐゴシック" charset="-128"/>
          <a:cs typeface="+mn-cs"/>
        </a:defRPr>
      </a:lvl5pPr>
      <a:lvl6pPr marL="12932085"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hart" Target="../charts/chart1.xml"/><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43891200" cy="4114800"/>
          </a:xfrm>
          <a:prstGeom prst="rect">
            <a:avLst/>
          </a:prstGeom>
          <a:gradFill rotWithShape="1">
            <a:gsLst>
              <a:gs pos="0">
                <a:srgbClr val="558ED5"/>
              </a:gs>
              <a:gs pos="35001">
                <a:srgbClr val="558ED5"/>
              </a:gs>
              <a:gs pos="100000">
                <a:srgbClr val="E5EEFF"/>
              </a:gs>
            </a:gsLst>
            <a:lin ang="5400000" scaled="1"/>
          </a:gradFill>
          <a:ln w="9525">
            <a:noFill/>
            <a:miter lim="800000"/>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8" name="Rounded Rectangle 7"/>
          <p:cNvSpPr>
            <a:spLocks noChangeArrowheads="1"/>
          </p:cNvSpPr>
          <p:nvPr/>
        </p:nvSpPr>
        <p:spPr bwMode="auto">
          <a:xfrm flipH="1">
            <a:off x="14975203" y="4724400"/>
            <a:ext cx="264795" cy="26974800"/>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9" name="Rounded Rectangle 8"/>
          <p:cNvSpPr>
            <a:spLocks noChangeArrowheads="1"/>
          </p:cNvSpPr>
          <p:nvPr/>
        </p:nvSpPr>
        <p:spPr bwMode="auto">
          <a:xfrm>
            <a:off x="822960" y="4343400"/>
            <a:ext cx="42153840" cy="144379"/>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27" name="Rounded Rectangle 26"/>
          <p:cNvSpPr>
            <a:spLocks noChangeArrowheads="1"/>
          </p:cNvSpPr>
          <p:nvPr/>
        </p:nvSpPr>
        <p:spPr bwMode="auto">
          <a:xfrm>
            <a:off x="822960" y="22388377"/>
            <a:ext cx="13951374" cy="304771"/>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60" name="Rounded Rectangle 59"/>
          <p:cNvSpPr>
            <a:spLocks noChangeArrowheads="1"/>
          </p:cNvSpPr>
          <p:nvPr/>
        </p:nvSpPr>
        <p:spPr bwMode="auto">
          <a:xfrm>
            <a:off x="822960" y="31927800"/>
            <a:ext cx="42153840" cy="144379"/>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13325" name="TextBox 61"/>
          <p:cNvSpPr txBox="1">
            <a:spLocks noChangeArrowheads="1"/>
          </p:cNvSpPr>
          <p:nvPr/>
        </p:nvSpPr>
        <p:spPr bwMode="auto">
          <a:xfrm>
            <a:off x="40603171" y="32364949"/>
            <a:ext cx="184666"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9300">
                <a:solidFill>
                  <a:schemeClr val="tx1"/>
                </a:solidFill>
                <a:latin typeface="Arial" charset="0"/>
                <a:ea typeface="ＭＳ Ｐゴシック" charset="-128"/>
              </a:defRPr>
            </a:lvl1pPr>
            <a:lvl2pPr marL="37931725" indent="-37474525" eaLnBrk="0" hangingPunct="0">
              <a:defRPr sz="9300">
                <a:solidFill>
                  <a:schemeClr val="tx1"/>
                </a:solidFill>
                <a:latin typeface="Arial" charset="0"/>
                <a:ea typeface="ＭＳ Ｐゴシック" charset="-128"/>
              </a:defRPr>
            </a:lvl2pPr>
            <a:lvl3pPr eaLnBrk="0" hangingPunct="0">
              <a:defRPr sz="9300">
                <a:solidFill>
                  <a:schemeClr val="tx1"/>
                </a:solidFill>
                <a:latin typeface="Arial" charset="0"/>
                <a:ea typeface="ＭＳ Ｐゴシック" charset="-128"/>
              </a:defRPr>
            </a:lvl3pPr>
            <a:lvl4pPr eaLnBrk="0" hangingPunct="0">
              <a:defRPr sz="9300">
                <a:solidFill>
                  <a:schemeClr val="tx1"/>
                </a:solidFill>
                <a:latin typeface="Arial" charset="0"/>
                <a:ea typeface="ＭＳ Ｐゴシック" charset="-128"/>
              </a:defRPr>
            </a:lvl4pPr>
            <a:lvl5pPr eaLnBrk="0" hangingPunct="0">
              <a:defRPr sz="9300">
                <a:solidFill>
                  <a:schemeClr val="tx1"/>
                </a:solidFill>
                <a:latin typeface="Arial" charset="0"/>
                <a:ea typeface="ＭＳ Ｐゴシック" charset="-128"/>
              </a:defRPr>
            </a:lvl5pPr>
            <a:lvl6pPr marL="457200" eaLnBrk="0" fontAlgn="base" hangingPunct="0">
              <a:spcBef>
                <a:spcPct val="0"/>
              </a:spcBef>
              <a:spcAft>
                <a:spcPct val="0"/>
              </a:spcAft>
              <a:defRPr sz="9300">
                <a:solidFill>
                  <a:schemeClr val="tx1"/>
                </a:solidFill>
                <a:latin typeface="Arial" charset="0"/>
                <a:ea typeface="ＭＳ Ｐゴシック" charset="-128"/>
              </a:defRPr>
            </a:lvl6pPr>
            <a:lvl7pPr marL="914400" eaLnBrk="0" fontAlgn="base" hangingPunct="0">
              <a:spcBef>
                <a:spcPct val="0"/>
              </a:spcBef>
              <a:spcAft>
                <a:spcPct val="0"/>
              </a:spcAft>
              <a:defRPr sz="9300">
                <a:solidFill>
                  <a:schemeClr val="tx1"/>
                </a:solidFill>
                <a:latin typeface="Arial" charset="0"/>
                <a:ea typeface="ＭＳ Ｐゴシック" charset="-128"/>
              </a:defRPr>
            </a:lvl7pPr>
            <a:lvl8pPr marL="1371600" eaLnBrk="0" fontAlgn="base" hangingPunct="0">
              <a:spcBef>
                <a:spcPct val="0"/>
              </a:spcBef>
              <a:spcAft>
                <a:spcPct val="0"/>
              </a:spcAft>
              <a:defRPr sz="9300">
                <a:solidFill>
                  <a:schemeClr val="tx1"/>
                </a:solidFill>
                <a:latin typeface="Arial" charset="0"/>
                <a:ea typeface="ＭＳ Ｐゴシック" charset="-128"/>
              </a:defRPr>
            </a:lvl8pPr>
            <a:lvl9pPr marL="1828800" eaLnBrk="0" fontAlgn="base" hangingPunct="0">
              <a:spcBef>
                <a:spcPct val="0"/>
              </a:spcBef>
              <a:spcAft>
                <a:spcPct val="0"/>
              </a:spcAft>
              <a:defRPr sz="9300">
                <a:solidFill>
                  <a:schemeClr val="tx1"/>
                </a:solidFill>
                <a:latin typeface="Arial" charset="0"/>
                <a:ea typeface="ＭＳ Ｐゴシック" charset="-128"/>
              </a:defRPr>
            </a:lvl9pPr>
          </a:lstStyle>
          <a:p>
            <a:pPr eaLnBrk="1" hangingPunct="1"/>
            <a:endParaRPr lang="en-US" sz="3200">
              <a:latin typeface="+mj-lt"/>
            </a:endParaRPr>
          </a:p>
        </p:txBody>
      </p:sp>
      <p:pic>
        <p:nvPicPr>
          <p:cNvPr id="24" name="Picture 23"/>
          <p:cNvPicPr>
            <a:picLocks noChangeAspect="1"/>
          </p:cNvPicPr>
          <p:nvPr/>
        </p:nvPicPr>
        <p:blipFill>
          <a:blip r:embed="rId2" cstate="print"/>
          <a:stretch>
            <a:fillRect/>
          </a:stretch>
        </p:blipFill>
        <p:spPr>
          <a:xfrm>
            <a:off x="672736" y="819277"/>
            <a:ext cx="6523338" cy="2667000"/>
          </a:xfrm>
          <a:prstGeom prst="rect">
            <a:avLst/>
          </a:prstGeom>
        </p:spPr>
      </p:pic>
      <p:sp>
        <p:nvSpPr>
          <p:cNvPr id="25" name="TextBox 5"/>
          <p:cNvSpPr txBox="1">
            <a:spLocks noChangeArrowheads="1"/>
          </p:cNvSpPr>
          <p:nvPr/>
        </p:nvSpPr>
        <p:spPr bwMode="auto">
          <a:xfrm>
            <a:off x="3331608" y="1990773"/>
            <a:ext cx="3921252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300">
                <a:solidFill>
                  <a:schemeClr val="tx1"/>
                </a:solidFill>
                <a:latin typeface="Arial" charset="0"/>
                <a:ea typeface="ＭＳ Ｐゴシック" charset="-128"/>
              </a:defRPr>
            </a:lvl1pPr>
            <a:lvl2pPr marL="37931725" indent="-37474525" eaLnBrk="0" hangingPunct="0">
              <a:defRPr sz="9300">
                <a:solidFill>
                  <a:schemeClr val="tx1"/>
                </a:solidFill>
                <a:latin typeface="Arial" charset="0"/>
                <a:ea typeface="ＭＳ Ｐゴシック" charset="-128"/>
              </a:defRPr>
            </a:lvl2pPr>
            <a:lvl3pPr eaLnBrk="0" hangingPunct="0">
              <a:defRPr sz="9300">
                <a:solidFill>
                  <a:schemeClr val="tx1"/>
                </a:solidFill>
                <a:latin typeface="Arial" charset="0"/>
                <a:ea typeface="ＭＳ Ｐゴシック" charset="-128"/>
              </a:defRPr>
            </a:lvl3pPr>
            <a:lvl4pPr eaLnBrk="0" hangingPunct="0">
              <a:defRPr sz="9300">
                <a:solidFill>
                  <a:schemeClr val="tx1"/>
                </a:solidFill>
                <a:latin typeface="Arial" charset="0"/>
                <a:ea typeface="ＭＳ Ｐゴシック" charset="-128"/>
              </a:defRPr>
            </a:lvl4pPr>
            <a:lvl5pPr eaLnBrk="0" hangingPunct="0">
              <a:defRPr sz="9300">
                <a:solidFill>
                  <a:schemeClr val="tx1"/>
                </a:solidFill>
                <a:latin typeface="Arial" charset="0"/>
                <a:ea typeface="ＭＳ Ｐゴシック" charset="-128"/>
              </a:defRPr>
            </a:lvl5pPr>
            <a:lvl6pPr marL="457200" eaLnBrk="0" fontAlgn="base" hangingPunct="0">
              <a:spcBef>
                <a:spcPct val="0"/>
              </a:spcBef>
              <a:spcAft>
                <a:spcPct val="0"/>
              </a:spcAft>
              <a:defRPr sz="9300">
                <a:solidFill>
                  <a:schemeClr val="tx1"/>
                </a:solidFill>
                <a:latin typeface="Arial" charset="0"/>
                <a:ea typeface="ＭＳ Ｐゴシック" charset="-128"/>
              </a:defRPr>
            </a:lvl6pPr>
            <a:lvl7pPr marL="914400" eaLnBrk="0" fontAlgn="base" hangingPunct="0">
              <a:spcBef>
                <a:spcPct val="0"/>
              </a:spcBef>
              <a:spcAft>
                <a:spcPct val="0"/>
              </a:spcAft>
              <a:defRPr sz="9300">
                <a:solidFill>
                  <a:schemeClr val="tx1"/>
                </a:solidFill>
                <a:latin typeface="Arial" charset="0"/>
                <a:ea typeface="ＭＳ Ｐゴシック" charset="-128"/>
              </a:defRPr>
            </a:lvl7pPr>
            <a:lvl8pPr marL="1371600" eaLnBrk="0" fontAlgn="base" hangingPunct="0">
              <a:spcBef>
                <a:spcPct val="0"/>
              </a:spcBef>
              <a:spcAft>
                <a:spcPct val="0"/>
              </a:spcAft>
              <a:defRPr sz="9300">
                <a:solidFill>
                  <a:schemeClr val="tx1"/>
                </a:solidFill>
                <a:latin typeface="Arial" charset="0"/>
                <a:ea typeface="ＭＳ Ｐゴシック" charset="-128"/>
              </a:defRPr>
            </a:lvl8pPr>
            <a:lvl9pPr marL="1828800" eaLnBrk="0" fontAlgn="base" hangingPunct="0">
              <a:spcBef>
                <a:spcPct val="0"/>
              </a:spcBef>
              <a:spcAft>
                <a:spcPct val="0"/>
              </a:spcAft>
              <a:defRPr sz="9300">
                <a:solidFill>
                  <a:schemeClr val="tx1"/>
                </a:solidFill>
                <a:latin typeface="Arial" charset="0"/>
                <a:ea typeface="ＭＳ Ｐゴシック" charset="-128"/>
              </a:defRPr>
            </a:lvl9pPr>
          </a:lstStyle>
          <a:p>
            <a:pPr algn="ctr" eaLnBrk="1" hangingPunct="1"/>
            <a:r>
              <a:rPr lang="en-US" sz="4800" dirty="0">
                <a:latin typeface="+mj-lt"/>
                <a:cs typeface="Arial" pitchFamily="34" charset="0"/>
              </a:rPr>
              <a:t>Paul G. </a:t>
            </a:r>
            <a:r>
              <a:rPr lang="en-US" sz="4800" dirty="0" err="1">
                <a:latin typeface="+mj-lt"/>
                <a:cs typeface="Arial" pitchFamily="34" charset="0"/>
              </a:rPr>
              <a:t>Jureidini</a:t>
            </a:r>
            <a:r>
              <a:rPr lang="en-US" sz="4800" dirty="0">
                <a:latin typeface="+mj-lt"/>
                <a:cs typeface="Arial" pitchFamily="34" charset="0"/>
              </a:rPr>
              <a:t>, Joshua Weinick, Dr. Richard Martin, and Dr. Mark </a:t>
            </a:r>
            <a:r>
              <a:rPr lang="en-US" sz="4800" dirty="0" err="1">
                <a:latin typeface="+mj-lt"/>
                <a:cs typeface="Arial" pitchFamily="34" charset="0"/>
              </a:rPr>
              <a:t>Mirotznik</a:t>
            </a:r>
            <a:endParaRPr lang="en-US" sz="4800" dirty="0">
              <a:latin typeface="+mj-lt"/>
              <a:cs typeface="Arial" pitchFamily="34" charset="0"/>
            </a:endParaRPr>
          </a:p>
          <a:p>
            <a:pPr algn="ctr" eaLnBrk="1" hangingPunct="1"/>
            <a:r>
              <a:rPr lang="en-US" sz="5400" dirty="0">
                <a:latin typeface="+mj-lt"/>
                <a:cs typeface="Arial" pitchFamily="34" charset="0"/>
              </a:rPr>
              <a:t>Electrical and Computer Engineering. University of Delaware. Newark, Delaware</a:t>
            </a:r>
          </a:p>
        </p:txBody>
      </p:sp>
      <p:sp>
        <p:nvSpPr>
          <p:cNvPr id="26" name="TextBox 4"/>
          <p:cNvSpPr txBox="1">
            <a:spLocks noChangeArrowheads="1"/>
          </p:cNvSpPr>
          <p:nvPr/>
        </p:nvSpPr>
        <p:spPr bwMode="auto">
          <a:xfrm>
            <a:off x="6014536" y="834076"/>
            <a:ext cx="349758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300">
                <a:solidFill>
                  <a:schemeClr val="tx1"/>
                </a:solidFill>
                <a:latin typeface="Arial" charset="0"/>
                <a:ea typeface="ＭＳ Ｐゴシック" charset="-128"/>
              </a:defRPr>
            </a:lvl1pPr>
            <a:lvl2pPr marL="37931725" indent="-37474525" eaLnBrk="0" hangingPunct="0">
              <a:defRPr sz="9300">
                <a:solidFill>
                  <a:schemeClr val="tx1"/>
                </a:solidFill>
                <a:latin typeface="Arial" charset="0"/>
                <a:ea typeface="ＭＳ Ｐゴシック" charset="-128"/>
              </a:defRPr>
            </a:lvl2pPr>
            <a:lvl3pPr eaLnBrk="0" hangingPunct="0">
              <a:defRPr sz="9300">
                <a:solidFill>
                  <a:schemeClr val="tx1"/>
                </a:solidFill>
                <a:latin typeface="Arial" charset="0"/>
                <a:ea typeface="ＭＳ Ｐゴシック" charset="-128"/>
              </a:defRPr>
            </a:lvl3pPr>
            <a:lvl4pPr eaLnBrk="0" hangingPunct="0">
              <a:defRPr sz="9300">
                <a:solidFill>
                  <a:schemeClr val="tx1"/>
                </a:solidFill>
                <a:latin typeface="Arial" charset="0"/>
                <a:ea typeface="ＭＳ Ｐゴシック" charset="-128"/>
              </a:defRPr>
            </a:lvl4pPr>
            <a:lvl5pPr eaLnBrk="0" hangingPunct="0">
              <a:defRPr sz="9300">
                <a:solidFill>
                  <a:schemeClr val="tx1"/>
                </a:solidFill>
                <a:latin typeface="Arial" charset="0"/>
                <a:ea typeface="ＭＳ Ｐゴシック" charset="-128"/>
              </a:defRPr>
            </a:lvl5pPr>
            <a:lvl6pPr marL="457200" eaLnBrk="0" fontAlgn="base" hangingPunct="0">
              <a:spcBef>
                <a:spcPct val="0"/>
              </a:spcBef>
              <a:spcAft>
                <a:spcPct val="0"/>
              </a:spcAft>
              <a:defRPr sz="9300">
                <a:solidFill>
                  <a:schemeClr val="tx1"/>
                </a:solidFill>
                <a:latin typeface="Arial" charset="0"/>
                <a:ea typeface="ＭＳ Ｐゴシック" charset="-128"/>
              </a:defRPr>
            </a:lvl6pPr>
            <a:lvl7pPr marL="914400" eaLnBrk="0" fontAlgn="base" hangingPunct="0">
              <a:spcBef>
                <a:spcPct val="0"/>
              </a:spcBef>
              <a:spcAft>
                <a:spcPct val="0"/>
              </a:spcAft>
              <a:defRPr sz="9300">
                <a:solidFill>
                  <a:schemeClr val="tx1"/>
                </a:solidFill>
                <a:latin typeface="Arial" charset="0"/>
                <a:ea typeface="ＭＳ Ｐゴシック" charset="-128"/>
              </a:defRPr>
            </a:lvl7pPr>
            <a:lvl8pPr marL="1371600" eaLnBrk="0" fontAlgn="base" hangingPunct="0">
              <a:spcBef>
                <a:spcPct val="0"/>
              </a:spcBef>
              <a:spcAft>
                <a:spcPct val="0"/>
              </a:spcAft>
              <a:defRPr sz="9300">
                <a:solidFill>
                  <a:schemeClr val="tx1"/>
                </a:solidFill>
                <a:latin typeface="Arial" charset="0"/>
                <a:ea typeface="ＭＳ Ｐゴシック" charset="-128"/>
              </a:defRPr>
            </a:lvl8pPr>
            <a:lvl9pPr marL="1828800" eaLnBrk="0" fontAlgn="base" hangingPunct="0">
              <a:spcBef>
                <a:spcPct val="0"/>
              </a:spcBef>
              <a:spcAft>
                <a:spcPct val="0"/>
              </a:spcAft>
              <a:defRPr sz="9300">
                <a:solidFill>
                  <a:schemeClr val="tx1"/>
                </a:solidFill>
                <a:latin typeface="Arial" charset="0"/>
                <a:ea typeface="ＭＳ Ｐゴシック" charset="-128"/>
              </a:defRPr>
            </a:lvl9pPr>
          </a:lstStyle>
          <a:p>
            <a:pPr algn="ctr" eaLnBrk="1" hangingPunct="1"/>
            <a:r>
              <a:rPr lang="en-US" sz="7000" b="1" dirty="0">
                <a:latin typeface="+mj-lt"/>
                <a:cs typeface="Arial" pitchFamily="34" charset="0"/>
              </a:rPr>
              <a:t>Armband Designed to Mitigate the effects of Tremors caused by Parkinson’s Disease</a:t>
            </a: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01699" y="-138663"/>
            <a:ext cx="3242429" cy="4324496"/>
          </a:xfrm>
          <a:prstGeom prst="rect">
            <a:avLst/>
          </a:prstGeom>
        </p:spPr>
      </p:pic>
      <p:sp>
        <p:nvSpPr>
          <p:cNvPr id="30" name="TextBox 29"/>
          <p:cNvSpPr txBox="1"/>
          <p:nvPr/>
        </p:nvSpPr>
        <p:spPr>
          <a:xfrm>
            <a:off x="672736" y="4458593"/>
            <a:ext cx="13543928" cy="6832640"/>
          </a:xfrm>
          <a:prstGeom prst="rect">
            <a:avLst/>
          </a:prstGeom>
          <a:noFill/>
        </p:spPr>
        <p:txBody>
          <a:bodyPr wrap="square" rtlCol="0">
            <a:spAutoFit/>
          </a:bodyPr>
          <a:lstStyle/>
          <a:p>
            <a:pPr algn="just"/>
            <a:r>
              <a:rPr lang="en-US" sz="5000" b="1" dirty="0">
                <a:latin typeface="+mj-lt"/>
                <a:cs typeface="Arial" pitchFamily="34" charset="0"/>
              </a:rPr>
              <a:t>Outstanding Problem:  </a:t>
            </a:r>
          </a:p>
          <a:p>
            <a:pPr algn="just"/>
            <a:endParaRPr lang="en-US" sz="2800" b="1" dirty="0">
              <a:latin typeface="+mj-lt"/>
              <a:cs typeface="Arial" pitchFamily="34" charset="0"/>
            </a:endParaRPr>
          </a:p>
          <a:p>
            <a:pPr algn="just">
              <a:lnSpc>
                <a:spcPct val="150000"/>
              </a:lnSpc>
            </a:pPr>
            <a:r>
              <a:rPr lang="en-US" sz="3000" dirty="0">
                <a:latin typeface="+mj-lt"/>
                <a:cs typeface="Arial" pitchFamily="34" charset="0"/>
              </a:rPr>
              <a:t>The currently incurable disease, known as Parkinson’s Disease, effects over 10 million people around the world, with approximately sixty thousand being diagnosed with the disease each year in the United States alone. There are many ways to cope with the disease, however these methods are hardly a viable solution. Some of the most common ways to deal with the disease are either through invasive surgery or through various prescription drugs. Both of these methods will almost always have some type of negative side effect leaving many patients choosing to endure the hardships of Parkinson’s Disease for fear of these negative side effects. </a:t>
            </a:r>
          </a:p>
        </p:txBody>
      </p:sp>
      <p:sp>
        <p:nvSpPr>
          <p:cNvPr id="31" name="TextBox 30"/>
          <p:cNvSpPr txBox="1"/>
          <p:nvPr/>
        </p:nvSpPr>
        <p:spPr>
          <a:xfrm>
            <a:off x="832607" y="23050679"/>
            <a:ext cx="13480272" cy="8648521"/>
          </a:xfrm>
          <a:prstGeom prst="rect">
            <a:avLst/>
          </a:prstGeom>
          <a:noFill/>
        </p:spPr>
        <p:txBody>
          <a:bodyPr wrap="square" rtlCol="0">
            <a:spAutoFit/>
          </a:bodyPr>
          <a:lstStyle/>
          <a:p>
            <a:pPr algn="just"/>
            <a:r>
              <a:rPr lang="en-US" sz="5000" b="1" dirty="0">
                <a:latin typeface="+mj-lt"/>
                <a:cs typeface="Arial" pitchFamily="34" charset="0"/>
              </a:rPr>
              <a:t>Approach:</a:t>
            </a:r>
          </a:p>
          <a:p>
            <a:pPr algn="just"/>
            <a:endParaRPr lang="en-US" sz="2800" b="1" dirty="0">
              <a:latin typeface="+mj-lt"/>
              <a:cs typeface="Arial" pitchFamily="34" charset="0"/>
            </a:endParaRPr>
          </a:p>
          <a:p>
            <a:pPr algn="just">
              <a:lnSpc>
                <a:spcPct val="150000"/>
              </a:lnSpc>
            </a:pPr>
            <a:r>
              <a:rPr lang="en-US" sz="3000" dirty="0">
                <a:latin typeface="+mj-lt"/>
                <a:cs typeface="Arial" pitchFamily="34" charset="0"/>
              </a:rPr>
              <a:t>One of the most commons symptoms of Parkinson’s Disease is uncontrollable shaking, which makes it nearly impossible to carry out everyday tasks such as writing on a notepad or typing on a computer. Our solution to this problem is to mitigate these symptoms so that the patient will be able to carry out their everyday tasks without having these uncontrollable tremors. The idea is to create an armband that will wrap around the patients tremoring arm. Each armband is equipped with several vibrating motors that can be adjusted by frequency as well as duty cycle. When these motors are operated accordingly, the small vibrations that they generate send mixed signals to the brain.  These signals confuse the brain into thinking their muscles are already vibrating, therefore calming the muscle movements of the patient.</a:t>
            </a:r>
          </a:p>
          <a:p>
            <a:pPr algn="just"/>
            <a:endParaRPr lang="en-US" sz="2800" b="1" dirty="0">
              <a:latin typeface="+mj-lt"/>
              <a:cs typeface="Arial" pitchFamily="34" charset="0"/>
            </a:endParaRPr>
          </a:p>
        </p:txBody>
      </p:sp>
      <p:sp>
        <p:nvSpPr>
          <p:cNvPr id="93" name="TextBox 92"/>
          <p:cNvSpPr txBox="1"/>
          <p:nvPr/>
        </p:nvSpPr>
        <p:spPr>
          <a:xfrm>
            <a:off x="15396343" y="4716256"/>
            <a:ext cx="14459987" cy="9448740"/>
          </a:xfrm>
          <a:prstGeom prst="rect">
            <a:avLst/>
          </a:prstGeom>
          <a:noFill/>
        </p:spPr>
        <p:txBody>
          <a:bodyPr wrap="square" rtlCol="0">
            <a:spAutoFit/>
          </a:bodyPr>
          <a:lstStyle/>
          <a:p>
            <a:pPr algn="just"/>
            <a:r>
              <a:rPr lang="en-US" sz="5000" b="1" dirty="0">
                <a:latin typeface="+mj-lt"/>
              </a:rPr>
              <a:t>Circuit Design:</a:t>
            </a:r>
          </a:p>
          <a:p>
            <a:pPr algn="just"/>
            <a:endParaRPr lang="en-US" sz="5000" b="1" dirty="0">
              <a:latin typeface="+mj-lt"/>
            </a:endParaRPr>
          </a:p>
          <a:p>
            <a:pPr marL="514350" indent="-514350" algn="just">
              <a:buFont typeface="+mj-lt"/>
              <a:buAutoNum type="arabicParenR"/>
            </a:pPr>
            <a:r>
              <a:rPr lang="en-US" sz="3600" dirty="0">
                <a:latin typeface="+mj-lt"/>
              </a:rPr>
              <a:t>We used a microchip (</a:t>
            </a:r>
            <a:r>
              <a:rPr lang="en-US" sz="3200" dirty="0"/>
              <a:t>MCP73833</a:t>
            </a:r>
            <a:r>
              <a:rPr lang="en-US" sz="3600" dirty="0"/>
              <a:t>)</a:t>
            </a:r>
            <a:r>
              <a:rPr lang="en-US" sz="3600" dirty="0">
                <a:latin typeface="+mj-lt"/>
              </a:rPr>
              <a:t> to manage the charging of the Lithium-Ion batteries.  We also included 3 different colored LEDs to indicate charge level of the device.</a:t>
            </a:r>
          </a:p>
          <a:p>
            <a:pPr marL="514350" indent="-514350" algn="just">
              <a:buFont typeface="+mj-lt"/>
              <a:buAutoNum type="arabicParenR"/>
            </a:pPr>
            <a:r>
              <a:rPr lang="en-US" sz="3600" dirty="0">
                <a:latin typeface="+mj-lt"/>
              </a:rPr>
              <a:t>Two potentiometers and one button are used to control the settings for the device.  The potentiometers control the frequency and duty cycle of the motors, and the button rotates through the 5 different modes.</a:t>
            </a:r>
          </a:p>
          <a:p>
            <a:pPr marL="2922588" lvl="1" indent="-571500" algn="just">
              <a:buFont typeface="Arial" panose="020B0604020202020204" pitchFamily="34" charset="0"/>
              <a:buChar char="•"/>
            </a:pPr>
            <a:r>
              <a:rPr lang="en-US" sz="2800" dirty="0">
                <a:latin typeface="+mj-lt"/>
              </a:rPr>
              <a:t>OFF – </a:t>
            </a:r>
            <a:r>
              <a:rPr lang="en-US" sz="2800" i="1" dirty="0">
                <a:latin typeface="+mj-lt"/>
              </a:rPr>
              <a:t>No motors are turned on</a:t>
            </a:r>
            <a:endParaRPr lang="en-US" sz="2800" dirty="0">
              <a:latin typeface="+mj-lt"/>
            </a:endParaRPr>
          </a:p>
          <a:p>
            <a:pPr marL="2922588" lvl="1" indent="-571500" algn="just">
              <a:buFont typeface="Arial" panose="020B0604020202020204" pitchFamily="34" charset="0"/>
              <a:buChar char="•"/>
            </a:pPr>
            <a:r>
              <a:rPr lang="en-US" sz="2800" dirty="0">
                <a:latin typeface="+mj-lt"/>
              </a:rPr>
              <a:t>ON 1 -&gt; ON 3 – </a:t>
            </a:r>
            <a:r>
              <a:rPr lang="en-US" sz="2800" i="1" dirty="0">
                <a:latin typeface="+mj-lt"/>
              </a:rPr>
              <a:t>Corresponds to each set of motors (ex. ON 1 means only the first set of motors are turned on)</a:t>
            </a:r>
            <a:endParaRPr lang="en-US" sz="2800" dirty="0">
              <a:latin typeface="+mj-lt"/>
            </a:endParaRPr>
          </a:p>
          <a:p>
            <a:pPr marL="2922588" lvl="1" indent="-571500" algn="just">
              <a:buFont typeface="Arial" panose="020B0604020202020204" pitchFamily="34" charset="0"/>
              <a:buChar char="•"/>
            </a:pPr>
            <a:r>
              <a:rPr lang="en-US" sz="2800" dirty="0">
                <a:latin typeface="+mj-lt"/>
              </a:rPr>
              <a:t>ALL ON –</a:t>
            </a:r>
            <a:r>
              <a:rPr lang="en-US" sz="2800" i="1" dirty="0">
                <a:latin typeface="+mj-lt"/>
              </a:rPr>
              <a:t> All 3 sets of motors are turned on</a:t>
            </a:r>
            <a:endParaRPr lang="en-US" sz="2800" dirty="0">
              <a:latin typeface="+mj-lt"/>
            </a:endParaRPr>
          </a:p>
          <a:p>
            <a:pPr marL="514350" indent="-514350" algn="just">
              <a:buFont typeface="+mj-lt"/>
              <a:buAutoNum type="arabicParenR"/>
            </a:pPr>
            <a:r>
              <a:rPr lang="en-US" sz="3600" dirty="0">
                <a:latin typeface="+mj-lt"/>
              </a:rPr>
              <a:t>Using 3 General-Purpose NPN transistors, we are able to use the Arduino’s I/O pins to control each set of motors individually.</a:t>
            </a:r>
          </a:p>
          <a:p>
            <a:pPr algn="just"/>
            <a:endParaRPr lang="en-US" sz="5000" dirty="0">
              <a:latin typeface="+mj-lt"/>
            </a:endParaRPr>
          </a:p>
          <a:p>
            <a:pPr algn="just"/>
            <a:endParaRPr lang="en-US" sz="3000" b="1" dirty="0">
              <a:latin typeface="+mj-lt"/>
            </a:endParaRPr>
          </a:p>
          <a:p>
            <a:pPr algn="just"/>
            <a:endParaRPr lang="en-US" sz="2800" b="1" dirty="0">
              <a:latin typeface="+mj-lt"/>
            </a:endParaRPr>
          </a:p>
        </p:txBody>
      </p:sp>
      <p:sp>
        <p:nvSpPr>
          <p:cNvPr id="134" name="TextBox 133"/>
          <p:cNvSpPr txBox="1"/>
          <p:nvPr/>
        </p:nvSpPr>
        <p:spPr>
          <a:xfrm>
            <a:off x="31083254" y="19050610"/>
            <a:ext cx="12426946" cy="7956024"/>
          </a:xfrm>
          <a:prstGeom prst="rect">
            <a:avLst/>
          </a:prstGeom>
          <a:noFill/>
        </p:spPr>
        <p:txBody>
          <a:bodyPr wrap="square" rtlCol="0">
            <a:spAutoFit/>
          </a:bodyPr>
          <a:lstStyle/>
          <a:p>
            <a:r>
              <a:rPr lang="en-US" sz="5000" b="1" dirty="0">
                <a:latin typeface="+mj-lt"/>
                <a:cs typeface="Arial" pitchFamily="34" charset="0"/>
              </a:rPr>
              <a:t>Project Status:</a:t>
            </a:r>
          </a:p>
          <a:p>
            <a:pPr>
              <a:lnSpc>
                <a:spcPct val="150000"/>
              </a:lnSpc>
            </a:pPr>
            <a:r>
              <a:rPr lang="en-US" sz="3000" dirty="0">
                <a:latin typeface="+mj-lt"/>
                <a:cs typeface="Arial" pitchFamily="34" charset="0"/>
              </a:rPr>
              <a:t>The Current goal of the project is to make the device completely contained within the wearable band.  We are also looking to include new features such as Bluetooth capability, and the ability for the device to collect data about how the patient moves and performs every day activity.  To add these additional features, we must add our own Bluetooth module, accelerometer, and gyroscope.</a:t>
            </a:r>
          </a:p>
          <a:p>
            <a:pPr>
              <a:lnSpc>
                <a:spcPct val="150000"/>
              </a:lnSpc>
            </a:pPr>
            <a:r>
              <a:rPr lang="en-US" sz="3000" dirty="0">
                <a:latin typeface="+mj-lt"/>
                <a:cs typeface="Arial" pitchFamily="34" charset="0"/>
              </a:rPr>
              <a:t>While in addition to expanding the functionality of our device, we also hope that this will enable us to be able to use this device for many other applications. </a:t>
            </a:r>
          </a:p>
          <a:p>
            <a:endParaRPr lang="en-US" sz="2800" dirty="0">
              <a:latin typeface="+mj-lt"/>
              <a:cs typeface="Arial" pitchFamily="34" charset="0"/>
            </a:endParaRPr>
          </a:p>
          <a:p>
            <a:endParaRPr lang="en-US" sz="2800" dirty="0">
              <a:latin typeface="+mj-lt"/>
              <a:cs typeface="Arial" pitchFamily="34" charset="0"/>
            </a:endParaRPr>
          </a:p>
        </p:txBody>
      </p:sp>
      <p:sp>
        <p:nvSpPr>
          <p:cNvPr id="150" name="Rounded Rectangle 149"/>
          <p:cNvSpPr>
            <a:spLocks noChangeArrowheads="1"/>
          </p:cNvSpPr>
          <p:nvPr/>
        </p:nvSpPr>
        <p:spPr bwMode="auto">
          <a:xfrm flipH="1">
            <a:off x="30215204" y="4718675"/>
            <a:ext cx="264795" cy="26980525"/>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152" name="Rounded Rectangle 151"/>
          <p:cNvSpPr>
            <a:spLocks noChangeArrowheads="1"/>
          </p:cNvSpPr>
          <p:nvPr/>
        </p:nvSpPr>
        <p:spPr bwMode="auto">
          <a:xfrm>
            <a:off x="31142323" y="18410565"/>
            <a:ext cx="12345265" cy="334635"/>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4613108" y="13771453"/>
            <a:ext cx="6489361" cy="4269936"/>
          </a:xfrm>
          <a:prstGeom prst="rect">
            <a:avLst/>
          </a:prstGeom>
          <a:ln>
            <a:solidFill>
              <a:schemeClr val="tx1"/>
            </a:solidFill>
          </a:ln>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33129921" y="10660776"/>
            <a:ext cx="7782963" cy="5837222"/>
          </a:xfrm>
          <a:prstGeom prst="rect">
            <a:avLst/>
          </a:prstGeom>
          <a:ln>
            <a:solidFill>
              <a:schemeClr val="tx1"/>
            </a:solidFill>
          </a:ln>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71347" y="12661741"/>
            <a:ext cx="10019114" cy="6489361"/>
          </a:xfrm>
          <a:prstGeom prst="rect">
            <a:avLst/>
          </a:prstGeom>
          <a:ln>
            <a:solidFill>
              <a:schemeClr val="tx1"/>
            </a:solidFill>
          </a:ln>
        </p:spPr>
      </p:pic>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l="16600" t="6736" r="17039" b="5714"/>
          <a:stretch/>
        </p:blipFill>
        <p:spPr>
          <a:xfrm>
            <a:off x="15847959" y="23790551"/>
            <a:ext cx="6195678" cy="6612071"/>
          </a:xfrm>
          <a:prstGeom prst="rect">
            <a:avLst/>
          </a:prstGeom>
          <a:ln>
            <a:solidFill>
              <a:schemeClr val="tx1"/>
            </a:solidFill>
          </a:ln>
        </p:spPr>
      </p:pic>
      <p:sp>
        <p:nvSpPr>
          <p:cNvPr id="28" name="Rounded Rectangle 26"/>
          <p:cNvSpPr>
            <a:spLocks noChangeArrowheads="1"/>
          </p:cNvSpPr>
          <p:nvPr/>
        </p:nvSpPr>
        <p:spPr bwMode="auto">
          <a:xfrm>
            <a:off x="15647249" y="19538108"/>
            <a:ext cx="14191383" cy="333267"/>
          </a:xfrm>
          <a:prstGeom prst="roundRect">
            <a:avLst>
              <a:gd name="adj" fmla="val 16667"/>
            </a:avLst>
          </a:prstGeom>
          <a:solidFill>
            <a:srgbClr val="B9CDE5"/>
          </a:solidFill>
          <a:ln w="9525">
            <a:noFill/>
            <a:round/>
            <a:headEnd/>
            <a:tailEnd/>
          </a:ln>
          <a:effectLst>
            <a:outerShdw blurRad="63500" dist="20000" dir="5400000" rotWithShape="0">
              <a:srgbClr val="000000">
                <a:alpha val="37999"/>
              </a:srgbClr>
            </a:outerShdw>
          </a:effectLst>
        </p:spPr>
        <p:txBody>
          <a:bodyPr anchor="ctr"/>
          <a:lstStyle/>
          <a:p>
            <a:pPr algn="ctr" defTabSz="4702576" fontAlgn="auto">
              <a:spcBef>
                <a:spcPts val="0"/>
              </a:spcBef>
              <a:spcAft>
                <a:spcPts val="0"/>
              </a:spcAft>
              <a:defRPr/>
            </a:pPr>
            <a:endParaRPr lang="en-US">
              <a:solidFill>
                <a:schemeClr val="dk1"/>
              </a:solidFill>
              <a:latin typeface="+mj-lt"/>
              <a:ea typeface="+mn-ea"/>
            </a:endParaRPr>
          </a:p>
        </p:txBody>
      </p:sp>
      <p:sp>
        <p:nvSpPr>
          <p:cNvPr id="12" name="TextBox 11"/>
          <p:cNvSpPr txBox="1"/>
          <p:nvPr/>
        </p:nvSpPr>
        <p:spPr>
          <a:xfrm>
            <a:off x="15645762" y="20297567"/>
            <a:ext cx="14256751" cy="2939266"/>
          </a:xfrm>
          <a:prstGeom prst="rect">
            <a:avLst/>
          </a:prstGeom>
          <a:noFill/>
        </p:spPr>
        <p:txBody>
          <a:bodyPr wrap="square" rtlCol="0">
            <a:spAutoFit/>
          </a:bodyPr>
          <a:lstStyle/>
          <a:p>
            <a:r>
              <a:rPr lang="en-US" sz="5000" b="1" dirty="0">
                <a:latin typeface="+mj-lt"/>
              </a:rPr>
              <a:t>3D Printed Model:</a:t>
            </a:r>
            <a:endParaRPr lang="en-US" sz="3000" dirty="0">
              <a:latin typeface="+mj-lt"/>
            </a:endParaRPr>
          </a:p>
          <a:p>
            <a:pPr>
              <a:lnSpc>
                <a:spcPct val="150000"/>
              </a:lnSpc>
            </a:pPr>
            <a:r>
              <a:rPr lang="en-US" sz="3000" dirty="0">
                <a:latin typeface="+mj-lt"/>
              </a:rPr>
              <a:t>Using Autodesk Inventor Pro, we designed an enclosure for our Printed Circuit Board, LCD display and lithium ion battery.  Then using a slicing program such as Cura, we were able to convert it to a Gcode file to send to a 3D printer. </a:t>
            </a:r>
          </a:p>
        </p:txBody>
      </p:sp>
      <p:sp>
        <p:nvSpPr>
          <p:cNvPr id="13" name="Oval 12"/>
          <p:cNvSpPr/>
          <p:nvPr/>
        </p:nvSpPr>
        <p:spPr>
          <a:xfrm>
            <a:off x="19288698" y="17096565"/>
            <a:ext cx="381000" cy="4100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326798" y="17132314"/>
            <a:ext cx="304800" cy="338554"/>
          </a:xfrm>
          <a:prstGeom prst="rect">
            <a:avLst/>
          </a:prstGeom>
          <a:noFill/>
        </p:spPr>
        <p:txBody>
          <a:bodyPr wrap="square" rtlCol="0">
            <a:spAutoFit/>
          </a:bodyPr>
          <a:lstStyle/>
          <a:p>
            <a:r>
              <a:rPr lang="en-US" sz="1600" dirty="0"/>
              <a:t>1</a:t>
            </a:r>
          </a:p>
        </p:txBody>
      </p:sp>
      <p:sp>
        <p:nvSpPr>
          <p:cNvPr id="32" name="Oval 31"/>
          <p:cNvSpPr/>
          <p:nvPr/>
        </p:nvSpPr>
        <p:spPr>
          <a:xfrm>
            <a:off x="18945798" y="14400338"/>
            <a:ext cx="381000" cy="4100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8983898" y="14436087"/>
            <a:ext cx="304800" cy="338554"/>
          </a:xfrm>
          <a:prstGeom prst="rect">
            <a:avLst/>
          </a:prstGeom>
          <a:noFill/>
        </p:spPr>
        <p:txBody>
          <a:bodyPr wrap="square" rtlCol="0">
            <a:spAutoFit/>
          </a:bodyPr>
          <a:lstStyle/>
          <a:p>
            <a:r>
              <a:rPr lang="en-US" sz="1600" dirty="0"/>
              <a:t>2</a:t>
            </a:r>
          </a:p>
        </p:txBody>
      </p:sp>
      <p:sp>
        <p:nvSpPr>
          <p:cNvPr id="34" name="Oval 33"/>
          <p:cNvSpPr/>
          <p:nvPr/>
        </p:nvSpPr>
        <p:spPr>
          <a:xfrm>
            <a:off x="23012500" y="14400338"/>
            <a:ext cx="381000" cy="4100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3050600" y="14436087"/>
            <a:ext cx="304800" cy="338554"/>
          </a:xfrm>
          <a:prstGeom prst="rect">
            <a:avLst/>
          </a:prstGeom>
          <a:noFill/>
        </p:spPr>
        <p:txBody>
          <a:bodyPr wrap="square" rtlCol="0">
            <a:spAutoFit/>
          </a:bodyPr>
          <a:lstStyle/>
          <a:p>
            <a:r>
              <a:rPr lang="en-US" sz="1600" dirty="0"/>
              <a:t>3</a:t>
            </a:r>
          </a:p>
        </p:txBody>
      </p:sp>
      <p:sp>
        <p:nvSpPr>
          <p:cNvPr id="15" name="TextBox 14"/>
          <p:cNvSpPr txBox="1"/>
          <p:nvPr/>
        </p:nvSpPr>
        <p:spPr>
          <a:xfrm>
            <a:off x="26526301" y="12885630"/>
            <a:ext cx="2662973" cy="523220"/>
          </a:xfrm>
          <a:prstGeom prst="rect">
            <a:avLst/>
          </a:prstGeom>
          <a:solidFill>
            <a:schemeClr val="bg1"/>
          </a:solidFill>
        </p:spPr>
        <p:txBody>
          <a:bodyPr wrap="square" rtlCol="0">
            <a:spAutoFit/>
          </a:bodyPr>
          <a:lstStyle/>
          <a:p>
            <a:r>
              <a:rPr lang="en-US" sz="2800" dirty="0">
                <a:latin typeface="+mj-lt"/>
              </a:rPr>
              <a:t>Top View</a:t>
            </a:r>
          </a:p>
        </p:txBody>
      </p:sp>
      <p:sp>
        <p:nvSpPr>
          <p:cNvPr id="36" name="TextBox 35"/>
          <p:cNvSpPr txBox="1"/>
          <p:nvPr/>
        </p:nvSpPr>
        <p:spPr>
          <a:xfrm>
            <a:off x="26575783" y="18248720"/>
            <a:ext cx="2662973" cy="523220"/>
          </a:xfrm>
          <a:prstGeom prst="rect">
            <a:avLst/>
          </a:prstGeom>
          <a:solidFill>
            <a:schemeClr val="bg1"/>
          </a:solidFill>
        </p:spPr>
        <p:txBody>
          <a:bodyPr wrap="square" rtlCol="0">
            <a:spAutoFit/>
          </a:bodyPr>
          <a:lstStyle/>
          <a:p>
            <a:r>
              <a:rPr lang="en-US" sz="2800" dirty="0">
                <a:latin typeface="+mj-lt"/>
              </a:rPr>
              <a:t>Bottom View</a:t>
            </a:r>
          </a:p>
        </p:txBody>
      </p:sp>
      <p:sp>
        <p:nvSpPr>
          <p:cNvPr id="37" name="TextBox 36"/>
          <p:cNvSpPr txBox="1"/>
          <p:nvPr/>
        </p:nvSpPr>
        <p:spPr>
          <a:xfrm>
            <a:off x="30807930" y="4566262"/>
            <a:ext cx="12426946" cy="4062651"/>
          </a:xfrm>
          <a:prstGeom prst="rect">
            <a:avLst/>
          </a:prstGeom>
          <a:noFill/>
        </p:spPr>
        <p:txBody>
          <a:bodyPr wrap="square" rtlCol="0">
            <a:spAutoFit/>
          </a:bodyPr>
          <a:lstStyle/>
          <a:p>
            <a:r>
              <a:rPr lang="en-US" sz="5000" b="1" dirty="0">
                <a:latin typeface="+mj-lt"/>
                <a:cs typeface="Arial" pitchFamily="34" charset="0"/>
              </a:rPr>
              <a:t>Testing the Solution:</a:t>
            </a:r>
          </a:p>
          <a:p>
            <a:endParaRPr lang="en-US" sz="2800" dirty="0">
              <a:latin typeface="+mj-lt"/>
              <a:cs typeface="Arial" pitchFamily="34" charset="0"/>
            </a:endParaRPr>
          </a:p>
          <a:p>
            <a:pPr>
              <a:lnSpc>
                <a:spcPct val="150000"/>
              </a:lnSpc>
            </a:pPr>
            <a:r>
              <a:rPr lang="en-US" sz="3000" dirty="0">
                <a:latin typeface="+mj-lt"/>
                <a:cs typeface="Arial" pitchFamily="34" charset="0"/>
              </a:rPr>
              <a:t>After this design was complete we went forward and tested the device on a patient with Parkinson’s Disease. The device seemed to mitigate the tremors in the patients arm. Showing that the device had potential to help out patients with Parkinson’s gave us hope to move forward with our next design.</a:t>
            </a:r>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11148" y="23770267"/>
            <a:ext cx="7114702" cy="6612071"/>
          </a:xfrm>
          <a:prstGeom prst="rect">
            <a:avLst/>
          </a:prstGeom>
          <a:ln>
            <a:solidFill>
              <a:schemeClr val="tx1"/>
            </a:solidFill>
          </a:ln>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68015" y="26135279"/>
            <a:ext cx="7583552" cy="5539258"/>
          </a:xfrm>
          <a:prstGeom prst="rect">
            <a:avLst/>
          </a:prstGeom>
          <a:ln>
            <a:solidFill>
              <a:schemeClr val="tx1"/>
            </a:solidFill>
          </a:ln>
        </p:spPr>
      </p:pic>
      <p:pic>
        <p:nvPicPr>
          <p:cNvPr id="5" name="Picture 4"/>
          <p:cNvPicPr>
            <a:picLocks noChangeAspect="1"/>
          </p:cNvPicPr>
          <p:nvPr/>
        </p:nvPicPr>
        <p:blipFill>
          <a:blip r:embed="rId10"/>
          <a:stretch>
            <a:fillRect/>
          </a:stretch>
        </p:blipFill>
        <p:spPr>
          <a:xfrm>
            <a:off x="789972" y="11536086"/>
            <a:ext cx="7171901" cy="4676313"/>
          </a:xfrm>
          <a:prstGeom prst="rect">
            <a:avLst/>
          </a:prstGeom>
        </p:spPr>
      </p:pic>
      <p:graphicFrame>
        <p:nvGraphicFramePr>
          <p:cNvPr id="20" name="Chart 19"/>
          <p:cNvGraphicFramePr/>
          <p:nvPr>
            <p:extLst>
              <p:ext uri="{D42A27DB-BD31-4B8C-83A1-F6EECF244321}">
                <p14:modId xmlns:p14="http://schemas.microsoft.com/office/powerpoint/2010/main" val="2080991968"/>
              </p:ext>
            </p:extLst>
          </p:nvPr>
        </p:nvGraphicFramePr>
        <p:xfrm>
          <a:off x="5656414" y="14522527"/>
          <a:ext cx="10210800" cy="7585083"/>
        </p:xfrm>
        <a:graphic>
          <a:graphicData uri="http://schemas.openxmlformats.org/drawingml/2006/chart">
            <c:chart xmlns:c="http://schemas.openxmlformats.org/drawingml/2006/chart" xmlns:r="http://schemas.openxmlformats.org/officeDocument/2006/relationships" r:id="rId11"/>
          </a:graphicData>
        </a:graphic>
      </p:graphicFrame>
      <p:sp>
        <p:nvSpPr>
          <p:cNvPr id="22" name="Rectangle 21"/>
          <p:cNvSpPr/>
          <p:nvPr/>
        </p:nvSpPr>
        <p:spPr>
          <a:xfrm>
            <a:off x="1115980" y="16652537"/>
            <a:ext cx="5636849" cy="1708160"/>
          </a:xfrm>
          <a:prstGeom prst="rect">
            <a:avLst/>
          </a:prstGeom>
        </p:spPr>
        <p:txBody>
          <a:bodyPr wrap="square">
            <a:spAutoFit/>
          </a:bodyPr>
          <a:lstStyle/>
          <a:p>
            <a:pPr algn="ctr"/>
            <a:r>
              <a:rPr lang="en-US" sz="3500" dirty="0">
                <a:ln w="0"/>
                <a:effectLst>
                  <a:outerShdw blurRad="38100" dist="19050" dir="2700000" algn="tl" rotWithShape="0">
                    <a:schemeClr val="dk1">
                      <a:alpha val="40000"/>
                    </a:schemeClr>
                  </a:outerShdw>
                </a:effectLst>
              </a:rPr>
              <a:t>Parkinson’s Disease effects 1/100 people in the US over 60 years of age </a:t>
            </a:r>
          </a:p>
        </p:txBody>
      </p:sp>
      <p:pic>
        <p:nvPicPr>
          <p:cNvPr id="23" name="Picture 2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624000" y="25685822"/>
            <a:ext cx="3185011" cy="5682060"/>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2037</TotalTime>
  <Words>680</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cabe</dc:creator>
  <cp:lastModifiedBy>Josh Weinick</cp:lastModifiedBy>
  <cp:revision>129</cp:revision>
  <dcterms:created xsi:type="dcterms:W3CDTF">2009-11-12T00:50:31Z</dcterms:created>
  <dcterms:modified xsi:type="dcterms:W3CDTF">2017-12-21T01:09:03Z</dcterms:modified>
</cp:coreProperties>
</file>