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306" r:id="rId4"/>
    <p:sldId id="307" r:id="rId5"/>
    <p:sldId id="310" r:id="rId6"/>
    <p:sldId id="308" r:id="rId7"/>
    <p:sldId id="309" r:id="rId8"/>
    <p:sldId id="311" r:id="rId9"/>
    <p:sldId id="312" r:id="rId10"/>
    <p:sldId id="313" r:id="rId11"/>
    <p:sldId id="315" r:id="rId12"/>
    <p:sldId id="316" r:id="rId13"/>
    <p:sldId id="319" r:id="rId14"/>
    <p:sldId id="320" r:id="rId15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E0E9F4"/>
    <a:srgbClr val="003399"/>
    <a:srgbClr val="22270F"/>
    <a:srgbClr val="008000"/>
    <a:srgbClr val="93A73F"/>
    <a:srgbClr val="353D17"/>
    <a:srgbClr val="CC3300"/>
    <a:srgbClr val="004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9110" autoAdjust="0"/>
  </p:normalViewPr>
  <p:slideViewPr>
    <p:cSldViewPr>
      <p:cViewPr varScale="1">
        <p:scale>
          <a:sx n="74" d="100"/>
          <a:sy n="74" d="100"/>
        </p:scale>
        <p:origin x="-258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4-07-14T08:35:01.3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707 3404,'0'0,"0"0,27 0,-27 0,27 0,26 0,-53 0,27 0,0 0,26 0,1 0,-27 0,26 0,-26 0,27 0,-1 0,-53 0,54 0,-27 0,0 0,-1 0,-26 0,27 0,-27 0,54 0,-28 0,1 0,0 0,-27 0,54 0,-28 0,1 0,0 0,27 0,-54 0,26 0,1 0,0 0,-27 0,54 0,-28 0,1 0,27 0,-54 0,27 0,-27 0,53 0,-26 0,-27 0,53 0,-53 0,27 0,-27 0,54 0,-54 0,27 0,-27 0,53 0,-26 0,0 0,0 0,-27 0,26 0,-26 0,54 0,-54 0,27 0,-27 0,53 0,-53 0,27 0,-27 0,27 0,0 0,-27 0,27 0,-27 0,53 0,-53 0,27 0,-27 0,54 0,-54 0,26 0,-26 0,27 0,0 26,26-26,-26 0,-27 0,27 0,0 0,0 0,-27 0,26 0,1 0,0 0,-27 0,27 0,0 0,-1 0,-26 0,27 0,0 0,0 0,-27 0,27 0,-1 0,1-26,-27 26,27 0,0 0,0 0,-27 0,26 0</inkml:trace>
  <inkml:trace contextRef="#ctx0" brushRef="#br0" timeOffset="4999">1002 3350,'0'-54,"-54"28,-53-82,53 55,-53-54,0-27,0 0,53 53,-80-133,81 133,26 1,-27-1,54 1,-53 26,53 1,-27-1,27-26,0-1,-27-26,0 0,27 107,0-80,0 26,0 0,0 1,0-1,27-26,-27 53,54-27,-1-26,-26 26,54-26,-55 26,82 1,-55-1,1 27,26-26,-26 53,-1-54,28 0,-28 28,-26-1,27 0,-54 0,26 27,-26-27</inkml:trace>
  <inkml:trace contextRef="#ctx0" brushRef="#br0" timeOffset="5871">466 0,'0'0,"27"0,53 26,-26-26,80 54,-54-54,54 80,-54-53,-26 0,0-27,-1 27,-53 0,27-27,-27 0,27 0,0 0,-27 0,53 26,-53 1,0 0,0 27,-27-1,1 81,-1-53,0-55,0 55,27-1,0-80,0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4-07-14T08:35:08.0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618 430,'0'0,"27"80,27 80,-54 26,27-26,27 27,-28-1,-26-79,0 26,27-80,-27 1,0-28,0-26,0 0,0-26</inkml:trace>
  <inkml:trace contextRef="#ctx0" brushRef="#br0" timeOffset="632">215 244,'0'0,"27"0,-27-27,27 27,0 0,27-27,-1 1,-26 26,81-27,-1 27,1 0,-1 0,-26 0,26 0,-53 0,54 0,-28 0,1 0,-27 0,-1 0,-26 53,-27-53,54 27,0 26,-27 27,26-27,-26 1,27 79,-54-80,27 54,0-27,-27 0,0 0,0-27,0 0,0 0,0-26,0 26,0-26,0 0,0 53,-27-80,0 53,27-27,-54 1,1 26,-1-53,27 27,-27-27,0 27,1-27,26 26,0-26,0 27,-54-27,28 27,-28-27,27 0,27 0,0 0,1 0,-1 0,0 26,0-26,0 0,-27-26,54-1,-80-53</inkml:trace>
  <inkml:trace contextRef="#ctx0" brushRef="#br0" timeOffset="1536">0 750,'0'-27,"0"27,0 0,81 0,-54 0,107 0,0 53,108-53,27 54,-54-28,-80-26,-55 0,1 0,-81 0</inkml:trace>
  <inkml:trace contextRef="#ctx0" brushRef="#br0" timeOffset="2240">2527 1309,'0'0,"-27"0,0 0,0-26,-27 26,27-27,1 27,-1 0,0 0,0 27,27-27,-27 53,27 0,-27-26,27-1,0 28,0 26,27-27,-27-26,0-1,0-26,27 27,-27-27,27 0,0 0,26 0,-26-27,0-26,0 0,0-1,-27 28,0-1,0 0,0 1,27 26,-27 0,27 53,0-26,-1 53,-26-54,27 1,0 26,-27-26,27 0,-27-27,0 0,0 0,0-54</inkml:trace>
  <inkml:trace contextRef="#ctx0" brushRef="#br0" timeOffset="3096">2607 1283,'0'0,"27"0,0 0,54 0,-81 0,27 0,26 0,-53 0,27 0,0 0,27 0,0 0,26 0,1 0,-27 0,-54 0</inkml:trace>
  <inkml:trace contextRef="#ctx0" brushRef="#br0" timeOffset="3624">2822 1016,'0'0,"27"0,0 53,-27 27,27 0,-27 80,27-107,-27 54,0-27,27 0,0 26,-27-106,0 27,0 26,0-53,53-26,-53-28</inkml:trace>
  <inkml:trace contextRef="#ctx0" brushRef="#br0" timeOffset="4304">3575 1176,'0'0,"0"0,-27 0,27 0,-27 0,27 0,-54 53,28 1,-1-1,27-26,0 26,0-27,0 1,0 0,0-27,0 26,0 1,0-27,27 0,-27 0,26 0,28-27,-54 27,27-53,0 53,-27-53,27 26,0 1,-27-1,0 0,0-26,0 53,0-27,0 54,27 0,0 26,-1 27,1-27,-27 27,27-27,0 1,27 52,-54-106,27 27,-27-54,0-26</inkml:trace>
  <inkml:trace contextRef="#ctx0" brushRef="#br0" timeOffset="5392">4650 990,'27'0,"-27"-27,-27-53,0 0,-53-53,26-27,27 107,-54-81,28 28,26 79,-54-79,54 79,-27-26,28 53,-28 0,27 0,0 0,-54 0,28 0,-1 0,-27 0,81 26,-27 1,-53 53,26-27,54-53,-27 107,27-54,0-26,0-27,0 53,0 0,0 1,27-1,54 53,-54-26,53 0,1 0,53-26,-26 25,-1 1,1-53,-28 26,-26-26,0 26,-27-26,0 0,-27-27,27 53,-27-53,26 26,-26-26,0 54,0-54,0 26,0-26,0 27,0 0,0-27,0 26,0-26,0 54,-26-28,26-26,-27 0,0 0,0 0,0 0,0 0,0 0,27 0,-27 0,1 0,26-26,0-1,0 27</inkml:trace>
  <inkml:trace contextRef="#ctx0" brushRef="#br0" timeOffset="6552">4946 1229,'27'0,"-27"27,0 0,-27-1,0 1,27 26,0-26,0-1,0 28,0-54,0 53,0-26,0-27,0 26,0 1,0-27,27 0,0 0,0 0,-1 0,1 0,-27 0,27-27,0 1,-27-1,0 0,0 27,0-26,0-1,0 0,0 27,0-26,0-1,0 1,-27-54,27 80,0-27</inkml:trace>
  <inkml:trace contextRef="#ctx0" brushRef="#br0" timeOffset="7473">5161 1256,'27'0,"0"0,-27 27,27 26,-27 0,26-26,-26 79,0 1,0-80,0 53,27-27,-27-27,0 1,54 0,-54-27,27 0,-27-27,0-26,0 0,0 26,0-26,0 26,0 0,0 1,0 26,0-27,0 0,27 27,0 0,0 0,-1 54,-26 26,27 0,0-27,0 27,-27 0,0-54,54 1,-54 0,0-1,0-26,0-53,0 0,-27-27,0-53</inkml:trace>
  <inkml:trace contextRef="#ctx0" brushRef="#br0" timeOffset="8425">5510 1149,'54'0,"-54"0,27 27,-27-27,27 53,27 1,-54 26,0-1,26-52,1 53,0 53,-27-79,0-1,0 0,0-53,0 27,27-27,-27 0,0-27,0-53,0-26,0 26,0 26,0 1,0-27,0 54,0-54,0 80,0-27,0 27</inkml:trace>
  <inkml:trace contextRef="#ctx0" brushRef="#br0" timeOffset="9745">6317 1229,'-27'0,"27"0,-27 0,0 27,0-27,27 27,0-1,0 1,0-27,0 27,0-1,0 1,0-27,27 53,-27-53,0 27,27-27,-27 0,0 26,27-26,0 27,-27-27,27 0,-27 0,26 0,-26 0</inkml:trace>
  <inkml:trace contextRef="#ctx0" brushRef="#br0" timeOffset="10944">6317 1256,'0'0,"0"0,-54 0,27 0,0 27,27-1,0 1,0 0,0-1,0 1,0-1,0-26,0 27,0 0,0-27,0 26,0 1,0 0,0-27,0 26,0 1,0-27,0 27,27-27,0 26,-27 1,27-27,-27 0,54 27,-28-27,1 0,-27 0,27 0,0 0,0 0,-27 0,27 0,-27 0,27 0,-27 0,27 0,-1 0</inkml:trace>
  <inkml:trace contextRef="#ctx0" brushRef="#br0" timeOffset="11985">6290 1416,'0'0,"0"26,0-26,27 54,0-54,-1 26,1 1,0 0,0-27,-27 26,27-26,27 27,-54-27,53 0,28 0,-27 0,-27 0,27 0,-28 0,-26 0,27 0,0-27,0 1,-27 26,27-27,-27 0,27 1,-27 26,0-54,0 54,0-26,0-27,0 53,0-27,0 0,0 1,0 26,0-27,-27 0,27 27,-27 0,27 0,-27 0,27 27,-27-27,0 0,27 27,-26-27,-1 0,0 26,27 1,0-27,0 27,-27-1,27 1,0-1,0-26,0 54,0-54,0 26,0-26,0 27,0 0,0-1,0 1,0 0,0-27,0 26,27 1,0 0,-27-27,53 0,-26 0,54 0,-54 0,27 0,-1 0,-26 0,0 0,-27 0,27 0,0 0,0 0,-27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5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0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Database </a:t>
            </a:r>
            <a:r>
              <a:rPr lang="ko-KR" altLang="en-US" sz="40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연동 애플리케이션 개발</a:t>
            </a:r>
            <a:endParaRPr lang="ko-KR" altLang="en-US" sz="40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530375"/>
            <a:ext cx="9217024" cy="1368152"/>
          </a:xfrm>
        </p:spPr>
        <p:txBody>
          <a:bodyPr/>
          <a:lstStyle/>
          <a:p>
            <a:r>
              <a:rPr lang="ko-KR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객체 지향 기본 원리 및 디자인 패턴을 적용한 단계별 </a:t>
            </a:r>
            <a:r>
              <a:rPr lang="en-US" altLang="ko-KR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DAO </a:t>
            </a:r>
            <a:r>
              <a:rPr lang="ko-KR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개발</a:t>
            </a:r>
            <a:endParaRPr lang="ko-KR" alt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개방 폐쇄 원칙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(OCP : Open-Closed Principle)</a:t>
            </a:r>
          </a:p>
          <a:p>
            <a:pPr lvl="1"/>
            <a:r>
              <a:rPr lang="ko-KR" altLang="en-US" b="0" dirty="0" smtClean="0">
                <a:latin typeface="+mn-ea"/>
              </a:rPr>
              <a:t>클래스나 모듈은 확장에는 열려 있어야 하고 변경에는 닫혀 있어야 한다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</a:rPr>
              <a:t>인터페이스를 사용해 확장 기능을 정의한 대부분의 </a:t>
            </a:r>
            <a:r>
              <a:rPr lang="en-US" altLang="ko-KR" b="0" dirty="0" smtClean="0">
                <a:latin typeface="+mn-ea"/>
              </a:rPr>
              <a:t>API</a:t>
            </a:r>
            <a:r>
              <a:rPr lang="ko-KR" altLang="en-US" b="0" dirty="0" smtClean="0">
                <a:latin typeface="+mn-ea"/>
              </a:rPr>
              <a:t>는 이 개방 폐쇄 원칙을 따른다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높은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응집도와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낮은 결합도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b="0" dirty="0" smtClean="0">
                <a:latin typeface="+mn-ea"/>
              </a:rPr>
              <a:t>응집도가 높다는 것은 하나의 클래스나 모듈이 하나의 책임 또는 관심에만 집중되어 있다는 뜻으로 불필요하거나 직접 관련이 없는 외부의 관심과 책임이 얽혀 있지 않으며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ko-KR" altLang="en-US" b="0" dirty="0" smtClean="0">
                <a:latin typeface="+mn-ea"/>
              </a:rPr>
              <a:t>하나의 공통 관심사는 한 클래스에 모여 있다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</a:rPr>
              <a:t>높은 </a:t>
            </a:r>
            <a:r>
              <a:rPr lang="ko-KR" altLang="en-US" b="0" dirty="0" err="1" smtClean="0">
                <a:latin typeface="+mn-ea"/>
              </a:rPr>
              <a:t>응집도는</a:t>
            </a:r>
            <a:r>
              <a:rPr lang="ko-KR" altLang="en-US" b="0" dirty="0" smtClean="0">
                <a:latin typeface="+mn-ea"/>
              </a:rPr>
              <a:t> 클래스 레벨 뿐 아니라 패키지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ko-KR" altLang="en-US" b="0" dirty="0" smtClean="0">
                <a:latin typeface="+mn-ea"/>
              </a:rPr>
              <a:t>컴포넌트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ko-KR" altLang="en-US" b="0" dirty="0" smtClean="0">
                <a:latin typeface="+mn-ea"/>
              </a:rPr>
              <a:t>모듈에 이르기 까지 동일한 원리로 적용된다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</a:rPr>
              <a:t>결합도란</a:t>
            </a:r>
            <a:r>
              <a:rPr lang="en-US" altLang="ko-KR" b="0" dirty="0" smtClean="0">
                <a:latin typeface="+mn-ea"/>
              </a:rPr>
              <a:t>? ‘</a:t>
            </a:r>
            <a:r>
              <a:rPr lang="ko-KR" altLang="en-US" b="0" dirty="0" smtClean="0">
                <a:latin typeface="+mn-ea"/>
              </a:rPr>
              <a:t>하나의 오브젝트가 변경이 일어날 때 관계를 맺고 있는 다른 오브젝트에 변화를 요구하는 정도</a:t>
            </a:r>
            <a:r>
              <a:rPr lang="en-US" altLang="ko-KR" b="0" dirty="0" smtClean="0">
                <a:latin typeface="+mn-ea"/>
              </a:rPr>
              <a:t>’</a:t>
            </a:r>
            <a:r>
              <a:rPr lang="ko-KR" altLang="en-US" b="0" dirty="0" smtClean="0">
                <a:latin typeface="+mn-ea"/>
              </a:rPr>
              <a:t>를 말한다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</a:rPr>
              <a:t>관심사와 책임이 다른 오브젝트 또는 모듈과는 낮은 결합도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ko-KR" altLang="en-US" b="0" dirty="0" smtClean="0">
                <a:latin typeface="+mn-ea"/>
              </a:rPr>
              <a:t>즉 느슨하게 연결된 형태를 유지 함으로서 변화에 대응하는 속도가 높아지고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ko-KR" altLang="en-US" b="0" dirty="0" smtClean="0">
                <a:latin typeface="+mn-ea"/>
              </a:rPr>
              <a:t>구성이 깔끔해 지며 확장에도 매우 용이하다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전략 패턴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(Strategy Pattern)</a:t>
            </a:r>
          </a:p>
          <a:p>
            <a:pPr lvl="1"/>
            <a:r>
              <a:rPr lang="ko-KR" altLang="en-US" b="0" dirty="0" smtClean="0">
                <a:latin typeface="+mn-ea"/>
              </a:rPr>
              <a:t>디자인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패턴의 꽃이라 불릴 만큼 자주 사용되는 패턴으로 </a:t>
            </a:r>
            <a:r>
              <a:rPr lang="en-US" altLang="ko-KR" b="0" dirty="0" smtClean="0">
                <a:latin typeface="+mn-ea"/>
              </a:rPr>
              <a:t>‘</a:t>
            </a:r>
            <a:r>
              <a:rPr lang="ko-KR" altLang="en-US" b="0" dirty="0" smtClean="0">
                <a:latin typeface="+mn-ea"/>
              </a:rPr>
              <a:t>개방 폐쇄 원칙</a:t>
            </a:r>
            <a:r>
              <a:rPr lang="en-US" altLang="ko-KR" b="0" dirty="0" smtClean="0">
                <a:latin typeface="+mn-ea"/>
              </a:rPr>
              <a:t>’ </a:t>
            </a:r>
            <a:r>
              <a:rPr lang="ko-KR" altLang="en-US" b="0" dirty="0" smtClean="0">
                <a:latin typeface="+mn-ea"/>
              </a:rPr>
              <a:t>실현에도 가장 잘 들어맞는 패턴이다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</a:rPr>
              <a:t>자신의 핵심 기능 맥락</a:t>
            </a:r>
            <a:r>
              <a:rPr lang="en-US" altLang="ko-KR" b="0" dirty="0" smtClean="0">
                <a:latin typeface="+mn-ea"/>
              </a:rPr>
              <a:t>(Context)</a:t>
            </a:r>
            <a:r>
              <a:rPr lang="ko-KR" altLang="en-US" b="0" dirty="0" smtClean="0">
                <a:latin typeface="+mn-ea"/>
              </a:rPr>
              <a:t>에서 필요에 따라 변경이 필요한 알고리즘</a:t>
            </a:r>
            <a:r>
              <a:rPr lang="en-US" altLang="ko-KR" b="0" dirty="0" smtClean="0">
                <a:latin typeface="+mn-ea"/>
              </a:rPr>
              <a:t>(</a:t>
            </a:r>
            <a:r>
              <a:rPr lang="ko-KR" altLang="en-US" b="0" dirty="0" smtClean="0">
                <a:latin typeface="+mn-ea"/>
              </a:rPr>
              <a:t>독립적인 책임으로 분리 가능한 기능</a:t>
            </a:r>
            <a:r>
              <a:rPr lang="en-US" altLang="ko-KR" b="0" dirty="0" smtClean="0">
                <a:latin typeface="+mn-ea"/>
              </a:rPr>
              <a:t>)</a:t>
            </a:r>
            <a:r>
              <a:rPr lang="ko-KR" altLang="en-US" b="0" dirty="0" smtClean="0">
                <a:latin typeface="+mn-ea"/>
              </a:rPr>
              <a:t>을 인터페이스를 통해 분리시키고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ko-KR" altLang="en-US" b="0" dirty="0" smtClean="0">
                <a:latin typeface="+mn-ea"/>
              </a:rPr>
              <a:t>이를 구현한 구체적 알고리즘 클래스를 전략적으로 바꿔 사용할 수 있는 패턴이다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0" dirty="0" err="1" smtClean="0">
                <a:solidFill>
                  <a:srgbClr val="C00000"/>
                </a:solidFill>
                <a:latin typeface="+mn-ea"/>
              </a:rPr>
              <a:t>UserDao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는 자신의 핵심 기능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(DB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에 사용자 등록 및 조회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을 수행하는 데 필요한 기능중에서 변경 가능한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b="0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DB 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연결 기능을 </a:t>
            </a:r>
            <a:r>
              <a:rPr lang="en-US" altLang="ko-KR" b="0" dirty="0" err="1" smtClean="0">
                <a:solidFill>
                  <a:srgbClr val="C00000"/>
                </a:solidFill>
                <a:latin typeface="+mn-ea"/>
              </a:rPr>
              <a:t>ConnectionFactory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라는 인터페이스로 정의하고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이를 구현한 클래스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즉 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전략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’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을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바꿔가면서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b="0" dirty="0" smtClean="0">
                <a:solidFill>
                  <a:srgbClr val="C00000"/>
                </a:solidFill>
                <a:latin typeface="+mn-ea"/>
              </a:rPr>
            </a:b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사용할 수 있게 분리했다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.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ko-KR" b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기본 설계 원칙 정리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450" y="3804054"/>
            <a:ext cx="8398014" cy="271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b="0" dirty="0" smtClean="0">
                <a:latin typeface="+mn-ea"/>
              </a:rPr>
              <a:t>여전히 </a:t>
            </a:r>
            <a:r>
              <a:rPr lang="en-US" altLang="ko-KR" b="0" dirty="0" err="1" smtClean="0">
                <a:latin typeface="+mn-ea"/>
              </a:rPr>
              <a:t>UserDao</a:t>
            </a:r>
            <a:r>
              <a:rPr lang="ko-KR" altLang="en-US" b="0" dirty="0" smtClean="0">
                <a:latin typeface="+mn-ea"/>
              </a:rPr>
              <a:t>의 소스코드 변경 없이 </a:t>
            </a:r>
            <a:r>
              <a:rPr lang="en-US" altLang="ko-KR" b="0" dirty="0" smtClean="0">
                <a:latin typeface="+mn-ea"/>
              </a:rPr>
              <a:t>DB </a:t>
            </a:r>
            <a:r>
              <a:rPr lang="ko-KR" altLang="en-US" b="0" dirty="0" smtClean="0">
                <a:latin typeface="+mn-ea"/>
              </a:rPr>
              <a:t>커넥션 기능의 확장이 자유롭지 못하다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en-US" altLang="ko-KR" b="0" dirty="0" err="1" smtClean="0">
                <a:latin typeface="+mn-ea"/>
              </a:rPr>
              <a:t>UserDao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안에 </a:t>
            </a:r>
            <a:r>
              <a:rPr lang="en-US" altLang="ko-KR" b="0" dirty="0" err="1" smtClean="0">
                <a:latin typeface="+mn-ea"/>
              </a:rPr>
              <a:t>UserDao</a:t>
            </a:r>
            <a:r>
              <a:rPr lang="ko-KR" altLang="en-US" b="0" dirty="0" smtClean="0">
                <a:latin typeface="+mn-ea"/>
              </a:rPr>
              <a:t>의 관심사가 아닌 여전히 분리되지 않은 관심사항이 존재하고 있기 때문이다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2"/>
            <a:r>
              <a:rPr lang="en-US" altLang="ko-KR" b="1" dirty="0" err="1" smtClean="0">
                <a:latin typeface="+mn-ea"/>
              </a:rPr>
              <a:t>ConnectionFactory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connectionFactory</a:t>
            </a:r>
            <a:r>
              <a:rPr lang="en-US" altLang="ko-KR" b="1" dirty="0" smtClean="0">
                <a:latin typeface="+mn-ea"/>
              </a:rPr>
              <a:t> = new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OracleConnectionFactory</a:t>
            </a:r>
            <a:r>
              <a:rPr lang="en-US" altLang="ko-KR" b="1" dirty="0" smtClean="0">
                <a:latin typeface="+mn-ea"/>
              </a:rPr>
              <a:t>(); </a:t>
            </a:r>
            <a:r>
              <a:rPr lang="en-US" altLang="ko-KR" b="1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b="1" dirty="0" smtClean="0">
                <a:solidFill>
                  <a:srgbClr val="006600"/>
                </a:solidFill>
                <a:latin typeface="+mn-ea"/>
              </a:rPr>
              <a:t>독립적인 관심사항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UserDao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0" dirty="0" err="1" smtClean="0">
                <a:latin typeface="+mn-ea"/>
              </a:rPr>
              <a:t>UserDao</a:t>
            </a:r>
            <a:r>
              <a:rPr lang="ko-KR" altLang="en-US" b="0" dirty="0" smtClean="0">
                <a:latin typeface="+mn-ea"/>
              </a:rPr>
              <a:t>가 어떤 </a:t>
            </a:r>
            <a:r>
              <a:rPr lang="en-US" altLang="ko-KR" b="0" dirty="0" err="1" smtClean="0">
                <a:latin typeface="+mn-ea"/>
              </a:rPr>
              <a:t>ConnectionFactory</a:t>
            </a:r>
            <a:r>
              <a:rPr lang="ko-KR" altLang="en-US" b="0" dirty="0" smtClean="0">
                <a:latin typeface="+mn-ea"/>
              </a:rPr>
              <a:t> 구현 클래스의 객체를 사용하게 할 지를 결정</a:t>
            </a:r>
            <a:r>
              <a:rPr lang="en-US" altLang="ko-KR" b="0" dirty="0" smtClean="0">
                <a:latin typeface="+mn-ea"/>
              </a:rPr>
              <a:t>(</a:t>
            </a:r>
            <a:r>
              <a:rPr lang="ko-KR" altLang="en-US" b="0" dirty="0" smtClean="0">
                <a:latin typeface="+mn-ea"/>
              </a:rPr>
              <a:t>전략 적용</a:t>
            </a:r>
            <a:r>
              <a:rPr lang="en-US" altLang="ko-KR" b="0" dirty="0" smtClean="0">
                <a:latin typeface="+mn-ea"/>
              </a:rPr>
              <a:t>)</a:t>
            </a:r>
            <a:r>
              <a:rPr lang="ko-KR" altLang="en-US" b="0" dirty="0" smtClean="0">
                <a:latin typeface="+mn-ea"/>
              </a:rPr>
              <a:t>하는</a:t>
            </a:r>
            <a:r>
              <a:rPr lang="en-US" altLang="ko-KR" b="0" dirty="0" smtClean="0">
                <a:latin typeface="+mn-ea"/>
              </a:rPr>
              <a:t/>
            </a:r>
            <a:br>
              <a:rPr lang="en-US" altLang="ko-KR" b="0" dirty="0" smtClean="0">
                <a:latin typeface="+mn-ea"/>
              </a:rPr>
            </a:br>
            <a:r>
              <a:rPr lang="en-US" altLang="ko-KR" b="0" dirty="0" err="1" smtClean="0">
                <a:latin typeface="+mn-ea"/>
              </a:rPr>
              <a:t>UserDao</a:t>
            </a:r>
            <a:r>
              <a:rPr lang="ko-KR" altLang="en-US" b="0" dirty="0" smtClean="0">
                <a:latin typeface="+mn-ea"/>
              </a:rPr>
              <a:t>로부터 분리된 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제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3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의 오브젝트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b="0" dirty="0" err="1" smtClean="0">
                <a:solidFill>
                  <a:srgbClr val="C00000"/>
                </a:solidFill>
                <a:latin typeface="+mn-ea"/>
              </a:rPr>
              <a:t>DaoFactory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0" dirty="0" smtClean="0">
                <a:latin typeface="+mn-ea"/>
              </a:rPr>
              <a:t>가 필요하다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en-US" altLang="ko-KR" b="0" dirty="0" err="1" smtClean="0">
                <a:solidFill>
                  <a:srgbClr val="C00000"/>
                </a:solidFill>
                <a:latin typeface="+mn-ea"/>
              </a:rPr>
              <a:t>DaoFactory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의 역할</a:t>
            </a:r>
            <a:endParaRPr lang="en-US" altLang="ko-KR" b="0" dirty="0" smtClean="0">
              <a:solidFill>
                <a:srgbClr val="C00000"/>
              </a:solidFill>
              <a:latin typeface="+mn-ea"/>
            </a:endParaRPr>
          </a:p>
          <a:p>
            <a:pPr lvl="2">
              <a:buFont typeface="+mj-ea"/>
              <a:buAutoNum type="circleNumDbPlain"/>
            </a:pPr>
            <a:r>
              <a:rPr lang="en-US" altLang="ko-KR" dirty="0" err="1" smtClean="0">
                <a:latin typeface="+mn-ea"/>
              </a:rPr>
              <a:t>UserDao</a:t>
            </a:r>
            <a:r>
              <a:rPr lang="ko-KR" altLang="en-US" dirty="0" smtClean="0">
                <a:latin typeface="+mn-ea"/>
              </a:rPr>
              <a:t>의 생성</a:t>
            </a:r>
            <a:endParaRPr lang="en-US" altLang="ko-KR" dirty="0" smtClean="0">
              <a:latin typeface="+mn-ea"/>
            </a:endParaRPr>
          </a:p>
          <a:p>
            <a:pPr lvl="2">
              <a:buFont typeface="+mj-ea"/>
              <a:buAutoNum type="circleNumDbPlain"/>
            </a:pPr>
            <a:r>
              <a:rPr lang="en-US" altLang="ko-KR" dirty="0" err="1" smtClean="0">
                <a:latin typeface="+mn-ea"/>
              </a:rPr>
              <a:t>ConnectionFactory</a:t>
            </a:r>
            <a:r>
              <a:rPr lang="ko-KR" altLang="en-US" dirty="0" smtClean="0">
                <a:latin typeface="+mn-ea"/>
              </a:rPr>
              <a:t>를 이용한 </a:t>
            </a:r>
            <a:r>
              <a:rPr lang="en-US" altLang="ko-KR" dirty="0" smtClean="0">
                <a:latin typeface="+mn-ea"/>
              </a:rPr>
              <a:t>Connection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lvl="2">
              <a:buFont typeface="+mj-ea"/>
              <a:buAutoNum type="circleNumDbPlain"/>
            </a:pPr>
            <a:r>
              <a:rPr lang="en-US" altLang="ko-KR" dirty="0" err="1" smtClean="0">
                <a:latin typeface="+mn-ea"/>
              </a:rPr>
              <a:t>UserDao</a:t>
            </a:r>
            <a:r>
              <a:rPr lang="ko-KR" altLang="en-US" dirty="0" smtClean="0">
                <a:latin typeface="+mn-ea"/>
              </a:rPr>
              <a:t> 오브젝트에 </a:t>
            </a:r>
            <a:r>
              <a:rPr lang="en-US" altLang="ko-KR" dirty="0" smtClean="0">
                <a:latin typeface="+mn-ea"/>
              </a:rPr>
              <a:t>Connection </a:t>
            </a:r>
            <a:r>
              <a:rPr lang="ko-KR" altLang="en-US" dirty="0" smtClean="0">
                <a:latin typeface="+mn-ea"/>
              </a:rPr>
              <a:t>오브젝트 의존관계 설정</a:t>
            </a:r>
            <a:endParaRPr lang="en-US" altLang="ko-KR" dirty="0" smtClean="0">
              <a:latin typeface="+mn-ea"/>
            </a:endParaRPr>
          </a:p>
          <a:p>
            <a:pPr lvl="2">
              <a:buFont typeface="+mj-ea"/>
              <a:buAutoNum type="circleNumDbPlain"/>
            </a:pPr>
            <a:r>
              <a:rPr lang="en-US" altLang="ko-KR" dirty="0" err="1" smtClean="0">
                <a:latin typeface="+mn-ea"/>
              </a:rPr>
              <a:t>UserDao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오브젝트 반환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전략 적용을 분리한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오브젝트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DaoFactory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사용 계속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3513" y="2892425"/>
              <a:ext cx="1219200" cy="123825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4154" y="2883066"/>
                <a:ext cx="1237918" cy="1256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6113" y="2563813"/>
              <a:ext cx="2593975" cy="744537"/>
            </p14:xfrm>
          </p:contentPart>
        </mc:Choice>
        <mc:Fallback>
          <p:pic>
            <p:nvPicPr>
              <p:cNvPr id="4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6752" y="2554452"/>
                <a:ext cx="2612696" cy="7632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UserDao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0" dirty="0" err="1" smtClean="0">
                <a:latin typeface="+mn-ea"/>
              </a:rPr>
              <a:t>JavaSE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표준 </a:t>
            </a:r>
            <a:r>
              <a:rPr lang="en-US" altLang="ko-KR" b="0" dirty="0" smtClean="0">
                <a:latin typeface="+mn-ea"/>
              </a:rPr>
              <a:t>API</a:t>
            </a:r>
            <a:r>
              <a:rPr lang="ko-KR" altLang="en-US" b="0" dirty="0" smtClean="0">
                <a:latin typeface="+mn-ea"/>
              </a:rPr>
              <a:t>에는 </a:t>
            </a:r>
            <a:r>
              <a:rPr lang="en-US" altLang="ko-KR" b="0" dirty="0" smtClean="0">
                <a:latin typeface="+mn-ea"/>
              </a:rPr>
              <a:t>DB </a:t>
            </a:r>
            <a:r>
              <a:rPr lang="ko-KR" altLang="en-US" b="0" dirty="0" smtClean="0">
                <a:latin typeface="+mn-ea"/>
              </a:rPr>
              <a:t>커넥션 생성 기능을 추상화</a:t>
            </a:r>
            <a:r>
              <a:rPr lang="en-US" altLang="ko-KR" b="0" dirty="0" smtClean="0">
                <a:latin typeface="+mn-ea"/>
              </a:rPr>
              <a:t>(</a:t>
            </a:r>
            <a:r>
              <a:rPr lang="ko-KR" altLang="en-US" b="0" dirty="0" smtClean="0">
                <a:latin typeface="+mn-ea"/>
              </a:rPr>
              <a:t>규약</a:t>
            </a:r>
            <a:r>
              <a:rPr lang="en-US" altLang="ko-KR" b="0" dirty="0" smtClean="0">
                <a:latin typeface="+mn-ea"/>
              </a:rPr>
              <a:t>)</a:t>
            </a:r>
            <a:r>
              <a:rPr lang="ko-KR" altLang="en-US" b="0" dirty="0" smtClean="0">
                <a:latin typeface="+mn-ea"/>
              </a:rPr>
              <a:t>해서 일관되게 </a:t>
            </a:r>
            <a:r>
              <a:rPr lang="en-US" altLang="ko-KR" b="0" dirty="0" smtClean="0">
                <a:latin typeface="+mn-ea"/>
              </a:rPr>
              <a:t>Connection</a:t>
            </a:r>
            <a:r>
              <a:rPr lang="ko-KR" altLang="en-US" b="0" dirty="0" smtClean="0">
                <a:latin typeface="+mn-ea"/>
              </a:rPr>
              <a:t>을 사용할 수 있게 만들어진</a:t>
            </a:r>
            <a:r>
              <a:rPr lang="en-US" altLang="ko-KR" b="0" dirty="0" err="1" smtClean="0">
                <a:solidFill>
                  <a:srgbClr val="C00000"/>
                </a:solidFill>
                <a:latin typeface="+mn-ea"/>
              </a:rPr>
              <a:t>javax.sql.DataSource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인터페이스를 제공한다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en-US" altLang="ko-KR" b="0" dirty="0" smtClean="0">
                <a:latin typeface="+mn-ea"/>
              </a:rPr>
              <a:t>Apache </a:t>
            </a:r>
            <a:r>
              <a:rPr lang="ko-KR" altLang="en-US" b="0" dirty="0" smtClean="0">
                <a:latin typeface="+mn-ea"/>
              </a:rPr>
              <a:t>그룹에서 </a:t>
            </a:r>
            <a:r>
              <a:rPr lang="en-US" altLang="ko-KR" b="0" dirty="0" smtClean="0">
                <a:latin typeface="+mn-ea"/>
              </a:rPr>
              <a:t>DB </a:t>
            </a:r>
            <a:r>
              <a:rPr lang="ko-KR" altLang="en-US" b="0" dirty="0" smtClean="0">
                <a:latin typeface="+mn-ea"/>
              </a:rPr>
              <a:t>연결과 커넥션 </a:t>
            </a:r>
            <a:r>
              <a:rPr lang="ko-KR" altLang="en-US" b="0" dirty="0" err="1" smtClean="0">
                <a:latin typeface="+mn-ea"/>
              </a:rPr>
              <a:t>풀링</a:t>
            </a:r>
            <a:r>
              <a:rPr lang="en-US" altLang="ko-KR" b="0" dirty="0" smtClean="0">
                <a:latin typeface="+mn-ea"/>
              </a:rPr>
              <a:t>(Connection Pooling) </a:t>
            </a:r>
            <a:r>
              <a:rPr lang="ko-KR" altLang="en-US" b="0" dirty="0" smtClean="0">
                <a:latin typeface="+mn-ea"/>
              </a:rPr>
              <a:t>기능을 갖춘 </a:t>
            </a:r>
            <a:r>
              <a:rPr lang="en-US" altLang="ko-KR" b="0" dirty="0" err="1" smtClean="0">
                <a:solidFill>
                  <a:srgbClr val="C00000"/>
                </a:solidFill>
                <a:latin typeface="+mn-ea"/>
              </a:rPr>
              <a:t>DataSource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구현 라이브러리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b="0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b="0" dirty="0" smtClean="0">
                <a:solidFill>
                  <a:srgbClr val="C00000"/>
                </a:solidFill>
                <a:latin typeface="+mn-ea"/>
              </a:rPr>
              <a:t>(DBCP API)</a:t>
            </a:r>
            <a:r>
              <a:rPr lang="ko-KR" altLang="en-US" b="0" dirty="0" smtClean="0">
                <a:latin typeface="+mn-ea"/>
              </a:rPr>
              <a:t>를 무료로 제공한다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2"/>
            <a:r>
              <a:rPr lang="en-US" altLang="ko-KR" dirty="0" smtClean="0">
                <a:latin typeface="+mn-ea"/>
              </a:rPr>
              <a:t>commons-collections-</a:t>
            </a:r>
            <a:r>
              <a:rPr lang="en-US" altLang="ko-KR" dirty="0" err="1" smtClean="0">
                <a:latin typeface="+mn-ea"/>
              </a:rPr>
              <a:t>x.x.jar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commons-</a:t>
            </a:r>
            <a:r>
              <a:rPr lang="en-US" altLang="ko-KR" dirty="0" err="1" smtClean="0">
                <a:latin typeface="+mn-ea"/>
              </a:rPr>
              <a:t>dbcp</a:t>
            </a:r>
            <a:r>
              <a:rPr lang="en-US" altLang="ko-KR" dirty="0" smtClean="0">
                <a:latin typeface="+mn-ea"/>
              </a:rPr>
              <a:t>-</a:t>
            </a:r>
            <a:r>
              <a:rPr lang="en-US" altLang="ko-KR" dirty="0" err="1" smtClean="0">
                <a:latin typeface="+mn-ea"/>
              </a:rPr>
              <a:t>x.x.jar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commons-pool-</a:t>
            </a:r>
            <a:r>
              <a:rPr lang="en-US" altLang="ko-KR" dirty="0" err="1" smtClean="0">
                <a:latin typeface="+mn-ea"/>
              </a:rPr>
              <a:t>x.x.jar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ConnectionFactory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인퍼페이스로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137" y="2827276"/>
            <a:ext cx="8698358" cy="332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b="0" dirty="0" smtClean="0">
                <a:latin typeface="+mn-ea"/>
              </a:rPr>
              <a:t>인터페이스와 구현클래스로 분리하지 않아 다양한 데이터 액세스 기술</a:t>
            </a:r>
            <a:r>
              <a:rPr lang="en-US" altLang="ko-KR" b="0" dirty="0" smtClean="0">
                <a:latin typeface="+mn-ea"/>
              </a:rPr>
              <a:t>(JDBC, JDO, JPA, </a:t>
            </a:r>
            <a:r>
              <a:rPr lang="en-US" altLang="ko-KR" b="0" dirty="0" err="1" smtClean="0">
                <a:latin typeface="+mn-ea"/>
              </a:rPr>
              <a:t>iBatis</a:t>
            </a:r>
            <a:r>
              <a:rPr lang="en-US" altLang="ko-KR" b="0" dirty="0" smtClean="0">
                <a:latin typeface="+mn-ea"/>
              </a:rPr>
              <a:t>, Hibernate…)</a:t>
            </a:r>
            <a:r>
              <a:rPr lang="ko-KR" altLang="en-US" b="0" dirty="0" smtClean="0">
                <a:latin typeface="+mn-ea"/>
              </a:rPr>
              <a:t>을</a:t>
            </a:r>
            <a:r>
              <a:rPr lang="en-US" altLang="ko-KR" b="0" dirty="0" smtClean="0">
                <a:latin typeface="+mn-ea"/>
              </a:rPr>
              <a:t/>
            </a:r>
            <a:br>
              <a:rPr lang="en-US" altLang="ko-KR" b="0" dirty="0" smtClean="0">
                <a:latin typeface="+mn-ea"/>
              </a:rPr>
            </a:br>
            <a:r>
              <a:rPr lang="ko-KR" altLang="en-US" b="0" dirty="0" smtClean="0">
                <a:latin typeface="+mn-ea"/>
              </a:rPr>
              <a:t>사용해 만든 </a:t>
            </a:r>
            <a:r>
              <a:rPr lang="en-US" altLang="ko-KR" b="0" dirty="0" smtClean="0">
                <a:latin typeface="+mn-ea"/>
              </a:rPr>
              <a:t>DAO </a:t>
            </a:r>
            <a:r>
              <a:rPr lang="ko-KR" altLang="en-US" b="0" dirty="0" smtClean="0">
                <a:latin typeface="+mn-ea"/>
              </a:rPr>
              <a:t>사용 시 일관된 </a:t>
            </a:r>
            <a:r>
              <a:rPr lang="ko-KR" altLang="en-US" b="0" dirty="0" err="1" smtClean="0">
                <a:latin typeface="+mn-ea"/>
              </a:rPr>
              <a:t>메소드</a:t>
            </a:r>
            <a:r>
              <a:rPr lang="ko-KR" altLang="en-US" b="0" dirty="0" smtClean="0">
                <a:latin typeface="+mn-ea"/>
              </a:rPr>
              <a:t> 호출이 불가능하며</a:t>
            </a:r>
            <a:endParaRPr lang="en-US" altLang="ko-KR" b="0" dirty="0" smtClean="0">
              <a:latin typeface="+mn-ea"/>
            </a:endParaRPr>
          </a:p>
          <a:p>
            <a:pPr lvl="1"/>
            <a:r>
              <a:rPr lang="ko-KR" altLang="en-US" b="0" dirty="0" smtClean="0">
                <a:latin typeface="+mn-ea"/>
              </a:rPr>
              <a:t>클라이언트 입장에서 일관된 </a:t>
            </a:r>
            <a:r>
              <a:rPr lang="ko-KR" altLang="en-US" b="0" dirty="0" err="1" smtClean="0">
                <a:latin typeface="+mn-ea"/>
              </a:rPr>
              <a:t>메소드</a:t>
            </a:r>
            <a:r>
              <a:rPr lang="ko-KR" altLang="en-US" b="0" dirty="0" smtClean="0">
                <a:latin typeface="+mn-ea"/>
              </a:rPr>
              <a:t> 호출이 불가능하다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UserDao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DAO </a:t>
            </a:r>
            <a:r>
              <a:rPr lang="ko-KR" altLang="en-US" dirty="0" smtClean="0"/>
              <a:t>패턴 적용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2430854"/>
            <a:ext cx="930592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7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0" dirty="0" err="1" smtClean="0">
                <a:latin typeface="+mn-ea"/>
              </a:rPr>
              <a:t>UserDao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외에 다른 </a:t>
            </a:r>
            <a:r>
              <a:rPr lang="en-US" altLang="ko-KR" b="0" dirty="0" smtClean="0">
                <a:latin typeface="+mn-ea"/>
              </a:rPr>
              <a:t>DAO(</a:t>
            </a:r>
            <a:r>
              <a:rPr lang="ko-KR" altLang="en-US" b="0" dirty="0" smtClean="0">
                <a:latin typeface="+mn-ea"/>
              </a:rPr>
              <a:t>예</a:t>
            </a:r>
            <a:r>
              <a:rPr lang="en-US" altLang="ko-KR" b="0" dirty="0" smtClean="0">
                <a:latin typeface="+mn-ea"/>
              </a:rPr>
              <a:t>: </a:t>
            </a:r>
            <a:r>
              <a:rPr lang="en-US" altLang="ko-KR" b="0" dirty="0" err="1" smtClean="0">
                <a:latin typeface="+mn-ea"/>
              </a:rPr>
              <a:t>AccountDao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en-US" altLang="ko-KR" b="0" dirty="0" err="1" smtClean="0">
                <a:latin typeface="+mn-ea"/>
              </a:rPr>
              <a:t>ArticleDao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en-US" altLang="ko-KR" b="0" dirty="0" err="1" smtClean="0">
                <a:latin typeface="+mn-ea"/>
              </a:rPr>
              <a:t>MessageDao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등</a:t>
            </a:r>
            <a:r>
              <a:rPr lang="en-US" altLang="ko-KR" b="0" dirty="0" smtClean="0">
                <a:latin typeface="+mn-ea"/>
              </a:rPr>
              <a:t>)</a:t>
            </a:r>
            <a:r>
              <a:rPr lang="ko-KR" altLang="en-US" b="0" dirty="0" smtClean="0">
                <a:latin typeface="+mn-ea"/>
              </a:rPr>
              <a:t>를 계속 작성해야 할 경우 </a:t>
            </a:r>
            <a:r>
              <a:rPr lang="en-US" altLang="ko-KR" b="0" dirty="0" smtClean="0">
                <a:latin typeface="+mn-ea"/>
              </a:rPr>
              <a:t/>
            </a:r>
            <a:br>
              <a:rPr lang="en-US" altLang="ko-KR" b="0" dirty="0" smtClean="0">
                <a:latin typeface="+mn-ea"/>
              </a:rPr>
            </a:br>
            <a:r>
              <a:rPr lang="ko-KR" altLang="en-US" b="0" dirty="0" smtClean="0">
                <a:latin typeface="+mn-ea"/>
              </a:rPr>
              <a:t>해당 </a:t>
            </a:r>
            <a:r>
              <a:rPr lang="en-US" altLang="ko-KR" b="0" dirty="0" smtClean="0">
                <a:latin typeface="+mn-ea"/>
              </a:rPr>
              <a:t>Dao </a:t>
            </a:r>
            <a:r>
              <a:rPr lang="ko-KR" altLang="en-US" b="0" dirty="0" smtClean="0">
                <a:latin typeface="+mn-ea"/>
              </a:rPr>
              <a:t>객체를 생성하는 </a:t>
            </a:r>
            <a:r>
              <a:rPr lang="en-US" altLang="ko-KR" b="0" dirty="0" err="1" smtClean="0">
                <a:latin typeface="+mn-ea"/>
              </a:rPr>
              <a:t>AccountDaoFactory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en-US" altLang="ko-KR" b="0" dirty="0" err="1" smtClean="0">
                <a:latin typeface="+mn-ea"/>
              </a:rPr>
              <a:t>ArticleDaoFactory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en-US" altLang="ko-KR" b="0" dirty="0" err="1" smtClean="0">
                <a:latin typeface="+mn-ea"/>
              </a:rPr>
              <a:t>MessageDaoFactory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등을 계속 </a:t>
            </a:r>
            <a:r>
              <a:rPr lang="en-US" altLang="ko-KR" b="0" dirty="0" smtClean="0">
                <a:latin typeface="+mn-ea"/>
              </a:rPr>
              <a:t/>
            </a:r>
            <a:br>
              <a:rPr lang="en-US" altLang="ko-KR" b="0" dirty="0" smtClean="0">
                <a:latin typeface="+mn-ea"/>
              </a:rPr>
            </a:br>
            <a:r>
              <a:rPr lang="ko-KR" altLang="en-US" b="0" dirty="0" smtClean="0">
                <a:latin typeface="+mn-ea"/>
              </a:rPr>
              <a:t>만들어야 된다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UserDao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b="0" dirty="0" err="1" smtClean="0">
                <a:latin typeface="+mn-ea"/>
              </a:rPr>
              <a:t>팩토리</a:t>
            </a:r>
            <a:r>
              <a:rPr lang="ko-KR" altLang="en-US" b="0" dirty="0" smtClean="0">
                <a:latin typeface="+mn-ea"/>
              </a:rPr>
              <a:t> </a:t>
            </a:r>
            <a:r>
              <a:rPr lang="ko-KR" altLang="en-US" b="0" dirty="0" err="1" smtClean="0">
                <a:latin typeface="+mn-ea"/>
              </a:rPr>
              <a:t>메소드</a:t>
            </a:r>
            <a:r>
              <a:rPr lang="ko-KR" altLang="en-US" b="0" dirty="0" smtClean="0">
                <a:latin typeface="+mn-ea"/>
              </a:rPr>
              <a:t> 패턴과 추상 </a:t>
            </a:r>
            <a:r>
              <a:rPr lang="ko-KR" altLang="en-US" b="0" dirty="0" err="1" smtClean="0">
                <a:latin typeface="+mn-ea"/>
              </a:rPr>
              <a:t>팩토리</a:t>
            </a:r>
            <a:r>
              <a:rPr lang="ko-KR" altLang="en-US" b="0" dirty="0" smtClean="0">
                <a:latin typeface="+mn-ea"/>
              </a:rPr>
              <a:t> 패턴을 적용한다</a:t>
            </a:r>
            <a:r>
              <a:rPr lang="en-US" altLang="ko-KR" b="0" dirty="0" smtClean="0">
                <a:latin typeface="+mn-ea"/>
              </a:rPr>
              <a:t>.</a:t>
            </a:r>
            <a:endParaRPr lang="en-US" altLang="ko-KR" b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DAO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패턴과 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 적용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351" y="2453792"/>
            <a:ext cx="9471794" cy="392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애플리케이션이 다루는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영속성 데이터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(Database, File System,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기타 스토리지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를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저장하거나 조회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조작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(CRUD)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하는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기능을 전담하도록 만드는 객체</a:t>
            </a:r>
            <a:r>
              <a:rPr lang="ko-KR" altLang="en-US" dirty="0" smtClean="0">
                <a:latin typeface="+mn-ea"/>
              </a:rPr>
              <a:t>를 말한다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대부분의 애플리케이션 특히 엔터프라이즈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서버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애플리케이션의 경우 어떤 방법으로든 </a:t>
            </a:r>
            <a:r>
              <a:rPr lang="en-US" altLang="ko-KR" dirty="0" smtClean="0">
                <a:latin typeface="+mn-ea"/>
              </a:rPr>
              <a:t>DBMS</a:t>
            </a:r>
            <a:r>
              <a:rPr lang="ko-KR" altLang="en-US" dirty="0" smtClean="0">
                <a:latin typeface="+mn-ea"/>
              </a:rPr>
              <a:t>와 연결돼서 동작한다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애플리케이션에서 </a:t>
            </a:r>
            <a:r>
              <a:rPr lang="en-US" altLang="ko-KR" dirty="0" smtClean="0">
                <a:latin typeface="+mn-ea"/>
              </a:rPr>
              <a:t>DB </a:t>
            </a:r>
            <a:r>
              <a:rPr lang="ko-KR" altLang="en-US" dirty="0" smtClean="0">
                <a:latin typeface="+mn-ea"/>
              </a:rPr>
              <a:t>연동 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DAO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디자인 패턴</a:t>
            </a:r>
            <a:r>
              <a:rPr lang="ko-KR" altLang="en-US" dirty="0" smtClean="0">
                <a:latin typeface="+mn-ea"/>
              </a:rPr>
              <a:t>을 적용하여 </a:t>
            </a:r>
            <a:r>
              <a:rPr lang="ko-KR" altLang="en-US" u="sng" dirty="0" smtClean="0">
                <a:solidFill>
                  <a:srgbClr val="C00000"/>
                </a:solidFill>
                <a:latin typeface="+mn-ea"/>
              </a:rPr>
              <a:t>영속성 데이터 액세스 </a:t>
            </a:r>
            <a:r>
              <a:rPr lang="ko-KR" altLang="en-US" u="sng" dirty="0" err="1" smtClean="0">
                <a:solidFill>
                  <a:srgbClr val="C00000"/>
                </a:solidFill>
                <a:latin typeface="+mn-ea"/>
              </a:rPr>
              <a:t>로직을</a:t>
            </a:r>
            <a:r>
              <a:rPr lang="ko-KR" altLang="en-US" u="sng" dirty="0" smtClean="0">
                <a:solidFill>
                  <a:srgbClr val="C00000"/>
                </a:solidFill>
                <a:latin typeface="+mn-ea"/>
              </a:rPr>
              <a:t> 담은 클래스를 캡슐화</a:t>
            </a:r>
            <a:r>
              <a:rPr lang="ko-KR" altLang="en-US" dirty="0" smtClean="0">
                <a:latin typeface="+mn-ea"/>
              </a:rPr>
              <a:t>하여 작성하여야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디자인 패턴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(Design Pattern)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이란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</a:rPr>
              <a:t>시스템 설계 시 특정 상황에서 자주 발생하는 문제점을 해결하기 위한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선배 개발자들의 설계 노하우를 정리하여 이름을 부여한 재사용 가능한 설계 모델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디자인 패턴을 최초 집대성한 </a:t>
            </a:r>
            <a:r>
              <a:rPr lang="en-US" altLang="ko-KR" dirty="0" smtClean="0">
                <a:latin typeface="+mn-ea"/>
              </a:rPr>
              <a:t>『</a:t>
            </a:r>
            <a:r>
              <a:rPr lang="en-US" altLang="ko-KR" dirty="0" err="1" smtClean="0">
                <a:latin typeface="+mn-ea"/>
              </a:rPr>
              <a:t>GoF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ko-KR" altLang="en-US" smtClean="0">
                <a:latin typeface="+mn-ea"/>
              </a:rPr>
              <a:t>디자인 </a:t>
            </a:r>
            <a:r>
              <a:rPr lang="ko-KR" altLang="en-US" smtClean="0">
                <a:latin typeface="+mn-ea"/>
              </a:rPr>
              <a:t>패턴</a:t>
            </a:r>
            <a:r>
              <a:rPr lang="en-US" altLang="ko-KR" smtClean="0">
                <a:latin typeface="+mn-ea"/>
              </a:rPr>
              <a:t>』  </a:t>
            </a:r>
            <a:r>
              <a:rPr lang="ko-KR" altLang="en-US" dirty="0" smtClean="0">
                <a:latin typeface="+mn-ea"/>
              </a:rPr>
              <a:t>교재 참조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DAO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디자인 패턴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영속성 처리를 위한 다양한 데이터 액세스 기술</a:t>
            </a:r>
            <a:r>
              <a:rPr lang="en-US" altLang="ko-KR" dirty="0" smtClean="0">
                <a:latin typeface="+mn-ea"/>
              </a:rPr>
              <a:t>(JDBC, JDO, JPA, </a:t>
            </a:r>
            <a:r>
              <a:rPr lang="en-US" altLang="ko-KR" dirty="0" err="1" smtClean="0">
                <a:latin typeface="+mn-ea"/>
              </a:rPr>
              <a:t>iBatis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Hibername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들을 인터페이스를 통해 외부에 노출되지 않도록 설계하는 디자인 패턴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데이터 액세스 </a:t>
            </a:r>
            <a:r>
              <a:rPr lang="ko-KR" altLang="en-US" dirty="0" err="1" smtClean="0">
                <a:latin typeface="+mn-ea"/>
              </a:rPr>
              <a:t>로직</a:t>
            </a:r>
            <a:r>
              <a:rPr lang="ko-KR" altLang="en-US" dirty="0" smtClean="0">
                <a:latin typeface="+mn-ea"/>
              </a:rPr>
              <a:t> 코드를 변경하더라도 </a:t>
            </a:r>
            <a:r>
              <a:rPr lang="en-US" altLang="ko-KR" dirty="0" smtClean="0">
                <a:latin typeface="+mn-ea"/>
              </a:rPr>
              <a:t>DAO</a:t>
            </a:r>
            <a:r>
              <a:rPr lang="ko-KR" altLang="en-US" dirty="0" smtClean="0">
                <a:latin typeface="+mn-ea"/>
              </a:rPr>
              <a:t>를 사용하는 객체 코드에 전혀 영향을 주지 않으며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일관된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호출이 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데이터 전달 시 간단한 비즈니스 </a:t>
            </a:r>
            <a:r>
              <a:rPr lang="ko-KR" altLang="en-US" dirty="0" err="1" smtClean="0">
                <a:latin typeface="+mn-ea"/>
              </a:rPr>
              <a:t>로직을</a:t>
            </a:r>
            <a:r>
              <a:rPr lang="ko-KR" altLang="en-US" dirty="0" smtClean="0">
                <a:latin typeface="+mn-ea"/>
              </a:rPr>
              <a:t> 가진 도메인 오브젝트</a:t>
            </a:r>
            <a:r>
              <a:rPr lang="en-US" altLang="ko-KR" dirty="0" smtClean="0">
                <a:latin typeface="+mn-ea"/>
              </a:rPr>
              <a:t>(Domain Object)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smtClean="0">
                <a:latin typeface="+mn-ea"/>
              </a:rPr>
              <a:t>DTO(Data Transfer Object)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DAO(Data Access Object)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]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뷰와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분리하여 사용자 정보를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JDBC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를 이용하여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DB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에 저장하고 조회할 수 있는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DAO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작성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실습을 위한 사용자 정보 테이블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users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작성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사용자 정보 저장을 위한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User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도메인 객체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작성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초간단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770" y="1746406"/>
            <a:ext cx="8664710" cy="165617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TABLE users(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id VARCHAR2(8),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name VARCHAR2(20) NOT NULL,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VARCHAR2(8) NOT NULL,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CONSTRAINT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users_id_pk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PRIMARY KEY(id)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770" y="4110788"/>
            <a:ext cx="8664710" cy="2087064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class User {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id;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name;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생성자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setter/getter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smtClean="0">
                <a:solidFill>
                  <a:srgbClr val="006600"/>
                </a:solidFill>
              </a:rPr>
              <a:t>기타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"/>
            </a:pPr>
            <a:r>
              <a:rPr lang="en-US" altLang="ko-KR" dirty="0" smtClean="0">
                <a:latin typeface="+mn-ea"/>
              </a:rPr>
              <a:t>Database </a:t>
            </a:r>
            <a:r>
              <a:rPr lang="ko-KR" altLang="en-US" dirty="0" smtClean="0">
                <a:latin typeface="+mn-ea"/>
              </a:rPr>
              <a:t>처리를 전담하는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UserDao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0" dirty="0" smtClean="0">
                <a:latin typeface="+mn-ea"/>
              </a:rPr>
              <a:t>users </a:t>
            </a:r>
            <a:r>
              <a:rPr lang="ko-KR" altLang="en-US" b="0" dirty="0" smtClean="0">
                <a:latin typeface="+mn-ea"/>
              </a:rPr>
              <a:t>테이블에 사용자 등록 및 사용자 정보 조회 기능</a:t>
            </a:r>
            <a:endParaRPr lang="en-US" altLang="ko-KR" b="0" dirty="0" smtClean="0">
              <a:latin typeface="+mn-ea"/>
            </a:endParaRPr>
          </a:p>
          <a:p>
            <a:pPr lvl="1"/>
            <a:r>
              <a:rPr lang="en-US" altLang="ko-KR" b="0" dirty="0" smtClean="0">
                <a:latin typeface="+mn-ea"/>
              </a:rPr>
              <a:t>JDBC </a:t>
            </a:r>
            <a:r>
              <a:rPr lang="ko-KR" altLang="en-US" b="0" dirty="0" smtClean="0">
                <a:latin typeface="+mn-ea"/>
              </a:rPr>
              <a:t>드라이버</a:t>
            </a:r>
            <a:r>
              <a:rPr lang="en-US" altLang="ko-KR" b="0" dirty="0" smtClean="0">
                <a:latin typeface="+mn-ea"/>
              </a:rPr>
              <a:t>(ojdbc.jar) : </a:t>
            </a:r>
            <a:r>
              <a:rPr lang="ko-KR" altLang="en-US" b="0" dirty="0" smtClean="0">
                <a:latin typeface="+mn-ea"/>
              </a:rPr>
              <a:t>클래스 패스에 추가</a:t>
            </a:r>
            <a:endParaRPr lang="en-US" altLang="ko-KR" b="0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초간단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770" y="1683914"/>
            <a:ext cx="8664710" cy="4598989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UserDao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/** </a:t>
            </a:r>
            <a:r>
              <a:rPr lang="ko-KR" altLang="en-US" sz="1400" dirty="0" smtClean="0">
                <a:solidFill>
                  <a:srgbClr val="006600"/>
                </a:solidFill>
              </a:rPr>
              <a:t>사용자 등록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public void add(User </a:t>
            </a:r>
            <a:r>
              <a:rPr lang="en-US" altLang="ko-KR" sz="1400" dirty="0" err="1" smtClean="0"/>
              <a:t>user</a:t>
            </a:r>
            <a:r>
              <a:rPr lang="en-US" altLang="ko-KR" sz="1400" dirty="0" smtClean="0"/>
              <a:t>) throws Exception{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= " INSERT INTO users(id, NAME,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  VALUES(?, ?, ?)";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     // JDBC </a:t>
            </a:r>
            <a:r>
              <a:rPr lang="ko-KR" altLang="en-US" sz="1400" dirty="0" smtClean="0">
                <a:solidFill>
                  <a:srgbClr val="006600"/>
                </a:solidFill>
              </a:rPr>
              <a:t>코드 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/** </a:t>
            </a:r>
            <a:r>
              <a:rPr lang="ko-KR" altLang="en-US" sz="1400" dirty="0" smtClean="0">
                <a:solidFill>
                  <a:srgbClr val="006600"/>
                </a:solidFill>
              </a:rPr>
              <a:t>사용자 정보 조회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public User get(String id) throws Exception{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= " SELECT id, name,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 FROM users WHERE id = ?";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     // JDBC </a:t>
            </a:r>
            <a:r>
              <a:rPr lang="ko-KR" altLang="en-US" sz="1400" dirty="0" smtClean="0">
                <a:solidFill>
                  <a:srgbClr val="006600"/>
                </a:solidFill>
              </a:rPr>
              <a:t>코드 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/** Connection </a:t>
            </a:r>
            <a:r>
              <a:rPr lang="ko-KR" altLang="en-US" sz="1400" dirty="0" smtClean="0">
                <a:solidFill>
                  <a:srgbClr val="006600"/>
                </a:solidFill>
              </a:rPr>
              <a:t>생성을 위한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팩토리</a:t>
            </a:r>
            <a:r>
              <a:rPr lang="ko-KR" altLang="en-US" sz="1400" dirty="0" smtClean="0">
                <a:solidFill>
                  <a:srgbClr val="0066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ko-KR" altLang="en-US" sz="1400" dirty="0" smtClean="0">
                <a:solidFill>
                  <a:srgbClr val="006600"/>
                </a:solidFill>
              </a:rPr>
              <a:t>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private Connection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 throws Exception{</a:t>
            </a:r>
          </a:p>
          <a:p>
            <a:r>
              <a:rPr lang="en-US" altLang="ko-KR" sz="1400" dirty="0" smtClean="0"/>
              <a:t>          </a:t>
            </a:r>
            <a:r>
              <a:rPr lang="en-US" altLang="ko-KR" sz="1400" dirty="0" err="1" smtClean="0"/>
              <a:t>Class.forName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oracle.jdbc.driver.OracleDriver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DriverManager.getConnection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jdbc:oracle:thin</a:t>
            </a:r>
            <a:r>
              <a:rPr lang="en-US" altLang="ko-KR" sz="1400" dirty="0" smtClean="0"/>
              <a:t>:@host:1521:XE", “id", “pw");</a:t>
            </a:r>
          </a:p>
          <a:p>
            <a:r>
              <a:rPr lang="en-US" altLang="ko-KR" sz="1400" dirty="0" smtClean="0"/>
              <a:t>          return con;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"/>
            </a:pPr>
            <a:r>
              <a:rPr lang="en-US" altLang="ko-KR" dirty="0" err="1" smtClean="0">
                <a:latin typeface="+mn-ea"/>
              </a:rPr>
              <a:t>UserDao</a:t>
            </a:r>
            <a:r>
              <a:rPr lang="ko-KR" altLang="en-US" dirty="0" smtClean="0">
                <a:latin typeface="+mn-ea"/>
              </a:rPr>
              <a:t>를 사용하는 테스트용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UserDaoClient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애플리케이션 클래스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0" dirty="0" err="1" smtClean="0">
                <a:latin typeface="+mn-ea"/>
              </a:rPr>
              <a:t>UserDao</a:t>
            </a:r>
            <a:r>
              <a:rPr lang="ko-KR" altLang="en-US" b="0" dirty="0" smtClean="0">
                <a:latin typeface="+mn-ea"/>
              </a:rPr>
              <a:t>를 사용하는 테스트 클래스</a:t>
            </a:r>
            <a:endParaRPr lang="en-US" altLang="ko-KR" b="0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초간단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770" y="1446499"/>
            <a:ext cx="8664710" cy="388065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public class </a:t>
            </a:r>
            <a:r>
              <a:rPr lang="en-US" altLang="ko-KR" sz="1400" dirty="0" err="1" smtClean="0">
                <a:latin typeface="+mn-ea"/>
              </a:rPr>
              <a:t>UserDaoClient</a:t>
            </a:r>
            <a:r>
              <a:rPr lang="en-US" altLang="ko-KR" sz="1400" dirty="0" smtClean="0">
                <a:latin typeface="+mn-ea"/>
              </a:rPr>
              <a:t> {</a:t>
            </a:r>
          </a:p>
          <a:p>
            <a:r>
              <a:rPr lang="en-US" altLang="ko-KR" sz="1400" dirty="0" smtClean="0">
                <a:latin typeface="+mn-ea"/>
              </a:rPr>
              <a:t>     public static void main(String[] </a:t>
            </a:r>
            <a:r>
              <a:rPr lang="en-US" altLang="ko-KR" sz="1400" dirty="0" err="1" smtClean="0">
                <a:latin typeface="+mn-ea"/>
              </a:rPr>
              <a:t>args</a:t>
            </a:r>
            <a:r>
              <a:rPr lang="en-US" altLang="ko-KR" sz="1400" dirty="0" smtClean="0">
                <a:latin typeface="+mn-ea"/>
              </a:rPr>
              <a:t>) throws Exception 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UserDao</a:t>
            </a:r>
            <a:r>
              <a:rPr lang="en-US" altLang="ko-KR" sz="1400" dirty="0" smtClean="0">
                <a:solidFill>
                  <a:srgbClr val="006600"/>
                </a:solidFill>
              </a:rPr>
              <a:t> </a:t>
            </a:r>
            <a:r>
              <a:rPr lang="ko-KR" altLang="en-US" sz="1400" dirty="0" smtClean="0">
                <a:solidFill>
                  <a:srgbClr val="006600"/>
                </a:solidFill>
              </a:rPr>
              <a:t>객체 생성</a:t>
            </a:r>
            <a:endParaRPr lang="en-US" altLang="ko-KR" sz="1400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UserDao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dao</a:t>
            </a:r>
            <a:r>
              <a:rPr lang="en-US" altLang="ko-KR" sz="1400" dirty="0" smtClean="0">
                <a:latin typeface="+mn-ea"/>
              </a:rPr>
              <a:t> = new </a:t>
            </a:r>
            <a:r>
              <a:rPr lang="en-US" altLang="ko-KR" sz="1400" dirty="0" err="1" smtClean="0">
                <a:latin typeface="+mn-ea"/>
              </a:rPr>
              <a:t>UserDao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endParaRPr lang="ko-KR" altLang="en-US" sz="1400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사용자 정보 저장을 위한 도메인 객체 생성</a:t>
            </a:r>
          </a:p>
          <a:p>
            <a:r>
              <a:rPr lang="en-US" altLang="ko-KR" sz="1400" dirty="0" smtClean="0">
                <a:latin typeface="+mn-ea"/>
              </a:rPr>
              <a:t>          User </a:t>
            </a:r>
            <a:r>
              <a:rPr lang="en-US" altLang="ko-KR" sz="1400" dirty="0" err="1" smtClean="0">
                <a:latin typeface="+mn-ea"/>
              </a:rPr>
              <a:t>user</a:t>
            </a:r>
            <a:r>
              <a:rPr lang="en-US" altLang="ko-KR" sz="1400" dirty="0" smtClean="0">
                <a:latin typeface="+mn-ea"/>
              </a:rPr>
              <a:t> = new User("</a:t>
            </a:r>
            <a:r>
              <a:rPr lang="en-US" altLang="ko-KR" sz="1400" dirty="0" err="1" smtClean="0">
                <a:latin typeface="+mn-ea"/>
              </a:rPr>
              <a:t>bangry</a:t>
            </a:r>
            <a:r>
              <a:rPr lang="en-US" altLang="ko-KR" sz="1400" dirty="0" smtClean="0">
                <a:latin typeface="+mn-ea"/>
              </a:rPr>
              <a:t>", "</a:t>
            </a:r>
            <a:r>
              <a:rPr lang="ko-KR" altLang="en-US" sz="1400" dirty="0" smtClean="0">
                <a:latin typeface="+mn-ea"/>
              </a:rPr>
              <a:t>김기정</a:t>
            </a:r>
            <a:r>
              <a:rPr lang="en-US" altLang="ko-KR" sz="1400" dirty="0" smtClean="0">
                <a:latin typeface="+mn-ea"/>
              </a:rPr>
              <a:t>", "1234");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en-US" altLang="ko-KR" sz="1400" dirty="0" err="1" smtClean="0">
                <a:solidFill>
                  <a:srgbClr val="006600"/>
                </a:solidFill>
                <a:latin typeface="+mn-ea"/>
              </a:rPr>
              <a:t>UserDao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를 이용한 사용자 등록</a:t>
            </a:r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dao.add</a:t>
            </a:r>
            <a:r>
              <a:rPr lang="en-US" altLang="ko-KR" sz="1400" dirty="0" smtClean="0">
                <a:latin typeface="+mn-ea"/>
              </a:rPr>
              <a:t>(user);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System.out.println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user.getName</a:t>
            </a:r>
            <a:r>
              <a:rPr lang="en-US" altLang="ko-KR" sz="1400" dirty="0" smtClean="0">
                <a:latin typeface="+mn-ea"/>
              </a:rPr>
              <a:t>() + "</a:t>
            </a:r>
            <a:r>
              <a:rPr lang="ko-KR" altLang="en-US" sz="1400" dirty="0" smtClean="0">
                <a:latin typeface="+mn-ea"/>
              </a:rPr>
              <a:t>님 등록 성공</a:t>
            </a:r>
            <a:r>
              <a:rPr lang="en-US" altLang="ko-KR" sz="1400" dirty="0" smtClean="0">
                <a:latin typeface="+mn-ea"/>
              </a:rPr>
              <a:t>!");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endParaRPr lang="ko-KR" altLang="en-US" sz="1400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사용자 정보 조회</a:t>
            </a:r>
          </a:p>
          <a:p>
            <a:r>
              <a:rPr lang="en-US" altLang="ko-KR" sz="1400" dirty="0" smtClean="0">
                <a:latin typeface="+mn-ea"/>
              </a:rPr>
              <a:t>          User user2 = </a:t>
            </a:r>
            <a:r>
              <a:rPr lang="en-US" altLang="ko-KR" sz="1400" dirty="0" err="1" smtClean="0">
                <a:latin typeface="+mn-ea"/>
              </a:rPr>
              <a:t>dao.get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user.getId</a:t>
            </a:r>
            <a:r>
              <a:rPr lang="en-US" altLang="ko-KR" sz="1400" dirty="0" smtClean="0">
                <a:latin typeface="+mn-ea"/>
              </a:rPr>
              <a:t>());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System.out.println</a:t>
            </a:r>
            <a:r>
              <a:rPr lang="en-US" altLang="ko-KR" sz="1400" dirty="0" smtClean="0">
                <a:latin typeface="+mn-ea"/>
              </a:rPr>
              <a:t>(user2.getId() + ", " + user2.getName() + "</a:t>
            </a:r>
            <a:r>
              <a:rPr lang="ko-KR" altLang="en-US" sz="1400" dirty="0" smtClean="0">
                <a:latin typeface="+mn-ea"/>
              </a:rPr>
              <a:t>조회 완료</a:t>
            </a:r>
            <a:r>
              <a:rPr lang="en-US" altLang="ko-KR" sz="1400" dirty="0" smtClean="0">
                <a:latin typeface="+mn-ea"/>
              </a:rPr>
              <a:t>!");</a:t>
            </a:r>
          </a:p>
          <a:p>
            <a:r>
              <a:rPr lang="en-US" altLang="ko-KR" sz="1400" dirty="0" smtClean="0">
                <a:latin typeface="+mn-ea"/>
              </a:rPr>
              <a:t>     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0" dirty="0" err="1" smtClean="0">
                <a:latin typeface="+mn-ea"/>
              </a:rPr>
              <a:t>UserDao</a:t>
            </a:r>
            <a:r>
              <a:rPr lang="ko-KR" altLang="en-US" b="0" dirty="0" smtClean="0">
                <a:latin typeface="+mn-ea"/>
              </a:rPr>
              <a:t>의 소스 코드 변경없이 </a:t>
            </a:r>
            <a:r>
              <a:rPr lang="en-US" altLang="ko-KR" b="0" dirty="0" smtClean="0">
                <a:latin typeface="+mn-ea"/>
              </a:rPr>
              <a:t>DB </a:t>
            </a:r>
            <a:r>
              <a:rPr lang="ko-KR" altLang="en-US" b="0" dirty="0" smtClean="0">
                <a:latin typeface="+mn-ea"/>
              </a:rPr>
              <a:t>종류가 변경될 수 있고</a:t>
            </a:r>
            <a:r>
              <a:rPr lang="en-US" altLang="ko-KR" b="0" dirty="0" smtClean="0">
                <a:latin typeface="+mn-ea"/>
              </a:rPr>
              <a:t>, Connection </a:t>
            </a:r>
            <a:r>
              <a:rPr lang="ko-KR" altLang="en-US" b="0" dirty="0" smtClean="0">
                <a:latin typeface="+mn-ea"/>
              </a:rPr>
              <a:t>생성 방법을 </a:t>
            </a:r>
            <a:r>
              <a:rPr lang="en-US" altLang="ko-KR" b="0" dirty="0" smtClean="0">
                <a:latin typeface="+mn-ea"/>
              </a:rPr>
              <a:t>Connection Pool </a:t>
            </a:r>
            <a:r>
              <a:rPr lang="ko-KR" altLang="en-US" b="0" dirty="0" smtClean="0">
                <a:latin typeface="+mn-ea"/>
              </a:rPr>
              <a:t>또는 </a:t>
            </a:r>
            <a:r>
              <a:rPr lang="en-US" altLang="ko-KR" b="0" dirty="0" smtClean="0">
                <a:latin typeface="+mn-ea"/>
              </a:rPr>
              <a:t>JNDI</a:t>
            </a:r>
            <a:r>
              <a:rPr lang="ko-KR" altLang="en-US" b="0" dirty="0" smtClean="0">
                <a:latin typeface="+mn-ea"/>
              </a:rPr>
              <a:t>로 변경해야 한다면</a:t>
            </a:r>
            <a:r>
              <a:rPr lang="en-US" altLang="ko-KR" b="0" dirty="0" smtClean="0">
                <a:latin typeface="+mn-ea"/>
              </a:rPr>
              <a:t>?</a:t>
            </a: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UserDao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b="0" dirty="0" smtClean="0">
                <a:latin typeface="+mn-ea"/>
              </a:rPr>
              <a:t>템플릿 </a:t>
            </a:r>
            <a:r>
              <a:rPr lang="ko-KR" altLang="en-US" b="0" dirty="0" err="1" smtClean="0">
                <a:latin typeface="+mn-ea"/>
              </a:rPr>
              <a:t>메소드</a:t>
            </a:r>
            <a:r>
              <a:rPr lang="ko-KR" altLang="en-US" b="0" dirty="0" smtClean="0">
                <a:latin typeface="+mn-ea"/>
              </a:rPr>
              <a:t> 디자인 패턴을 적용하여 성격</a:t>
            </a:r>
            <a:r>
              <a:rPr lang="en-US" altLang="ko-KR" b="0" dirty="0" smtClean="0">
                <a:latin typeface="+mn-ea"/>
              </a:rPr>
              <a:t>(</a:t>
            </a:r>
            <a:r>
              <a:rPr lang="ko-KR" altLang="en-US" b="0" dirty="0" smtClean="0">
                <a:latin typeface="+mn-ea"/>
              </a:rPr>
              <a:t>역할</a:t>
            </a:r>
            <a:r>
              <a:rPr lang="en-US" altLang="ko-KR" b="0" dirty="0" smtClean="0">
                <a:latin typeface="+mn-ea"/>
              </a:rPr>
              <a:t>)</a:t>
            </a:r>
            <a:r>
              <a:rPr lang="ko-KR" altLang="en-US" b="0" dirty="0" smtClean="0">
                <a:latin typeface="+mn-ea"/>
              </a:rPr>
              <a:t>이 다른 관심사항을 상속을 통해 서브클래스로 분리</a:t>
            </a:r>
            <a:endParaRPr lang="en-US" altLang="ko-KR" b="0" dirty="0" smtClean="0">
              <a:latin typeface="+mn-ea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템플릿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패턴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(Template Method Pattern)</a:t>
            </a:r>
          </a:p>
          <a:p>
            <a:pPr lvl="1"/>
            <a:r>
              <a:rPr lang="ko-KR" altLang="en-US" b="0" dirty="0" smtClean="0">
                <a:solidFill>
                  <a:srgbClr val="0070C0"/>
                </a:solidFill>
                <a:latin typeface="+mn-ea"/>
              </a:rPr>
              <a:t>변하지 않는 기본적인 기능</a:t>
            </a:r>
            <a:r>
              <a:rPr lang="en-US" altLang="ko-KR" b="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0" dirty="0" smtClean="0">
                <a:solidFill>
                  <a:srgbClr val="0070C0"/>
                </a:solidFill>
                <a:latin typeface="+mn-ea"/>
              </a:rPr>
              <a:t>템플릿 </a:t>
            </a:r>
            <a:r>
              <a:rPr lang="ko-KR" altLang="en-US" b="0" dirty="0" err="1" smtClean="0">
                <a:solidFill>
                  <a:srgbClr val="0070C0"/>
                </a:solidFill>
                <a:latin typeface="+mn-ea"/>
              </a:rPr>
              <a:t>메소드</a:t>
            </a:r>
            <a:r>
              <a:rPr lang="en-US" altLang="ko-KR" b="0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b="0" dirty="0" smtClean="0">
                <a:solidFill>
                  <a:srgbClr val="0070C0"/>
                </a:solidFill>
                <a:latin typeface="+mn-ea"/>
              </a:rPr>
              <a:t>은 슈퍼클래스에 만들어 두고</a:t>
            </a:r>
            <a:r>
              <a:rPr lang="en-US" altLang="ko-KR" b="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b="0" dirty="0" smtClean="0">
                <a:solidFill>
                  <a:srgbClr val="0070C0"/>
                </a:solidFill>
                <a:latin typeface="+mn-ea"/>
              </a:rPr>
              <a:t>변경되거나</a:t>
            </a:r>
            <a:r>
              <a:rPr lang="en-US" altLang="ko-KR" b="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b="0" dirty="0" smtClean="0">
                <a:solidFill>
                  <a:srgbClr val="0070C0"/>
                </a:solidFill>
                <a:latin typeface="+mn-ea"/>
              </a:rPr>
              <a:t>확장 가능성이 있는 기능은</a:t>
            </a:r>
            <a:r>
              <a:rPr lang="en-US" altLang="ko-KR" b="0" dirty="0" smtClean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b="0" dirty="0" smtClean="0">
                <a:solidFill>
                  <a:srgbClr val="0070C0"/>
                </a:solidFill>
                <a:latin typeface="+mn-ea"/>
              </a:rPr>
            </a:br>
            <a:r>
              <a:rPr lang="ko-KR" altLang="en-US" b="0" dirty="0" smtClean="0">
                <a:solidFill>
                  <a:srgbClr val="0070C0"/>
                </a:solidFill>
                <a:latin typeface="+mn-ea"/>
              </a:rPr>
              <a:t>슈퍼클래스에  추상 </a:t>
            </a:r>
            <a:r>
              <a:rPr lang="ko-KR" altLang="en-US" b="0" dirty="0" err="1" smtClean="0">
                <a:solidFill>
                  <a:srgbClr val="0070C0"/>
                </a:solidFill>
                <a:latin typeface="+mn-ea"/>
              </a:rPr>
              <a:t>메소드</a:t>
            </a:r>
            <a:r>
              <a:rPr lang="ko-KR" altLang="en-US" b="0" dirty="0" smtClean="0">
                <a:solidFill>
                  <a:srgbClr val="0070C0"/>
                </a:solidFill>
                <a:latin typeface="+mn-ea"/>
              </a:rPr>
              <a:t> 또는 재정의 가능한 </a:t>
            </a:r>
            <a:r>
              <a:rPr lang="ko-KR" altLang="en-US" b="0" dirty="0" err="1" smtClean="0">
                <a:solidFill>
                  <a:srgbClr val="0070C0"/>
                </a:solidFill>
                <a:latin typeface="+mn-ea"/>
              </a:rPr>
              <a:t>메소드로</a:t>
            </a:r>
            <a:r>
              <a:rPr lang="ko-KR" altLang="en-US" b="0" dirty="0" smtClean="0">
                <a:solidFill>
                  <a:srgbClr val="0070C0"/>
                </a:solidFill>
                <a:latin typeface="+mn-ea"/>
              </a:rPr>
              <a:t> 정의해 둬서</a:t>
            </a:r>
            <a:r>
              <a:rPr lang="en-US" altLang="ko-KR" b="0" dirty="0" smtClean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b="0" dirty="0" smtClean="0">
                <a:solidFill>
                  <a:srgbClr val="0070C0"/>
                </a:solidFill>
                <a:latin typeface="+mn-ea"/>
              </a:rPr>
              <a:t> 서브클래스에서 재정의하여 쓰도록 하는 패턴</a:t>
            </a:r>
            <a:endParaRPr lang="en-US" altLang="ko-KR" b="0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b="0" dirty="0" smtClean="0">
                <a:latin typeface="+mn-ea"/>
              </a:rPr>
              <a:t>서브클래스에서 선택적으로 재정의할 수 있도록 슈퍼클래스에 만들어 둔 </a:t>
            </a:r>
            <a:r>
              <a:rPr lang="ko-KR" altLang="en-US" b="0" dirty="0" err="1" smtClean="0">
                <a:latin typeface="+mn-ea"/>
              </a:rPr>
              <a:t>메소드를</a:t>
            </a:r>
            <a:r>
              <a:rPr lang="ko-KR" altLang="en-US" b="0" dirty="0" smtClean="0">
                <a:latin typeface="+mn-ea"/>
              </a:rPr>
              <a:t> 훅</a:t>
            </a:r>
            <a:r>
              <a:rPr lang="en-US" altLang="ko-KR" b="0" dirty="0" smtClean="0">
                <a:latin typeface="+mn-ea"/>
              </a:rPr>
              <a:t>(hook) </a:t>
            </a:r>
            <a:r>
              <a:rPr lang="ko-KR" altLang="en-US" b="0" dirty="0" err="1" smtClean="0">
                <a:latin typeface="+mn-ea"/>
              </a:rPr>
              <a:t>메소드라</a:t>
            </a:r>
            <a:r>
              <a:rPr lang="ko-KR" altLang="en-US" b="0" dirty="0" smtClean="0">
                <a:latin typeface="+mn-ea"/>
              </a:rPr>
              <a:t> 한다</a:t>
            </a:r>
            <a:r>
              <a:rPr lang="en-US" altLang="ko-KR" b="0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 적용 </a:t>
            </a:r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754" y="3198433"/>
            <a:ext cx="8808726" cy="323432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400" dirty="0" smtClean="0"/>
              <a:t>public abstract class Super{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smtClean="0">
                <a:solidFill>
                  <a:srgbClr val="006600"/>
                </a:solidFill>
              </a:rPr>
              <a:t>템플릿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endParaRPr lang="en-US" altLang="ko-KR" sz="1400" dirty="0" smtClean="0">
              <a:solidFill>
                <a:srgbClr val="006600"/>
              </a:solidFill>
            </a:endParaRPr>
          </a:p>
          <a:p>
            <a:r>
              <a:rPr lang="en-US" altLang="ko-KR" sz="1400" dirty="0" smtClean="0"/>
              <a:t>     public void </a:t>
            </a:r>
            <a:r>
              <a:rPr lang="en-US" altLang="ko-KR" sz="1400" dirty="0" err="1" smtClean="0"/>
              <a:t>templateMethod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 smtClean="0"/>
              <a:t>     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 </a:t>
            </a:r>
            <a:r>
              <a:rPr lang="ko-KR" altLang="en-US" sz="1400" dirty="0" smtClean="0">
                <a:solidFill>
                  <a:srgbClr val="006600"/>
                </a:solidFill>
              </a:rPr>
              <a:t>기본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로직</a:t>
            </a:r>
            <a:r>
              <a:rPr lang="ko-KR" altLang="en-US" sz="1400" dirty="0" smtClean="0">
                <a:solidFill>
                  <a:srgbClr val="006600"/>
                </a:solidFill>
              </a:rPr>
              <a:t> 코드</a:t>
            </a:r>
            <a:endParaRPr lang="en-US" altLang="ko-KR" sz="1400" dirty="0" smtClean="0">
              <a:solidFill>
                <a:srgbClr val="006600"/>
              </a:solidFill>
            </a:endParaRPr>
          </a:p>
          <a:p>
            <a:r>
              <a:rPr lang="en-US" altLang="ko-KR" sz="1400" dirty="0" smtClean="0"/>
              <a:t>          </a:t>
            </a:r>
            <a:r>
              <a:rPr lang="en-US" altLang="ko-KR" sz="1400" dirty="0" err="1" smtClean="0"/>
              <a:t>abstractMethod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</a:t>
            </a:r>
            <a:r>
              <a:rPr lang="en-US" altLang="ko-KR" sz="1400" dirty="0" err="1" smtClean="0"/>
              <a:t>hookMethod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ko-KR" altLang="en-US" sz="1400" dirty="0" smtClean="0">
                <a:solidFill>
                  <a:srgbClr val="003300"/>
                </a:solidFill>
              </a:rPr>
              <a:t>추상 </a:t>
            </a:r>
            <a:r>
              <a:rPr lang="ko-KR" altLang="en-US" sz="1400" dirty="0" err="1" smtClean="0">
                <a:solidFill>
                  <a:srgbClr val="003300"/>
                </a:solidFill>
              </a:rPr>
              <a:t>메소드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/>
              <a:t>     public abstract void </a:t>
            </a:r>
            <a:r>
              <a:rPr lang="en-US" altLang="ko-KR" sz="1400" dirty="0" err="1" smtClean="0"/>
              <a:t>abstractMethod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훅 </a:t>
            </a:r>
            <a:r>
              <a:rPr lang="ko-KR" altLang="en-US" sz="1400" dirty="0" err="1" smtClean="0">
                <a:solidFill>
                  <a:srgbClr val="003300"/>
                </a:solidFill>
              </a:rPr>
              <a:t>메소드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/>
              <a:t>     public void </a:t>
            </a:r>
            <a:r>
              <a:rPr lang="en-US" altLang="ko-KR" sz="1400" dirty="0" err="1" smtClean="0"/>
              <a:t>hookMethod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 smtClean="0"/>
              <a:t>          ……..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팩토리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패턴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(Factory Method Pattern)</a:t>
            </a:r>
          </a:p>
          <a:p>
            <a:pPr lvl="1"/>
            <a:r>
              <a:rPr lang="ko-KR" altLang="en-US" b="0" dirty="0" smtClean="0">
                <a:latin typeface="+mn-ea"/>
              </a:rPr>
              <a:t>템플릿 </a:t>
            </a:r>
            <a:r>
              <a:rPr lang="ko-KR" altLang="en-US" b="0" dirty="0" err="1" smtClean="0">
                <a:latin typeface="+mn-ea"/>
              </a:rPr>
              <a:t>메소드</a:t>
            </a:r>
            <a:r>
              <a:rPr lang="ko-KR" altLang="en-US" b="0" dirty="0" smtClean="0">
                <a:latin typeface="+mn-ea"/>
              </a:rPr>
              <a:t> 패턴과 마찬가지로 상속을 통해 기능을 확장하게 하는 패턴이다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</a:rPr>
              <a:t>슈퍼클래스에 사용하고자 하는 오브젝트 생성을 위한 추상 </a:t>
            </a:r>
            <a:r>
              <a:rPr lang="ko-KR" altLang="en-US" b="0" dirty="0" err="1" smtClean="0">
                <a:latin typeface="+mn-ea"/>
              </a:rPr>
              <a:t>팩토리</a:t>
            </a:r>
            <a:r>
              <a:rPr lang="ko-KR" altLang="en-US" b="0" dirty="0" smtClean="0">
                <a:latin typeface="+mn-ea"/>
              </a:rPr>
              <a:t> </a:t>
            </a:r>
            <a:r>
              <a:rPr lang="ko-KR" altLang="en-US" b="0" dirty="0" err="1" smtClean="0">
                <a:latin typeface="+mn-ea"/>
              </a:rPr>
              <a:t>메소드를</a:t>
            </a:r>
            <a:r>
              <a:rPr lang="ko-KR" altLang="en-US" b="0" dirty="0" smtClean="0">
                <a:latin typeface="+mn-ea"/>
              </a:rPr>
              <a:t> 선언해 두고</a:t>
            </a:r>
            <a:r>
              <a:rPr lang="en-US" altLang="ko-KR" b="0" dirty="0" smtClean="0">
                <a:latin typeface="+mn-ea"/>
              </a:rPr>
              <a:t>,</a:t>
            </a:r>
          </a:p>
          <a:p>
            <a:pPr lvl="1"/>
            <a:r>
              <a:rPr lang="ko-KR" altLang="en-US" b="0" dirty="0" smtClean="0">
                <a:latin typeface="+mn-ea"/>
              </a:rPr>
              <a:t>서브클래스에서 다양한 생성 방법이나 클래스 선택을 통해 </a:t>
            </a:r>
            <a:r>
              <a:rPr lang="ko-KR" altLang="en-US" b="0" dirty="0" err="1" smtClean="0">
                <a:latin typeface="+mn-ea"/>
              </a:rPr>
              <a:t>팩토리</a:t>
            </a:r>
            <a:r>
              <a:rPr lang="ko-KR" altLang="en-US" b="0" dirty="0" smtClean="0">
                <a:latin typeface="+mn-ea"/>
              </a:rPr>
              <a:t> </a:t>
            </a:r>
            <a:r>
              <a:rPr lang="ko-KR" altLang="en-US" b="0" dirty="0" err="1" smtClean="0">
                <a:latin typeface="+mn-ea"/>
              </a:rPr>
              <a:t>메소드를</a:t>
            </a:r>
            <a:r>
              <a:rPr lang="ko-KR" altLang="en-US" b="0" dirty="0" smtClean="0">
                <a:latin typeface="+mn-ea"/>
              </a:rPr>
              <a:t> 재정의</a:t>
            </a:r>
            <a:r>
              <a:rPr lang="en-US" altLang="ko-KR" b="0" dirty="0" smtClean="0">
                <a:latin typeface="+mn-ea"/>
              </a:rPr>
              <a:t>(Overriding)</a:t>
            </a:r>
            <a:r>
              <a:rPr lang="ko-KR" altLang="en-US" b="0" dirty="0" smtClean="0">
                <a:latin typeface="+mn-ea"/>
              </a:rPr>
              <a:t> 할 수 있다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</a:rPr>
              <a:t>슈퍼클래스는 핵심 비즈니스 코드에만 집중할 수 있다</a:t>
            </a:r>
            <a:r>
              <a:rPr lang="en-US" altLang="ko-KR" b="0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 적용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계속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128" y="2238598"/>
            <a:ext cx="8749352" cy="404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b="0" dirty="0" smtClean="0">
                <a:latin typeface="+mn-ea"/>
              </a:rPr>
              <a:t>상속을 통해 관심이 다른 기능</a:t>
            </a:r>
            <a:r>
              <a:rPr lang="en-US" altLang="ko-KR" b="0" dirty="0" smtClean="0">
                <a:latin typeface="+mn-ea"/>
              </a:rPr>
              <a:t>(Connection </a:t>
            </a:r>
            <a:r>
              <a:rPr lang="ko-KR" altLang="en-US" b="0" dirty="0" smtClean="0">
                <a:latin typeface="+mn-ea"/>
              </a:rPr>
              <a:t>생성</a:t>
            </a:r>
            <a:r>
              <a:rPr lang="en-US" altLang="ko-KR" b="0" dirty="0" smtClean="0">
                <a:latin typeface="+mn-ea"/>
              </a:rPr>
              <a:t>)</a:t>
            </a:r>
            <a:r>
              <a:rPr lang="ko-KR" altLang="en-US" b="0" dirty="0" smtClean="0">
                <a:latin typeface="+mn-ea"/>
              </a:rPr>
              <a:t>을 분리하고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ko-KR" altLang="en-US" b="0" dirty="0" smtClean="0">
                <a:latin typeface="+mn-ea"/>
              </a:rPr>
              <a:t>필요에 따라 다양한 변신이 가능하도록 확장성도</a:t>
            </a:r>
            <a:r>
              <a:rPr lang="en-US" altLang="ko-KR" b="0" dirty="0" smtClean="0">
                <a:latin typeface="+mn-ea"/>
              </a:rPr>
              <a:t/>
            </a:r>
            <a:br>
              <a:rPr lang="en-US" altLang="ko-KR" b="0" dirty="0" smtClean="0">
                <a:latin typeface="+mn-ea"/>
              </a:rPr>
            </a:br>
            <a:r>
              <a:rPr lang="ko-KR" altLang="en-US" b="0" dirty="0" smtClean="0">
                <a:latin typeface="+mn-ea"/>
              </a:rPr>
              <a:t>부여했지만</a:t>
            </a:r>
            <a:r>
              <a:rPr lang="en-US" altLang="ko-KR" b="0" dirty="0" smtClean="0">
                <a:latin typeface="+mn-ea"/>
              </a:rPr>
              <a:t>,</a:t>
            </a:r>
            <a:r>
              <a:rPr lang="ko-KR" altLang="en-US" b="0" dirty="0" smtClean="0">
                <a:latin typeface="+mn-ea"/>
              </a:rPr>
              <a:t> 상속관계는 서로 다른 관심사에 대해 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</a:rPr>
              <a:t>긴밀한 결합</a:t>
            </a:r>
            <a:r>
              <a:rPr lang="ko-KR" altLang="en-US" b="0" dirty="0" smtClean="0">
                <a:latin typeface="+mn-ea"/>
              </a:rPr>
              <a:t> 관계를 가지고 있다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</a:rPr>
              <a:t>슈퍼클래스의 변경이 있을 경우</a:t>
            </a:r>
            <a:r>
              <a:rPr lang="en-US" altLang="ko-KR" b="0" dirty="0" smtClean="0">
                <a:latin typeface="+mn-ea"/>
              </a:rPr>
              <a:t>(</a:t>
            </a:r>
            <a:r>
              <a:rPr lang="ko-KR" altLang="en-US" b="0" dirty="0" smtClean="0">
                <a:latin typeface="+mn-ea"/>
              </a:rPr>
              <a:t>예</a:t>
            </a:r>
            <a:r>
              <a:rPr lang="en-US" altLang="ko-KR" b="0" dirty="0" smtClean="0">
                <a:latin typeface="+mn-ea"/>
              </a:rPr>
              <a:t>: </a:t>
            </a:r>
            <a:r>
              <a:rPr lang="en-US" altLang="ko-KR" b="0" dirty="0" err="1" smtClean="0">
                <a:latin typeface="+mn-ea"/>
              </a:rPr>
              <a:t>getConnection</a:t>
            </a:r>
            <a:r>
              <a:rPr lang="en-US" altLang="ko-KR" b="0" dirty="0" smtClean="0">
                <a:latin typeface="+mn-ea"/>
              </a:rPr>
              <a:t>() → </a:t>
            </a:r>
            <a:r>
              <a:rPr lang="en-US" altLang="ko-KR" b="0" dirty="0" err="1" smtClean="0">
                <a:latin typeface="+mn-ea"/>
              </a:rPr>
              <a:t>createConnection</a:t>
            </a:r>
            <a:r>
              <a:rPr lang="en-US" altLang="ko-KR" b="0" dirty="0" smtClean="0">
                <a:latin typeface="+mn-ea"/>
              </a:rPr>
              <a:t>()) </a:t>
            </a:r>
            <a:r>
              <a:rPr lang="ko-KR" altLang="en-US" b="0" dirty="0" smtClean="0">
                <a:latin typeface="+mn-ea"/>
              </a:rPr>
              <a:t>모든 서브클래스를 수정해야 하며</a:t>
            </a:r>
            <a:r>
              <a:rPr lang="en-US" altLang="ko-KR" b="0" dirty="0" smtClean="0">
                <a:latin typeface="+mn-ea"/>
              </a:rPr>
              <a:t>,</a:t>
            </a:r>
          </a:p>
          <a:p>
            <a:pPr lvl="1"/>
            <a:r>
              <a:rPr lang="en-US" altLang="ko-KR" b="0" dirty="0" err="1" smtClean="0">
                <a:latin typeface="+mn-ea"/>
              </a:rPr>
              <a:t>UserDao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외에 다른 </a:t>
            </a:r>
            <a:r>
              <a:rPr lang="en-US" altLang="ko-KR" b="0" dirty="0" smtClean="0">
                <a:latin typeface="+mn-ea"/>
              </a:rPr>
              <a:t>DAO(</a:t>
            </a:r>
            <a:r>
              <a:rPr lang="ko-KR" altLang="en-US" b="0" dirty="0" smtClean="0">
                <a:latin typeface="+mn-ea"/>
              </a:rPr>
              <a:t>예</a:t>
            </a:r>
            <a:r>
              <a:rPr lang="en-US" altLang="ko-KR" b="0" dirty="0" smtClean="0">
                <a:latin typeface="+mn-ea"/>
              </a:rPr>
              <a:t>: </a:t>
            </a:r>
            <a:r>
              <a:rPr lang="en-US" altLang="ko-KR" b="0" dirty="0" err="1" smtClean="0">
                <a:latin typeface="+mn-ea"/>
              </a:rPr>
              <a:t>AccountDao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en-US" altLang="ko-KR" b="0" dirty="0" err="1" smtClean="0">
                <a:latin typeface="+mn-ea"/>
              </a:rPr>
              <a:t>MessageDao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등</a:t>
            </a:r>
            <a:r>
              <a:rPr lang="en-US" altLang="ko-KR" b="0" dirty="0" smtClean="0">
                <a:latin typeface="+mn-ea"/>
              </a:rPr>
              <a:t>)</a:t>
            </a:r>
            <a:r>
              <a:rPr lang="ko-KR" altLang="en-US" b="0" dirty="0" smtClean="0">
                <a:latin typeface="+mn-ea"/>
              </a:rPr>
              <a:t>를 계속 작성해야 할 경우 </a:t>
            </a:r>
            <a:r>
              <a:rPr lang="en-US" altLang="ko-KR" b="0" dirty="0" err="1" smtClean="0">
                <a:latin typeface="+mn-ea"/>
              </a:rPr>
              <a:t>getConnection</a:t>
            </a:r>
            <a:r>
              <a:rPr lang="en-US" altLang="ko-KR" b="0" dirty="0" smtClean="0">
                <a:latin typeface="+mn-ea"/>
              </a:rPr>
              <a:t>() </a:t>
            </a:r>
            <a:r>
              <a:rPr lang="ko-KR" altLang="en-US" b="0" dirty="0" err="1" smtClean="0">
                <a:latin typeface="+mn-ea"/>
              </a:rPr>
              <a:t>메소드를</a:t>
            </a:r>
            <a:r>
              <a:rPr lang="ko-KR" altLang="en-US" b="0" dirty="0" smtClean="0">
                <a:latin typeface="+mn-ea"/>
              </a:rPr>
              <a:t> 재정의한 새로운 서브클래스를 계속 만들어야 하는 번거로움이 있다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UserDao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b="0" dirty="0" smtClean="0">
                <a:latin typeface="+mn-ea"/>
              </a:rPr>
              <a:t>상속관계가 아닌 완전히 독립적인 클래스로 분리하여 작성한다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</a:rPr>
              <a:t>관심사가 다르고 변화의 성격이 다른 </a:t>
            </a:r>
            <a:r>
              <a:rPr lang="en-US" altLang="ko-KR" b="0" dirty="0" smtClean="0">
                <a:latin typeface="+mn-ea"/>
              </a:rPr>
              <a:t>2</a:t>
            </a:r>
            <a:r>
              <a:rPr lang="ko-KR" altLang="en-US" b="0" dirty="0" smtClean="0">
                <a:latin typeface="+mn-ea"/>
              </a:rPr>
              <a:t>가지 코드를 완벽히 분리</a:t>
            </a:r>
            <a:r>
              <a:rPr lang="en-US" altLang="ko-KR" b="0" dirty="0" smtClean="0">
                <a:latin typeface="+mn-ea"/>
              </a:rPr>
              <a:t>(</a:t>
            </a:r>
            <a:r>
              <a:rPr lang="ko-KR" altLang="en-US" b="0" dirty="0" smtClean="0">
                <a:latin typeface="+mn-ea"/>
              </a:rPr>
              <a:t>클래스 캡슐화</a:t>
            </a:r>
            <a:r>
              <a:rPr lang="en-US" altLang="ko-KR" b="0" dirty="0" smtClean="0">
                <a:latin typeface="+mn-ea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독립적인 클래스로 분리한 </a:t>
            </a:r>
            <a:r>
              <a:rPr lang="en-US" altLang="ko-KR" dirty="0" smtClean="0"/>
              <a:t>DAO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754" y="3546599"/>
            <a:ext cx="861166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020" y="3306825"/>
            <a:ext cx="8487916" cy="295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b="0" dirty="0" smtClean="0">
                <a:latin typeface="+mn-ea"/>
              </a:rPr>
              <a:t>소스코드 수정 없이 </a:t>
            </a:r>
            <a:r>
              <a:rPr lang="en-US" altLang="ko-KR" b="0" dirty="0" smtClean="0">
                <a:latin typeface="+mn-ea"/>
              </a:rPr>
              <a:t>DB Connection </a:t>
            </a:r>
            <a:r>
              <a:rPr lang="ko-KR" altLang="en-US" b="0" dirty="0" smtClean="0">
                <a:latin typeface="+mn-ea"/>
              </a:rPr>
              <a:t>생성 기능을 변경할 방법이 없다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en-US" altLang="ko-KR" b="0" dirty="0" smtClean="0">
                <a:latin typeface="+mn-ea"/>
              </a:rPr>
              <a:t>DB </a:t>
            </a:r>
            <a:r>
              <a:rPr lang="ko-KR" altLang="en-US" b="0" dirty="0" smtClean="0">
                <a:latin typeface="+mn-ea"/>
              </a:rPr>
              <a:t>커넥션을 제공하는 클래스의 이름이나 </a:t>
            </a:r>
            <a:r>
              <a:rPr lang="ko-KR" altLang="en-US" b="0" dirty="0" err="1" smtClean="0">
                <a:latin typeface="+mn-ea"/>
              </a:rPr>
              <a:t>메소드</a:t>
            </a:r>
            <a:r>
              <a:rPr lang="ko-KR" altLang="en-US" b="0" dirty="0" smtClean="0">
                <a:latin typeface="+mn-ea"/>
              </a:rPr>
              <a:t> 이름이 변경될 경우 </a:t>
            </a:r>
            <a:r>
              <a:rPr lang="en-US" altLang="ko-KR" b="0" dirty="0" err="1" smtClean="0">
                <a:latin typeface="+mn-ea"/>
              </a:rPr>
              <a:t>UserDao</a:t>
            </a:r>
            <a:r>
              <a:rPr lang="ko-KR" altLang="en-US" b="0" dirty="0" smtClean="0">
                <a:latin typeface="+mn-ea"/>
              </a:rPr>
              <a:t>의 코드를 수정해야 한다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2"/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ConnectionFactory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connectionFactory</a:t>
            </a:r>
            <a:r>
              <a:rPr lang="en-US" altLang="ko-KR" b="1" dirty="0" smtClean="0">
                <a:latin typeface="+mn-ea"/>
              </a:rPr>
              <a:t> = new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ConnectionFactory</a:t>
            </a:r>
            <a:r>
              <a:rPr lang="en-US" altLang="ko-KR" b="1" dirty="0" smtClean="0">
                <a:latin typeface="+mn-ea"/>
              </a:rPr>
              <a:t>();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Connection con = </a:t>
            </a:r>
            <a:r>
              <a:rPr lang="en-US" altLang="ko-KR" b="1" dirty="0" err="1" smtClean="0">
                <a:latin typeface="+mn-ea"/>
              </a:rPr>
              <a:t>connectionFactory.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getConnection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();</a:t>
            </a:r>
          </a:p>
          <a:p>
            <a:pPr lvl="1"/>
            <a:r>
              <a:rPr lang="en-US" altLang="ko-KR" b="0" dirty="0" err="1" smtClean="0">
                <a:latin typeface="+mn-ea"/>
              </a:rPr>
              <a:t>UserDao</a:t>
            </a:r>
            <a:r>
              <a:rPr lang="ko-KR" altLang="en-US" b="0" dirty="0" smtClean="0">
                <a:latin typeface="+mn-ea"/>
              </a:rPr>
              <a:t>에서 바뀔 수 있는 정보</a:t>
            </a:r>
            <a:r>
              <a:rPr lang="en-US" altLang="ko-KR" b="0" dirty="0" smtClean="0">
                <a:latin typeface="+mn-ea"/>
              </a:rPr>
              <a:t>(DB </a:t>
            </a:r>
            <a:r>
              <a:rPr lang="ko-KR" altLang="en-US" b="0" dirty="0" smtClean="0">
                <a:latin typeface="+mn-ea"/>
              </a:rPr>
              <a:t>커넥션을 가져오는 클래스의 이름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또는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err="1" smtClean="0">
                <a:latin typeface="+mn-ea"/>
              </a:rPr>
              <a:t>메소드</a:t>
            </a:r>
            <a:r>
              <a:rPr lang="ko-KR" altLang="en-US" b="0" dirty="0" smtClean="0">
                <a:latin typeface="+mn-ea"/>
              </a:rPr>
              <a:t> 이름 등</a:t>
            </a:r>
            <a:r>
              <a:rPr lang="en-US" altLang="ko-KR" b="0" dirty="0" smtClean="0">
                <a:latin typeface="+mn-ea"/>
              </a:rPr>
              <a:t>)</a:t>
            </a:r>
            <a:r>
              <a:rPr lang="ko-KR" altLang="en-US" b="0" dirty="0" smtClean="0">
                <a:latin typeface="+mn-ea"/>
              </a:rPr>
              <a:t>를 너무 많이 알고 있어야</a:t>
            </a:r>
            <a:r>
              <a:rPr lang="en-US" altLang="ko-KR" b="0" dirty="0" smtClean="0">
                <a:latin typeface="+mn-ea"/>
              </a:rPr>
              <a:t/>
            </a:r>
            <a:br>
              <a:rPr lang="en-US" altLang="ko-KR" b="0" dirty="0" smtClean="0">
                <a:latin typeface="+mn-ea"/>
              </a:rPr>
            </a:br>
            <a:r>
              <a:rPr lang="ko-KR" altLang="en-US" b="0" dirty="0" smtClean="0">
                <a:latin typeface="+mn-ea"/>
              </a:rPr>
              <a:t>하기 때문에 </a:t>
            </a:r>
            <a:r>
              <a:rPr lang="en-US" altLang="ko-KR" b="0" dirty="0" smtClean="0">
                <a:latin typeface="+mn-ea"/>
              </a:rPr>
              <a:t>DB </a:t>
            </a:r>
            <a:r>
              <a:rPr lang="ko-KR" altLang="en-US" b="0" dirty="0" smtClean="0">
                <a:latin typeface="+mn-ea"/>
              </a:rPr>
              <a:t>커넥션을 가져오는 구체적 방법에 긴밀하게 종속되어 있다</a:t>
            </a:r>
            <a:r>
              <a:rPr lang="en-US" altLang="ko-KR" b="0" dirty="0" smtClean="0">
                <a:latin typeface="+mn-ea"/>
              </a:rPr>
              <a:t>.</a:t>
            </a:r>
            <a:endParaRPr lang="en-US" altLang="ko-KR" b="0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UserDao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개의 클래스가 서로 긴밀하게 연결되지 않도록 중간에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추상적인 느슨한 연결고리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인터페이스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만든다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</a:rPr>
              <a:t>인퍼페이스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수평적 규약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통해 인터페이스를 구현한 클래스에 대한 구체적인 데이터 </a:t>
            </a:r>
            <a:r>
              <a:rPr lang="ko-KR" altLang="en-US" dirty="0" err="1" smtClean="0">
                <a:latin typeface="+mn-ea"/>
              </a:rPr>
              <a:t>엑세스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로직을</a:t>
            </a:r>
            <a:r>
              <a:rPr lang="ko-KR" altLang="en-US" dirty="0" smtClean="0">
                <a:latin typeface="+mn-ea"/>
              </a:rPr>
              <a:t> 감춰버린다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인터페이스 사용 </a:t>
            </a:r>
            <a:r>
              <a:rPr lang="en-US" altLang="ko-KR" dirty="0" smtClean="0"/>
              <a:t>DAO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1257</Words>
  <Application>Microsoft Office PowerPoint</Application>
  <PresentationFormat>사용자 지정</PresentationFormat>
  <Paragraphs>175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디자인 사용자 지정</vt:lpstr>
      <vt:lpstr>객체 지향 기본 원리 및 디자인 패턴을 적용한 단계별 DAO 개발</vt:lpstr>
      <vt:lpstr>DAO(Data Access Object)란?</vt:lpstr>
      <vt:lpstr>1단계 : 초간단 DAO</vt:lpstr>
      <vt:lpstr>1단계 : 초간단 DAO 계속</vt:lpstr>
      <vt:lpstr>1단계 : 초간단 DAO 계속</vt:lpstr>
      <vt:lpstr>2단계 : 템플릿 메소드 패턴 적용 DAO</vt:lpstr>
      <vt:lpstr>2단계 : 템플릿 메소드 패턴 적용 DAO 계속</vt:lpstr>
      <vt:lpstr>3단계 : 독립적인 클래스로 분리한 DAO</vt:lpstr>
      <vt:lpstr>4단계 : 인터페이스 사용 DAO</vt:lpstr>
      <vt:lpstr>객체 지향 기본 설계 원칙 정리</vt:lpstr>
      <vt:lpstr>5단계 : 전략 적용을 분리한 제3의 오브젝트(DaoFactory) 사용 계속</vt:lpstr>
      <vt:lpstr>6단계 : ConnectionFactory를 DataSource 인퍼페이스로 변경</vt:lpstr>
      <vt:lpstr>7단계 : DAO 패턴 적용</vt:lpstr>
      <vt:lpstr>8단계 : DAO에 팩토리 메소드 패턴과 추상 팩토리 패턴 적용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1906</cp:revision>
  <dcterms:created xsi:type="dcterms:W3CDTF">2011-05-05T14:24:12Z</dcterms:created>
  <dcterms:modified xsi:type="dcterms:W3CDTF">2015-03-03T02:29:41Z</dcterms:modified>
</cp:coreProperties>
</file>