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0000CC"/>
    <a:srgbClr val="004070"/>
    <a:srgbClr val="FFFF99"/>
    <a:srgbClr val="FFFFCC"/>
    <a:srgbClr val="22270F"/>
    <a:srgbClr val="008000"/>
    <a:srgbClr val="93A73F"/>
    <a:srgbClr val="353D1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3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2014-05-28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Object Oriented Programming</a:t>
            </a:r>
            <a:endParaRPr lang="ko-KR" altLang="en-US" sz="42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dirty="0" smtClean="0"/>
              <a:t>Java 5.0 </a:t>
            </a:r>
            <a:r>
              <a:rPr lang="ko-KR" altLang="en-US" dirty="0" smtClean="0"/>
              <a:t>추가 기능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Annotation(metadata)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Autofit/>
          </a:bodyPr>
          <a:lstStyle/>
          <a:p>
            <a:r>
              <a:rPr lang="en-US" altLang="ko-KR" b="0" dirty="0" smtClean="0"/>
              <a:t>Annotation</a:t>
            </a:r>
            <a:r>
              <a:rPr lang="ko-KR" altLang="en-US" b="0" dirty="0" smtClean="0"/>
              <a:t>의 사전적 의미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주석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설명</a:t>
            </a:r>
            <a:endParaRPr lang="en-US" altLang="ko-KR" b="0" dirty="0" smtClean="0"/>
          </a:p>
          <a:p>
            <a:r>
              <a:rPr lang="ko-KR" altLang="en-US" b="0" dirty="0" smtClean="0"/>
              <a:t>사용 형식 </a:t>
            </a:r>
            <a:r>
              <a:rPr lang="en-US" altLang="ko-KR" b="0" dirty="0" smtClean="0"/>
              <a:t>: </a:t>
            </a:r>
            <a:r>
              <a:rPr lang="en-US" altLang="ko-KR" b="0" dirty="0" smtClean="0">
                <a:solidFill>
                  <a:srgbClr val="C00000"/>
                </a:solidFill>
              </a:rPr>
              <a:t>@Annotation</a:t>
            </a:r>
            <a:r>
              <a:rPr lang="ko-KR" altLang="en-US" b="0" dirty="0" smtClean="0">
                <a:solidFill>
                  <a:srgbClr val="C00000"/>
                </a:solidFill>
              </a:rPr>
              <a:t>명</a:t>
            </a:r>
            <a:endParaRPr lang="en-US" altLang="ko-KR" b="0" dirty="0" smtClean="0">
              <a:solidFill>
                <a:srgbClr val="C00000"/>
              </a:solidFill>
            </a:endParaRPr>
          </a:p>
          <a:p>
            <a:endParaRPr lang="en-US" altLang="ko-KR" b="0" dirty="0" smtClean="0">
              <a:solidFill>
                <a:srgbClr val="C00000"/>
              </a:solidFill>
            </a:endParaRPr>
          </a:p>
          <a:p>
            <a:r>
              <a:rPr lang="en-US" altLang="ko-KR" b="0" dirty="0" smtClean="0">
                <a:solidFill>
                  <a:srgbClr val="C00000"/>
                </a:solidFill>
              </a:rPr>
              <a:t>Annotation </a:t>
            </a:r>
            <a:r>
              <a:rPr lang="ko-KR" altLang="en-US" b="0" dirty="0" smtClean="0">
                <a:solidFill>
                  <a:srgbClr val="C00000"/>
                </a:solidFill>
              </a:rPr>
              <a:t>은 프로그램의 </a:t>
            </a:r>
            <a:r>
              <a:rPr lang="en-US" altLang="ko-KR" b="0" dirty="0" smtClean="0">
                <a:solidFill>
                  <a:srgbClr val="C00000"/>
                </a:solidFill>
              </a:rPr>
              <a:t>Metadata</a:t>
            </a:r>
            <a:r>
              <a:rPr lang="ko-KR" altLang="en-US" b="0" dirty="0" smtClean="0">
                <a:solidFill>
                  <a:srgbClr val="C00000"/>
                </a:solidFill>
              </a:rPr>
              <a:t>로서 컴파일러나 외부 툴들에게 프로그램에 대한 부가적인 정보</a:t>
            </a:r>
            <a:r>
              <a:rPr lang="en-US" altLang="ko-KR" b="0" dirty="0" smtClean="0">
                <a:solidFill>
                  <a:srgbClr val="C00000"/>
                </a:solidFill>
              </a:rPr>
              <a:t>(</a:t>
            </a:r>
            <a:r>
              <a:rPr lang="ko-KR" altLang="en-US" b="0" dirty="0" smtClean="0">
                <a:solidFill>
                  <a:srgbClr val="C00000"/>
                </a:solidFill>
              </a:rPr>
              <a:t>설명</a:t>
            </a:r>
            <a:r>
              <a:rPr lang="en-US" altLang="ko-KR" b="0" dirty="0" smtClean="0">
                <a:solidFill>
                  <a:srgbClr val="C00000"/>
                </a:solidFill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</a:rPr>
              <a:t>을 제공하기 위해 사용된다</a:t>
            </a:r>
            <a:r>
              <a:rPr lang="en-US" altLang="ko-KR" b="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ko-KR" b="0" dirty="0" smtClean="0"/>
              <a:t>Annotation </a:t>
            </a:r>
            <a:r>
              <a:rPr lang="ko-KR" altLang="en-US" b="0" dirty="0" smtClean="0"/>
              <a:t>은 프로그램 코드의 관점에서 보면 프로그램 실행에 영향을  미치지 않는 주석에 불가하다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사용자가 직접 정의하여 사용할 수 있으며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이미 제공되는 </a:t>
            </a:r>
            <a:r>
              <a:rPr lang="en-US" altLang="ko-KR" b="0" dirty="0" smtClean="0"/>
              <a:t>Annotation</a:t>
            </a:r>
            <a:r>
              <a:rPr lang="ko-KR" altLang="en-US" b="0" dirty="0" smtClean="0"/>
              <a:t>을 사용할 수 있다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smtClean="0"/>
              <a:t>사용 예</a:t>
            </a:r>
            <a:endParaRPr lang="en-US" altLang="ko-KR" b="0" dirty="0" smtClean="0"/>
          </a:p>
          <a:p>
            <a:pPr marL="595313" lvl="1" indent="-342900">
              <a:buFont typeface="+mj-ea"/>
              <a:buAutoNum type="circleNumDbPlain"/>
            </a:pPr>
            <a:r>
              <a:rPr lang="ko-KR" altLang="en-US" b="0" dirty="0" smtClean="0"/>
              <a:t>자신이 만든 클래스의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버그가 존재하여  새로운 버전의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정의할 경우 클래스를 사용하는 개발자들에게 </a:t>
            </a:r>
            <a:r>
              <a:rPr lang="ko-KR" altLang="en-US" b="0" dirty="0" err="1" smtClean="0"/>
              <a:t>구버전의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사용하지 말도록 </a:t>
            </a:r>
            <a:r>
              <a:rPr lang="en-US" altLang="ko-KR" b="0" dirty="0" smtClean="0"/>
              <a:t>deprecate  </a:t>
            </a:r>
            <a:r>
              <a:rPr lang="ko-KR" altLang="en-US" b="0" dirty="0" smtClean="0"/>
              <a:t>경고 </a:t>
            </a:r>
            <a:r>
              <a:rPr lang="ko-KR" altLang="en-US" b="0" dirty="0" err="1" smtClean="0"/>
              <a:t>메세지를</a:t>
            </a:r>
            <a:r>
              <a:rPr lang="ko-KR" altLang="en-US" b="0" dirty="0" smtClean="0"/>
              <a:t> 컴파일 시 보여주고자 할 경우</a:t>
            </a:r>
            <a:endParaRPr lang="en-US" altLang="ko-KR" b="0" dirty="0" smtClean="0"/>
          </a:p>
          <a:p>
            <a:pPr marL="595313" lvl="1" indent="-342900">
              <a:buFont typeface="+mj-ea"/>
              <a:buAutoNum type="circleNumDbPlain"/>
            </a:pPr>
            <a:r>
              <a:rPr lang="ko-KR" altLang="en-US" b="0" dirty="0" smtClean="0"/>
              <a:t>클래스를 상속받아 부모클래스의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재정의</a:t>
            </a:r>
            <a:r>
              <a:rPr lang="en-US" altLang="ko-KR" b="0" dirty="0" smtClean="0"/>
              <a:t>(Overriding) </a:t>
            </a:r>
            <a:r>
              <a:rPr lang="ko-KR" altLang="en-US" b="0" dirty="0" smtClean="0"/>
              <a:t>하는 경우</a:t>
            </a:r>
            <a:endParaRPr lang="en-US" altLang="ko-KR" b="0" dirty="0" smtClean="0"/>
          </a:p>
          <a:p>
            <a:pPr marL="595313" lvl="1" indent="-342900">
              <a:buFont typeface="+mj-ea"/>
              <a:buAutoNum type="circleNumDbPlain"/>
            </a:pP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Annotation(metadata)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133" y="856545"/>
            <a:ext cx="8962363" cy="48502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/>
              <a:t>public class Some {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smtClean="0">
                <a:solidFill>
                  <a:srgbClr val="006600"/>
                </a:solidFill>
              </a:rPr>
              <a:t>@Deprecated</a:t>
            </a:r>
          </a:p>
          <a:p>
            <a:r>
              <a:rPr lang="en-US" altLang="ko-KR" dirty="0" smtClean="0"/>
              <a:t>     public void </a:t>
            </a:r>
            <a:r>
              <a:rPr lang="en-US" altLang="ko-KR" strike="sngStrike" dirty="0" err="1" smtClean="0"/>
              <a:t>oldMethod</a:t>
            </a:r>
            <a:r>
              <a:rPr lang="en-US" altLang="ko-KR" strike="sngStrike" dirty="0" smtClean="0"/>
              <a:t>(){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("Old~~~~");</a:t>
            </a:r>
          </a:p>
          <a:p>
            <a:r>
              <a:rPr lang="en-US" altLang="ko-KR" dirty="0" smtClean="0"/>
              <a:t> 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b="1" dirty="0" smtClean="0">
                <a:solidFill>
                  <a:srgbClr val="006600"/>
                </a:solidFill>
              </a:rPr>
              <a:t>@Override</a:t>
            </a:r>
          </a:p>
          <a:p>
            <a:r>
              <a:rPr lang="en-US" altLang="ko-KR" dirty="0" smtClean="0"/>
              <a:t>     public String </a:t>
            </a:r>
            <a:r>
              <a:rPr lang="en-US" altLang="ko-KR" u="sng" dirty="0" err="1" smtClean="0"/>
              <a:t>tostring</a:t>
            </a:r>
            <a:r>
              <a:rPr lang="en-US" altLang="ko-KR" u="sng" dirty="0" smtClean="0"/>
              <a:t>(){</a:t>
            </a:r>
          </a:p>
          <a:p>
            <a:r>
              <a:rPr lang="en-US" altLang="ko-KR" dirty="0" smtClean="0"/>
              <a:t>          return "Some";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     </a:t>
            </a:r>
          </a:p>
          <a:p>
            <a:r>
              <a:rPr lang="en-US" altLang="ko-KR" dirty="0" smtClean="0"/>
              <a:t>  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Some </a:t>
            </a:r>
            <a:r>
              <a:rPr lang="en-US" altLang="ko-KR" dirty="0" err="1" smtClean="0"/>
              <a:t>some</a:t>
            </a:r>
            <a:r>
              <a:rPr lang="en-US" altLang="ko-KR" dirty="0" smtClean="0"/>
              <a:t> = new Some();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some.</a:t>
            </a:r>
            <a:r>
              <a:rPr lang="en-US" altLang="ko-KR" strike="sngStrike" dirty="0" err="1" smtClean="0"/>
              <a:t>oldMethod</a:t>
            </a:r>
            <a:r>
              <a:rPr lang="en-US" altLang="ko-KR" strike="sngStrike" dirty="0" smtClean="0"/>
              <a:t>();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0"/>
          </a:xfrm>
        </p:spPr>
        <p:txBody>
          <a:bodyPr>
            <a:noAutofit/>
          </a:bodyPr>
          <a:lstStyle/>
          <a:p>
            <a:r>
              <a:rPr lang="ko-KR" altLang="en-US" b="0" dirty="0" smtClean="0"/>
              <a:t>다양한 종류의 데이터에 대해 출력포맷을 지정할 수 있도록 </a:t>
            </a:r>
            <a:r>
              <a:rPr lang="en-US" altLang="ko-KR" b="0" dirty="0" smtClean="0"/>
              <a:t>5.0</a:t>
            </a:r>
            <a:r>
              <a:rPr lang="ko-KR" altLang="en-US" b="0" dirty="0" smtClean="0"/>
              <a:t>에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새롭게 추가된 클래스 </a:t>
            </a:r>
            <a:endParaRPr lang="en-US" altLang="ko-KR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5133" y="1242343"/>
            <a:ext cx="8962363" cy="5256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sz="1500" dirty="0" err="1" smtClean="0">
                <a:latin typeface="+mn-ea"/>
              </a:rPr>
              <a:t>int</a:t>
            </a:r>
            <a:r>
              <a:rPr lang="en-US" altLang="ko-KR" sz="1500" dirty="0" smtClean="0">
                <a:latin typeface="+mn-ea"/>
              </a:rPr>
              <a:t> number = 1234567;</a:t>
            </a:r>
          </a:p>
          <a:p>
            <a:r>
              <a:rPr lang="en-US" altLang="ko-KR" sz="1500" dirty="0" smtClean="0">
                <a:latin typeface="+mn-ea"/>
              </a:rPr>
              <a:t>Formatter </a:t>
            </a:r>
            <a:r>
              <a:rPr lang="en-US" altLang="ko-KR" sz="1500" dirty="0" err="1" smtClean="0">
                <a:latin typeface="+mn-ea"/>
              </a:rPr>
              <a:t>formatter</a:t>
            </a:r>
            <a:r>
              <a:rPr lang="en-US" altLang="ko-KR" sz="1500" dirty="0" smtClean="0">
                <a:latin typeface="+mn-ea"/>
              </a:rPr>
              <a:t> = new Formatter();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Formatter format(String </a:t>
            </a:r>
            <a:r>
              <a:rPr lang="en-US" altLang="ko-KR" sz="1500" dirty="0" err="1" smtClean="0">
                <a:solidFill>
                  <a:srgbClr val="006600"/>
                </a:solidFill>
                <a:latin typeface="+mn-ea"/>
              </a:rPr>
              <a:t>format,Object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... </a:t>
            </a:r>
            <a:r>
              <a:rPr lang="en-US" altLang="ko-KR" sz="1500" dirty="0" err="1" smtClean="0">
                <a:solidFill>
                  <a:srgbClr val="006600"/>
                </a:solidFill>
                <a:latin typeface="+mn-ea"/>
              </a:rPr>
              <a:t>args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)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format : "%[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출력인자순서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$][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출력옵션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(-, +, (,,..)][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출력자리수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][.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소수점이하자리수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]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출력데이터유형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"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en-US" altLang="ko-KR" sz="1500" dirty="0" err="1" smtClean="0">
                <a:solidFill>
                  <a:srgbClr val="006600"/>
                </a:solidFill>
                <a:latin typeface="+mn-ea"/>
              </a:rPr>
              <a:t>args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 : 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포맷팅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 하고자 하는 가변인자</a:t>
            </a:r>
          </a:p>
          <a:p>
            <a:r>
              <a:rPr lang="en-US" altLang="ko-KR" sz="1500" dirty="0" smtClean="0">
                <a:latin typeface="+mn-ea"/>
              </a:rPr>
              <a:t>String </a:t>
            </a:r>
            <a:r>
              <a:rPr lang="en-US" altLang="ko-KR" sz="1500" dirty="0" err="1" smtClean="0">
                <a:latin typeface="+mn-ea"/>
              </a:rPr>
              <a:t>formatedString</a:t>
            </a:r>
            <a:r>
              <a:rPr lang="en-US" altLang="ko-KR" sz="1500" dirty="0" smtClean="0">
                <a:latin typeface="+mn-ea"/>
              </a:rPr>
              <a:t> = null;</a:t>
            </a:r>
          </a:p>
          <a:p>
            <a:r>
              <a:rPr lang="en-US" altLang="ko-KR" sz="1500" dirty="0" err="1" smtClean="0">
                <a:latin typeface="+mn-ea"/>
              </a:rPr>
              <a:t>formatedString</a:t>
            </a:r>
            <a:r>
              <a:rPr lang="en-US" altLang="ko-KR" sz="1500" dirty="0" smtClean="0">
                <a:latin typeface="+mn-ea"/>
              </a:rPr>
              <a:t> = </a:t>
            </a:r>
            <a:r>
              <a:rPr lang="en-US" altLang="ko-KR" sz="1500" dirty="0" err="1" smtClean="0">
                <a:latin typeface="+mn-ea"/>
              </a:rPr>
              <a:t>formatter.format</a:t>
            </a:r>
            <a:r>
              <a:rPr lang="en-US" altLang="ko-KR" sz="1500" dirty="0" smtClean="0">
                <a:latin typeface="+mn-ea"/>
              </a:rPr>
              <a:t>("%d", number).</a:t>
            </a:r>
            <a:r>
              <a:rPr lang="en-US" altLang="ko-KR" sz="1500" dirty="0" err="1" smtClean="0">
                <a:latin typeface="+mn-ea"/>
              </a:rPr>
              <a:t>toString</a:t>
            </a:r>
            <a:r>
              <a:rPr lang="en-US" altLang="ko-KR" sz="1500" dirty="0" smtClean="0">
                <a:latin typeface="+mn-ea"/>
              </a:rPr>
              <a:t>();</a:t>
            </a:r>
          </a:p>
          <a:p>
            <a:r>
              <a:rPr lang="en-US" altLang="ko-KR" sz="1500" dirty="0" err="1" smtClean="0">
                <a:latin typeface="+mn-ea"/>
              </a:rPr>
              <a:t>System.out.println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formatedString</a:t>
            </a:r>
            <a:r>
              <a:rPr lang="en-US" altLang="ko-KR" sz="1500" dirty="0" smtClean="0">
                <a:latin typeface="+mn-ea"/>
              </a:rPr>
              <a:t>);</a:t>
            </a:r>
          </a:p>
          <a:p>
            <a:endParaRPr lang="ko-KR" altLang="en-US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formatter = new Formatter();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우측정렬 후 정수로 출력</a:t>
            </a:r>
          </a:p>
          <a:p>
            <a:r>
              <a:rPr lang="en-US" altLang="ko-KR" sz="1500" dirty="0" err="1" smtClean="0">
                <a:latin typeface="+mn-ea"/>
              </a:rPr>
              <a:t>System.out.println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formatter.format</a:t>
            </a:r>
            <a:r>
              <a:rPr lang="en-US" altLang="ko-KR" sz="1500" dirty="0" smtClean="0">
                <a:latin typeface="+mn-ea"/>
              </a:rPr>
              <a:t>("%1$d", number));</a:t>
            </a:r>
          </a:p>
          <a:p>
            <a:endParaRPr lang="ko-KR" altLang="en-US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formatter = new Formatter();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20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자리확보하고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3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자리단위 콤마 찍고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부호달고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좌측정렬 후 정수로 포맷</a:t>
            </a:r>
          </a:p>
          <a:p>
            <a:r>
              <a:rPr lang="en-US" altLang="ko-KR" sz="1500" dirty="0" err="1" smtClean="0">
                <a:latin typeface="+mn-ea"/>
              </a:rPr>
              <a:t>System.out.println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formatter.format</a:t>
            </a:r>
            <a:r>
              <a:rPr lang="en-US" altLang="ko-KR" sz="1500" dirty="0" smtClean="0">
                <a:latin typeface="+mn-ea"/>
              </a:rPr>
              <a:t>("%,+-20d", number));</a:t>
            </a:r>
          </a:p>
          <a:p>
            <a:endParaRPr lang="ko-KR" altLang="en-US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double height = 23454.34343434356;</a:t>
            </a:r>
          </a:p>
          <a:p>
            <a:r>
              <a:rPr lang="en-US" altLang="ko-KR" sz="1500" dirty="0" smtClean="0">
                <a:latin typeface="+mn-ea"/>
              </a:rPr>
              <a:t>formatter = new Formatter();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20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자리확보하고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3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자리단위 콤마 찍고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부호달고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좌측정렬 후 소수점 이하 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2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 실수로 포맷</a:t>
            </a:r>
          </a:p>
          <a:p>
            <a:r>
              <a:rPr lang="en-US" altLang="ko-KR" sz="1500" dirty="0" err="1" smtClean="0">
                <a:latin typeface="+mn-ea"/>
              </a:rPr>
              <a:t>System.out.println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formatter.format</a:t>
            </a:r>
            <a:r>
              <a:rPr lang="en-US" altLang="ko-KR" sz="1500" dirty="0" smtClean="0">
                <a:latin typeface="+mn-ea"/>
              </a:rPr>
              <a:t>("%,+-20.2f", height));</a:t>
            </a:r>
            <a:endParaRPr lang="en-US" altLang="ko-KR" sz="15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0"/>
          </a:xfrm>
        </p:spPr>
        <p:txBody>
          <a:bodyPr>
            <a:noAutofit/>
          </a:bodyPr>
          <a:lstStyle/>
          <a:p>
            <a:r>
              <a:rPr lang="ko-KR" altLang="en-US" b="0" dirty="0" smtClean="0"/>
              <a:t>다양한 종류의 데이터에 대해 출력포맷을 지정할 수 있도록 </a:t>
            </a:r>
            <a:r>
              <a:rPr lang="en-US" altLang="ko-KR" b="0" dirty="0" smtClean="0"/>
              <a:t>5.0</a:t>
            </a:r>
            <a:r>
              <a:rPr lang="ko-KR" altLang="en-US" b="0" dirty="0" smtClean="0"/>
              <a:t>에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새롭게 추가된 클래스 </a:t>
            </a:r>
            <a:endParaRPr lang="en-US" altLang="ko-KR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5133" y="1242343"/>
            <a:ext cx="8962363" cy="26642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>
                <a:latin typeface="+mn-ea"/>
              </a:rPr>
              <a:t>String name = "</a:t>
            </a:r>
            <a:r>
              <a:rPr lang="ko-KR" altLang="en-US" dirty="0" smtClean="0">
                <a:latin typeface="+mn-ea"/>
              </a:rPr>
              <a:t>김기정</a:t>
            </a:r>
            <a:r>
              <a:rPr lang="en-US" altLang="ko-KR" dirty="0" smtClean="0">
                <a:latin typeface="+mn-ea"/>
              </a:rPr>
              <a:t>";</a:t>
            </a:r>
          </a:p>
          <a:p>
            <a:r>
              <a:rPr lang="en-US" altLang="ko-KR" dirty="0" smtClean="0">
                <a:latin typeface="+mn-ea"/>
              </a:rPr>
              <a:t>formatter = new Formatter();</a:t>
            </a: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10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자리확보하고 우측정렬 후 문자열 포맷</a:t>
            </a:r>
          </a:p>
          <a:p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formatter.format</a:t>
            </a:r>
            <a:r>
              <a:rPr lang="en-US" altLang="ko-KR" dirty="0" smtClean="0">
                <a:latin typeface="+mn-ea"/>
              </a:rPr>
              <a:t>("%10s", name));</a:t>
            </a:r>
          </a:p>
          <a:p>
            <a:endParaRPr lang="ko-KR" altLang="en-US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formatter = new Formatter();</a:t>
            </a:r>
          </a:p>
          <a:p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formatter.format</a:t>
            </a:r>
            <a:r>
              <a:rPr lang="en-US" altLang="ko-KR" dirty="0" smtClean="0">
                <a:latin typeface="+mn-ea"/>
              </a:rPr>
              <a:t>("%o", 150)); 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//8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진수 포맷</a:t>
            </a:r>
          </a:p>
          <a:p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formatter.format</a:t>
            </a:r>
            <a:r>
              <a:rPr lang="en-US" altLang="ko-KR" dirty="0" smtClean="0">
                <a:latin typeface="+mn-ea"/>
              </a:rPr>
              <a:t>("%x", 458)); 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//16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진수 포맷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0"/>
          </a:xfrm>
        </p:spPr>
        <p:txBody>
          <a:bodyPr>
            <a:noAutofit/>
          </a:bodyPr>
          <a:lstStyle/>
          <a:p>
            <a:r>
              <a:rPr lang="en-US" altLang="ko-KR" b="0" dirty="0" smtClean="0"/>
              <a:t>Formatter </a:t>
            </a:r>
            <a:r>
              <a:rPr lang="ko-KR" altLang="en-US" b="0" dirty="0" smtClean="0"/>
              <a:t>클래스 사용의 편의를 위해 도스콘솔 전용 포맷 출력 </a:t>
            </a:r>
            <a:r>
              <a:rPr lang="ko-KR" altLang="en-US" b="0" dirty="0" err="1" smtClean="0"/>
              <a:t>메소드와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String </a:t>
            </a:r>
            <a:r>
              <a:rPr lang="ko-KR" altLang="en-US" b="0" dirty="0" smtClean="0"/>
              <a:t>클래스에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클래스</a:t>
            </a:r>
            <a:r>
              <a:rPr lang="en-US" altLang="ko-KR" b="0" dirty="0" smtClean="0"/>
              <a:t>(static) </a:t>
            </a:r>
            <a:r>
              <a:rPr lang="ko-KR" altLang="en-US" b="0" dirty="0" err="1" smtClean="0"/>
              <a:t>메소드</a:t>
            </a:r>
            <a:r>
              <a:rPr lang="ko-KR" altLang="en-US" b="0" dirty="0" smtClean="0"/>
              <a:t> 제공한다</a:t>
            </a:r>
            <a:r>
              <a:rPr lang="en-US" altLang="ko-KR" b="0" dirty="0" smtClean="0"/>
              <a:t>.</a:t>
            </a:r>
          </a:p>
          <a:p>
            <a:endParaRPr lang="en-US" altLang="ko-KR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5133" y="1602383"/>
            <a:ext cx="8962363" cy="2376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도스콘솔 전용</a:t>
            </a:r>
          </a:p>
          <a:p>
            <a:r>
              <a:rPr lang="en-US" altLang="ko-KR" dirty="0" err="1" smtClean="0">
                <a:latin typeface="+mn-ea"/>
              </a:rPr>
              <a:t>System.out.printf</a:t>
            </a:r>
            <a:r>
              <a:rPr lang="en-US" altLang="ko-KR" dirty="0" smtClean="0">
                <a:latin typeface="+mn-ea"/>
              </a:rPr>
              <a:t>("%,+-10d\n", 198745);</a:t>
            </a:r>
          </a:p>
          <a:p>
            <a:r>
              <a:rPr lang="en-US" altLang="ko-KR" dirty="0" err="1" smtClean="0">
                <a:latin typeface="+mn-ea"/>
              </a:rPr>
              <a:t>System.out.printf</a:t>
            </a:r>
            <a:r>
              <a:rPr lang="en-US" altLang="ko-KR" dirty="0" smtClean="0">
                <a:latin typeface="+mn-ea"/>
              </a:rPr>
              <a:t>("%1$,-10d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%2$,10d\n", 1000, 2000);</a:t>
            </a:r>
          </a:p>
          <a:p>
            <a:endParaRPr lang="ko-KR" altLang="en-US" dirty="0" smtClean="0"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String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클래스의 </a:t>
            </a:r>
            <a:r>
              <a:rPr lang="ko-KR" altLang="en-US" dirty="0" err="1" smtClean="0">
                <a:solidFill>
                  <a:srgbClr val="006600"/>
                </a:solidFill>
                <a:latin typeface="+mn-ea"/>
              </a:rPr>
              <a:t>클래스메소드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 활용</a:t>
            </a:r>
          </a:p>
          <a:p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 err="1" smtClean="0">
                <a:latin typeface="+mn-ea"/>
              </a:rPr>
              <a:t>fs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String.format</a:t>
            </a:r>
            <a:r>
              <a:rPr lang="en-US" altLang="ko-KR" dirty="0" smtClean="0">
                <a:latin typeface="+mn-ea"/>
              </a:rPr>
              <a:t>("%,20.2f\n", 198745.678);</a:t>
            </a:r>
          </a:p>
          <a:p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fs</a:t>
            </a:r>
            <a:r>
              <a:rPr lang="en-US" altLang="ko-KR" dirty="0" smtClean="0">
                <a:latin typeface="+mn-ea"/>
              </a:rPr>
              <a:t>);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0"/>
          </a:xfrm>
        </p:spPr>
        <p:txBody>
          <a:bodyPr>
            <a:noAutofit/>
          </a:bodyPr>
          <a:lstStyle/>
          <a:p>
            <a:r>
              <a:rPr lang="ko-KR" altLang="en-US" b="0" dirty="0" smtClean="0"/>
              <a:t>날짜 및 시간</a:t>
            </a:r>
            <a:r>
              <a:rPr lang="en-US" altLang="ko-KR" b="0" dirty="0" smtClean="0"/>
              <a:t>(Calendar)  </a:t>
            </a:r>
            <a:r>
              <a:rPr lang="ko-KR" altLang="en-US" b="0" dirty="0" smtClean="0"/>
              <a:t>출력 포맷 가능</a:t>
            </a:r>
            <a:endParaRPr lang="en-US" altLang="ko-KR" b="0" dirty="0" smtClean="0"/>
          </a:p>
          <a:p>
            <a:endParaRPr lang="en-US" altLang="ko-KR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5133" y="1242343"/>
            <a:ext cx="8962363" cy="51125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tY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//4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자리년도</a:t>
            </a:r>
            <a:endParaRPr lang="ko-KR" altLang="en-US" sz="16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ty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//2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자리년도</a:t>
            </a:r>
            <a:endParaRPr lang="ko-KR" altLang="en-US" sz="16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("%tm",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숫자월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 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tB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문자열월</a:t>
            </a:r>
            <a:endParaRPr lang="ko-KR" altLang="en-US" sz="16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("%td",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일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tA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요일</a:t>
            </a:r>
          </a:p>
          <a:p>
            <a:endParaRPr lang="ko-KR" altLang="en-US" sz="1600" dirty="0" smtClean="0"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tH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//24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시간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("%1$tp %</a:t>
            </a:r>
            <a:r>
              <a:rPr lang="en-US" altLang="ko-KR" sz="1600" dirty="0" err="1" smtClean="0">
                <a:latin typeface="+mn-ea"/>
              </a:rPr>
              <a:t>tI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오전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오후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12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시간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tM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분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tS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초</a:t>
            </a:r>
          </a:p>
          <a:p>
            <a:endParaRPr lang="ko-KR" altLang="en-US" sz="1600" dirty="0" smtClean="0"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("%1$tY-%1$tm-%1$td %1$tH:%1$tM:%1$tS %1$tA",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</a:t>
            </a:r>
          </a:p>
          <a:p>
            <a:endParaRPr lang="ko-KR" altLang="en-US" sz="1600" dirty="0" smtClean="0">
              <a:latin typeface="+mn-ea"/>
            </a:endParaRPr>
          </a:p>
          <a:p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날짜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시간 합성문자 사용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("%1$tF %1$tT",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</a:t>
            </a:r>
            <a:endParaRPr lang="en-US" altLang="ko-KR" sz="1600" dirty="0" smtClean="0">
              <a:solidFill>
                <a:srgbClr val="00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+mn-ea"/>
              </a:rPr>
              <a:t>Java 5.0</a:t>
            </a:r>
            <a:r>
              <a:rPr lang="ko-KR" altLang="en-US" sz="2000" dirty="0" smtClean="0">
                <a:solidFill>
                  <a:srgbClr val="C00000"/>
                </a:solidFill>
                <a:latin typeface="+mn-ea"/>
              </a:rPr>
              <a:t>에는 개발 편의성을 위해 다양한 기능이 추가되었다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확장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for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문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(Enhanced  for Loops)</a:t>
            </a:r>
          </a:p>
          <a:p>
            <a:pPr lvl="2"/>
            <a:r>
              <a:rPr lang="ko-KR" altLang="en-US" sz="1600" dirty="0" smtClean="0">
                <a:latin typeface="+mn-ea"/>
              </a:rPr>
              <a:t>인덱스 변수의 시작과 끝을 계산할 필요 없이 배열이나 </a:t>
            </a:r>
            <a:r>
              <a:rPr lang="ko-KR" altLang="en-US" sz="1600" dirty="0" err="1" smtClean="0">
                <a:latin typeface="+mn-ea"/>
              </a:rPr>
              <a:t>콜렉션을</a:t>
            </a:r>
            <a:r>
              <a:rPr lang="ko-KR" altLang="en-US" sz="1600" dirty="0" smtClean="0">
                <a:latin typeface="+mn-ea"/>
              </a:rPr>
              <a:t> 쉽게 반복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처리할 수 있게 해준다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오토박싱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언박싱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Autoboxing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 / 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Unboxing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2"/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자료형을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Wrapper </a:t>
            </a:r>
            <a:r>
              <a:rPr lang="ko-KR" altLang="en-US" sz="1600" dirty="0" smtClean="0">
                <a:latin typeface="+mn-ea"/>
              </a:rPr>
              <a:t>클래스 </a:t>
            </a:r>
            <a:r>
              <a:rPr lang="ko-KR" altLang="en-US" sz="1600" dirty="0" err="1" smtClean="0">
                <a:latin typeface="+mn-ea"/>
              </a:rPr>
              <a:t>자료형으로</a:t>
            </a:r>
            <a:r>
              <a:rPr lang="ko-KR" altLang="en-US" sz="1600" dirty="0" smtClean="0">
                <a:latin typeface="+mn-ea"/>
              </a:rPr>
              <a:t> 자동 </a:t>
            </a:r>
            <a:r>
              <a:rPr lang="ko-KR" altLang="en-US" sz="1600" dirty="0" err="1" smtClean="0">
                <a:latin typeface="+mn-ea"/>
              </a:rPr>
              <a:t>형변환</a:t>
            </a:r>
            <a:r>
              <a:rPr lang="ko-KR" altLang="en-US" sz="1600" dirty="0" smtClean="0">
                <a:latin typeface="+mn-ea"/>
              </a:rPr>
              <a:t> 처리해 준다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가변인자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Varargs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2"/>
            <a:r>
              <a:rPr lang="en-US" altLang="ko-KR" sz="1600" dirty="0" smtClean="0">
                <a:latin typeface="+mn-ea"/>
              </a:rPr>
              <a:t>C/C++ </a:t>
            </a:r>
            <a:r>
              <a:rPr lang="ko-KR" altLang="en-US" sz="1600" dirty="0" smtClean="0">
                <a:latin typeface="+mn-ea"/>
              </a:rPr>
              <a:t>처럼 </a:t>
            </a:r>
            <a:r>
              <a:rPr lang="ko-KR" altLang="en-US" sz="1600" dirty="0" err="1" smtClean="0">
                <a:latin typeface="+mn-ea"/>
              </a:rPr>
              <a:t>메소드</a:t>
            </a:r>
            <a:r>
              <a:rPr lang="ko-KR" altLang="en-US" sz="1600" dirty="0" smtClean="0">
                <a:latin typeface="+mn-ea"/>
              </a:rPr>
              <a:t> 인자의 개수가 일정하지 않은 가변길이 인자를 지원한다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스태틱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임포트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(Static import)</a:t>
            </a:r>
          </a:p>
          <a:p>
            <a:pPr lvl="2"/>
            <a:r>
              <a:rPr lang="en-US" altLang="ko-KR" sz="1600" dirty="0" smtClean="0">
                <a:latin typeface="+mn-ea"/>
              </a:rPr>
              <a:t>Static </a:t>
            </a:r>
            <a:r>
              <a:rPr lang="ko-KR" altLang="en-US" sz="1600" dirty="0" smtClean="0">
                <a:latin typeface="+mn-ea"/>
              </a:rPr>
              <a:t>멤버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변수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를 쉽게 접근할 수 있게 해준다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열거형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자료형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enums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2"/>
            <a:r>
              <a:rPr lang="ko-KR" altLang="en-US" sz="1600" dirty="0" smtClean="0">
                <a:latin typeface="+mn-ea"/>
              </a:rPr>
              <a:t>특정 범위의 한정된 값을 갖는 데이터를 상수로 처리하고자 할 때 문자로 표현하여 의미전달을 확실히 하고자 할 때 사용하는 새롭게 추가된 </a:t>
            </a:r>
            <a:r>
              <a:rPr lang="ko-KR" altLang="en-US" sz="1600" dirty="0" err="1" smtClean="0">
                <a:latin typeface="+mn-ea"/>
              </a:rPr>
              <a:t>자료형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데이터타입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이다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애노테이션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(Annotation(Metadata))</a:t>
            </a:r>
          </a:p>
          <a:p>
            <a:pPr lvl="2"/>
            <a:r>
              <a:rPr lang="ko-KR" altLang="en-US" sz="1600" dirty="0" smtClean="0">
                <a:latin typeface="+mn-ea"/>
              </a:rPr>
              <a:t>컴파일러나 기타 외부 툴들에게 프로그램에 대한 부가적인 설명을 제공하는 데 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제너릭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클래스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(Generics class)</a:t>
            </a:r>
          </a:p>
          <a:p>
            <a:pPr lvl="2"/>
            <a:r>
              <a:rPr lang="ko-KR" altLang="en-US" sz="1600" dirty="0" smtClean="0">
                <a:latin typeface="+mn-ea"/>
              </a:rPr>
              <a:t>데이터타입의 안전성을 제공하며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클래스 강제 </a:t>
            </a:r>
            <a:r>
              <a:rPr lang="ko-KR" altLang="en-US" sz="1600" dirty="0" err="1" smtClean="0">
                <a:latin typeface="+mn-ea"/>
              </a:rPr>
              <a:t>형변환</a:t>
            </a:r>
            <a:r>
              <a:rPr lang="en-US" altLang="ko-KR" sz="1600" dirty="0" smtClean="0">
                <a:latin typeface="+mn-ea"/>
              </a:rPr>
              <a:t>(Down Casting)</a:t>
            </a:r>
            <a:r>
              <a:rPr lang="ko-KR" altLang="en-US" sz="1600" dirty="0" smtClean="0">
                <a:latin typeface="+mn-ea"/>
              </a:rPr>
              <a:t>이 필요 없다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5.0</a:t>
            </a:r>
            <a:r>
              <a:rPr lang="ko-KR" altLang="en-US" dirty="0" smtClean="0"/>
              <a:t>의 실용적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기능들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latin typeface="+mn-ea"/>
                <a:ea typeface="+mn-ea"/>
              </a:rPr>
              <a:t>확장 </a:t>
            </a:r>
            <a:r>
              <a:rPr lang="en-US" altLang="ko-KR" b="0" dirty="0" smtClean="0">
                <a:latin typeface="+mn-ea"/>
                <a:ea typeface="+mn-ea"/>
              </a:rPr>
              <a:t>for </a:t>
            </a:r>
            <a:r>
              <a:rPr lang="ko-KR" altLang="en-US" b="0" dirty="0" smtClean="0">
                <a:latin typeface="+mn-ea"/>
                <a:ea typeface="+mn-ea"/>
              </a:rPr>
              <a:t>문은 배열이나 컬렉션에서 인덱스의 처음과 끝을 계산할 필요 없이 반복적으로 사용하기 위한 간단하면서도 일관된 구문을 제공한다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b="0" dirty="0" smtClean="0">
                <a:latin typeface="+mn-ea"/>
                <a:ea typeface="+mn-ea"/>
              </a:rPr>
              <a:t>반복 전에 요소의 길이와 증가치를 지정할 필요가 없기 때문에 배열 처리 시 자주 발생하는 </a:t>
            </a:r>
            <a:r>
              <a:rPr lang="en-US" altLang="ko-KR" b="0" dirty="0" err="1" smtClean="0">
                <a:latin typeface="+mn-ea"/>
                <a:ea typeface="+mn-ea"/>
              </a:rPr>
              <a:t>ArrayIndexOutOfBoundsException</a:t>
            </a:r>
            <a:r>
              <a:rPr lang="ko-KR" altLang="en-US" b="0" dirty="0" smtClean="0">
                <a:latin typeface="+mn-ea"/>
                <a:ea typeface="+mn-ea"/>
              </a:rPr>
              <a:t>을 줄일 수 있다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b="0" dirty="0" smtClean="0">
                <a:latin typeface="+mn-ea"/>
                <a:ea typeface="+mn-ea"/>
              </a:rPr>
              <a:t>배열 특정 요소의 값을 읽거나 조작할 경우 기존의 </a:t>
            </a:r>
            <a:r>
              <a:rPr lang="en-US" altLang="ko-KR" b="0" dirty="0" smtClean="0">
                <a:latin typeface="+mn-ea"/>
                <a:ea typeface="+mn-ea"/>
              </a:rPr>
              <a:t>for</a:t>
            </a:r>
            <a:r>
              <a:rPr lang="ko-KR" altLang="en-US" b="0" dirty="0" smtClean="0">
                <a:latin typeface="+mn-ea"/>
                <a:ea typeface="+mn-ea"/>
              </a:rPr>
              <a:t>문을 사용한다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Enhanced for Loops(</a:t>
            </a:r>
            <a:r>
              <a:rPr lang="ko-KR" altLang="en-US" dirty="0" smtClean="0"/>
              <a:t>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746" y="2682503"/>
            <a:ext cx="4392488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rIns="180000" rtlCol="0" anchor="ctr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기존 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for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 구문</a:t>
            </a:r>
            <a:endParaRPr lang="en-US" altLang="ko-KR" b="1" dirty="0" smtClean="0">
              <a:solidFill>
                <a:srgbClr val="00330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[] array = {1, 2, 3, 4, 5};</a:t>
            </a:r>
          </a:p>
          <a:p>
            <a:r>
              <a:rPr lang="nn-NO" altLang="ko-KR" dirty="0" smtClean="0">
                <a:latin typeface="+mn-ea"/>
              </a:rPr>
              <a:t>for (int i = 0; i &lt; array.length; i++) {</a:t>
            </a:r>
          </a:p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(array[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]);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5274" y="2682503"/>
            <a:ext cx="4392488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rIns="180000" rtlCol="0" anchor="ctr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확장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for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구문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[] array = {1, 2, 3, 4, 5};</a:t>
            </a:r>
          </a:p>
          <a:p>
            <a:r>
              <a:rPr lang="nn-NO" altLang="ko-KR" dirty="0" smtClean="0">
                <a:latin typeface="+mn-ea"/>
              </a:rPr>
              <a:t>for (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value : array</a:t>
            </a:r>
            <a:r>
              <a:rPr lang="nn-NO" altLang="ko-KR" dirty="0" smtClean="0">
                <a:latin typeface="+mn-ea"/>
              </a:rPr>
              <a:t>) {</a:t>
            </a:r>
          </a:p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(value);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b="0" dirty="0" err="1" smtClean="0">
                <a:latin typeface="+mn-ea"/>
                <a:ea typeface="+mn-ea"/>
              </a:rPr>
              <a:t>Autoboxing</a:t>
            </a:r>
            <a:r>
              <a:rPr lang="ko-KR" altLang="en-US" b="0" dirty="0" smtClean="0">
                <a:latin typeface="+mn-ea"/>
                <a:ea typeface="+mn-ea"/>
              </a:rPr>
              <a:t>은 기본자료형을 </a:t>
            </a:r>
            <a:r>
              <a:rPr lang="en-US" altLang="ko-KR" b="0" dirty="0" smtClean="0">
                <a:latin typeface="+mn-ea"/>
                <a:ea typeface="+mn-ea"/>
              </a:rPr>
              <a:t>Wrapper</a:t>
            </a:r>
            <a:r>
              <a:rPr lang="ko-KR" altLang="en-US" b="0" dirty="0" smtClean="0">
                <a:latin typeface="+mn-ea"/>
                <a:ea typeface="+mn-ea"/>
              </a:rPr>
              <a:t> 클래스 </a:t>
            </a:r>
            <a:r>
              <a:rPr lang="ko-KR" altLang="en-US" b="0" dirty="0" err="1" smtClean="0">
                <a:latin typeface="+mn-ea"/>
                <a:ea typeface="+mn-ea"/>
              </a:rPr>
              <a:t>인스턴스로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자동 </a:t>
            </a:r>
            <a:r>
              <a:rPr lang="ko-KR" altLang="en-US" b="0" dirty="0" err="1" smtClean="0">
                <a:latin typeface="+mn-ea"/>
                <a:ea typeface="+mn-ea"/>
              </a:rPr>
              <a:t>형변환</a:t>
            </a:r>
            <a:r>
              <a:rPr lang="ko-KR" altLang="en-US" b="0" dirty="0" smtClean="0">
                <a:latin typeface="+mn-ea"/>
                <a:ea typeface="+mn-ea"/>
              </a:rPr>
              <a:t> 처리해 주는 기능이며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en-US" altLang="ko-KR" b="0" dirty="0" err="1" smtClean="0">
                <a:latin typeface="+mn-ea"/>
                <a:ea typeface="+mn-ea"/>
              </a:rPr>
              <a:t>Unboxing</a:t>
            </a:r>
            <a:r>
              <a:rPr lang="ko-KR" altLang="en-US" b="0" dirty="0" smtClean="0">
                <a:latin typeface="+mn-ea"/>
                <a:ea typeface="+mn-ea"/>
              </a:rPr>
              <a:t>은 그 반대 과정을 자동 처리해 준다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Autoboxing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Unboxing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133" y="1674391"/>
            <a:ext cx="4641883" cy="2592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003300"/>
                </a:solidFill>
                <a:latin typeface="+mn-ea"/>
              </a:rPr>
              <a:t>Autoboxing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을 쓰지 않을 경우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(5.0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이전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x = 10;</a:t>
            </a:r>
          </a:p>
          <a:p>
            <a:r>
              <a:rPr lang="en-US" altLang="ko-KR" dirty="0" smtClean="0"/>
              <a:t>Integer numberObj1 = new Integer(x);</a:t>
            </a:r>
          </a:p>
          <a:p>
            <a:r>
              <a:rPr lang="en-US" altLang="ko-KR" dirty="0" smtClean="0"/>
              <a:t>Integer numberObj2 = </a:t>
            </a:r>
            <a:r>
              <a:rPr lang="en-US" altLang="ko-KR" dirty="0" err="1" smtClean="0"/>
              <a:t>Integer.valueOf</a:t>
            </a:r>
            <a:r>
              <a:rPr lang="en-US" altLang="ko-KR" dirty="0" smtClean="0"/>
              <a:t>(x);</a:t>
            </a:r>
          </a:p>
          <a:p>
            <a:endParaRPr lang="en-US" altLang="ko-KR" dirty="0" smtClean="0"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003300"/>
                </a:solidFill>
                <a:latin typeface="+mn-ea"/>
              </a:rPr>
              <a:t>Unboxing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을 쓰지 않을 경우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(5.0 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이전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)</a:t>
            </a:r>
          </a:p>
          <a:p>
            <a:r>
              <a:rPr lang="en-US" altLang="ko-KR" dirty="0" smtClean="0"/>
              <a:t>Integer </a:t>
            </a:r>
            <a:r>
              <a:rPr lang="en-US" altLang="ko-KR" dirty="0" err="1" smtClean="0"/>
              <a:t>intObj</a:t>
            </a:r>
            <a:r>
              <a:rPr lang="en-US" altLang="ko-KR" dirty="0" smtClean="0"/>
              <a:t> = new Integer(100);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y = </a:t>
            </a:r>
            <a:r>
              <a:rPr lang="en-US" altLang="ko-KR" dirty="0" err="1" smtClean="0"/>
              <a:t>intObj.intValue</a:t>
            </a:r>
            <a:r>
              <a:rPr lang="en-US" altLang="ko-KR" dirty="0" smtClean="0"/>
              <a:t>();</a:t>
            </a:r>
          </a:p>
          <a:p>
            <a:endParaRPr lang="en-US" altLang="ko-KR" b="1" dirty="0" smtClean="0">
              <a:solidFill>
                <a:srgbClr val="00330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3040" y="1674391"/>
            <a:ext cx="4176464" cy="25922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Autoboxing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을 쓰는 경우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(5.0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이후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r>
              <a:rPr lang="en-US" altLang="ko-KR" dirty="0" smtClean="0"/>
              <a:t>Integer numberObj1 = 10;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Unboxing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을 쓰는 경우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(5.0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이후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y = new Integer(10);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latin typeface="+mn-ea"/>
                <a:ea typeface="+mn-ea"/>
              </a:rPr>
              <a:t>클래스의 클래스변수나 </a:t>
            </a:r>
            <a:r>
              <a:rPr lang="ko-KR" altLang="en-US" b="0" dirty="0" err="1" smtClean="0">
                <a:latin typeface="+mn-ea"/>
                <a:ea typeface="+mn-ea"/>
              </a:rPr>
              <a:t>클래스메소드를</a:t>
            </a:r>
            <a:r>
              <a:rPr lang="ko-KR" altLang="en-US" b="0" dirty="0" smtClean="0">
                <a:latin typeface="+mn-ea"/>
                <a:ea typeface="+mn-ea"/>
              </a:rPr>
              <a:t> 사용할 때 </a:t>
            </a:r>
            <a:r>
              <a:rPr lang="en-US" altLang="ko-KR" b="0" dirty="0" smtClean="0">
                <a:latin typeface="+mn-ea"/>
                <a:ea typeface="+mn-ea"/>
              </a:rPr>
              <a:t>Static import</a:t>
            </a:r>
            <a:r>
              <a:rPr lang="ko-KR" altLang="en-US" b="0" dirty="0" smtClean="0">
                <a:latin typeface="+mn-ea"/>
                <a:ea typeface="+mn-ea"/>
              </a:rPr>
              <a:t>를 활용해서 </a:t>
            </a:r>
            <a:r>
              <a:rPr lang="ko-KR" altLang="en-US" b="0" dirty="0" err="1" smtClean="0">
                <a:latin typeface="+mn-ea"/>
                <a:ea typeface="+mn-ea"/>
              </a:rPr>
              <a:t>코드량을</a:t>
            </a:r>
            <a:r>
              <a:rPr lang="ko-KR" altLang="en-US" b="0" dirty="0" smtClean="0">
                <a:latin typeface="+mn-ea"/>
                <a:ea typeface="+mn-ea"/>
              </a:rPr>
              <a:t> 줄여 사용할 수 있다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b="0" dirty="0" smtClean="0">
                <a:latin typeface="+mn-ea"/>
                <a:ea typeface="+mn-ea"/>
              </a:rPr>
              <a:t>Static import</a:t>
            </a:r>
            <a:r>
              <a:rPr lang="ko-KR" altLang="en-US" b="0" dirty="0" smtClean="0">
                <a:latin typeface="+mn-ea"/>
                <a:ea typeface="+mn-ea"/>
              </a:rPr>
              <a:t>를 잘못 사용하면 코드의 </a:t>
            </a:r>
            <a:r>
              <a:rPr lang="ko-KR" altLang="en-US" b="0" dirty="0" err="1" smtClean="0">
                <a:latin typeface="+mn-ea"/>
                <a:ea typeface="+mn-ea"/>
              </a:rPr>
              <a:t>가독성이</a:t>
            </a:r>
            <a:r>
              <a:rPr lang="ko-KR" altLang="en-US" b="0" dirty="0" smtClean="0">
                <a:latin typeface="+mn-ea"/>
                <a:ea typeface="+mn-ea"/>
              </a:rPr>
              <a:t> 떨어 질 수 있으므로 </a:t>
            </a:r>
            <a:r>
              <a:rPr lang="en-US" altLang="ko-KR" b="0" dirty="0" smtClean="0">
                <a:latin typeface="+mn-ea"/>
                <a:ea typeface="+mn-ea"/>
              </a:rPr>
              <a:t>Static Member</a:t>
            </a:r>
            <a:r>
              <a:rPr lang="ko-KR" altLang="en-US" b="0" dirty="0" smtClean="0">
                <a:latin typeface="+mn-ea"/>
                <a:ea typeface="+mn-ea"/>
              </a:rPr>
              <a:t>를 많이 사용하는 경우에만 사용해야 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import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33" y="2250455"/>
            <a:ext cx="8890355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java.lang.System.out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java.lang.Math</a:t>
            </a:r>
            <a:r>
              <a:rPr lang="en-US" altLang="ko-KR" dirty="0" smtClean="0"/>
              <a:t>.*;</a:t>
            </a:r>
          </a:p>
          <a:p>
            <a:r>
              <a:rPr lang="en-US" altLang="ko-KR" dirty="0" smtClean="0"/>
              <a:t>public class Test {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스태틱임포트</a:t>
            </a:r>
            <a:r>
              <a:rPr lang="ko-KR" altLang="en-US" dirty="0" smtClean="0"/>
              <a:t> 사용하지 않을 경우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스태틱임포트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      random();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b="0" dirty="0" smtClean="0">
                <a:latin typeface="+mn-ea"/>
              </a:rPr>
              <a:t>C/C++ </a:t>
            </a:r>
            <a:r>
              <a:rPr lang="ko-KR" altLang="en-US" b="0" dirty="0" smtClean="0">
                <a:latin typeface="+mn-ea"/>
              </a:rPr>
              <a:t>처럼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인자의 개수가 일정하지 않은 가변길이 인자를 지원한다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en-US" altLang="ko-KR" sz="1800" b="0" dirty="0" smtClean="0">
                <a:latin typeface="+mn-ea"/>
                <a:ea typeface="+mn-ea"/>
              </a:rPr>
              <a:t>5.0 </a:t>
            </a:r>
            <a:r>
              <a:rPr lang="ko-KR" altLang="en-US" sz="1800" b="0" dirty="0" smtClean="0">
                <a:latin typeface="+mn-ea"/>
                <a:ea typeface="+mn-ea"/>
              </a:rPr>
              <a:t>이전에는 가변인자가 허용되지 않기 때문에 인자가 여러 개인 </a:t>
            </a:r>
            <a:r>
              <a:rPr lang="ko-KR" altLang="en-US" sz="1800" b="0" dirty="0" err="1" smtClean="0">
                <a:latin typeface="+mn-ea"/>
                <a:ea typeface="+mn-ea"/>
              </a:rPr>
              <a:t>메서드를</a:t>
            </a:r>
            <a:r>
              <a:rPr lang="ko-KR" altLang="en-US" sz="1800" b="0" dirty="0" smtClean="0">
                <a:latin typeface="+mn-ea"/>
                <a:ea typeface="+mn-ea"/>
              </a:rPr>
              <a:t> 정의할    경우 배열을 이용하여야 하는 번거로움이 있었다</a:t>
            </a:r>
            <a:r>
              <a:rPr lang="en-US" altLang="ko-KR" sz="1800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Varargs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가변인자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33" y="1851778"/>
            <a:ext cx="8890355" cy="44311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>
                <a:latin typeface="+mn-ea"/>
              </a:rPr>
              <a:t>public class </a:t>
            </a:r>
            <a:r>
              <a:rPr lang="en-US" altLang="ko-KR" dirty="0" err="1" smtClean="0">
                <a:latin typeface="+mn-ea"/>
              </a:rPr>
              <a:t>VarargsExample</a:t>
            </a:r>
            <a:r>
              <a:rPr lang="en-US" altLang="ko-KR" dirty="0" smtClean="0">
                <a:latin typeface="+mn-ea"/>
              </a:rPr>
              <a:t> {</a:t>
            </a:r>
          </a:p>
          <a:p>
            <a:r>
              <a:rPr lang="en-US" altLang="ko-KR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ko-KR" altLang="en-US" dirty="0" smtClean="0">
                <a:solidFill>
                  <a:srgbClr val="003300"/>
                </a:solidFill>
                <a:latin typeface="+mn-ea"/>
              </a:rPr>
              <a:t>가변 인자를 받아 덧셈 처리</a:t>
            </a:r>
          </a:p>
          <a:p>
            <a:r>
              <a:rPr lang="en-US" altLang="ko-KR" dirty="0" smtClean="0">
                <a:latin typeface="+mn-ea"/>
              </a:rPr>
              <a:t>     public static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sum(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int...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arg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sum = 0;</a:t>
            </a:r>
          </a:p>
          <a:p>
            <a:r>
              <a:rPr lang="en-US" altLang="ko-KR" dirty="0" smtClean="0">
                <a:latin typeface="+mn-ea"/>
              </a:rPr>
              <a:t>          for 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arg</a:t>
            </a:r>
            <a:r>
              <a:rPr lang="en-US" altLang="ko-KR" dirty="0" smtClean="0">
                <a:latin typeface="+mn-ea"/>
              </a:rPr>
              <a:t>) {</a:t>
            </a:r>
          </a:p>
          <a:p>
            <a:r>
              <a:rPr lang="en-US" altLang="ko-KR" dirty="0" smtClean="0">
                <a:latin typeface="+mn-ea"/>
              </a:rPr>
              <a:t>               sum += 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 smtClean="0">
                <a:latin typeface="+mn-ea"/>
              </a:rPr>
              <a:t>          }</a:t>
            </a:r>
          </a:p>
          <a:p>
            <a:r>
              <a:rPr lang="en-US" altLang="ko-KR" dirty="0" smtClean="0">
                <a:latin typeface="+mn-ea"/>
              </a:rPr>
              <a:t>          return sum;		</a:t>
            </a:r>
          </a:p>
          <a:p>
            <a:r>
              <a:rPr lang="en-US" altLang="ko-KR" dirty="0" smtClean="0">
                <a:latin typeface="+mn-ea"/>
              </a:rPr>
              <a:t>     }</a:t>
            </a:r>
          </a:p>
          <a:p>
            <a:r>
              <a:rPr lang="en-US" altLang="ko-KR" dirty="0" smtClean="0">
                <a:latin typeface="+mn-ea"/>
              </a:rPr>
              <a:t>     </a:t>
            </a:r>
          </a:p>
          <a:p>
            <a:r>
              <a:rPr lang="en-US" altLang="ko-KR" dirty="0" smtClean="0">
                <a:latin typeface="+mn-ea"/>
              </a:rPr>
              <a:t>     public static void main(String[] </a:t>
            </a:r>
            <a:r>
              <a:rPr lang="en-US" altLang="ko-KR" dirty="0" err="1" smtClean="0">
                <a:latin typeface="+mn-ea"/>
              </a:rPr>
              <a:t>args</a:t>
            </a:r>
            <a:r>
              <a:rPr lang="en-US" altLang="ko-KR" dirty="0" smtClean="0">
                <a:latin typeface="+mn-ea"/>
              </a:rPr>
              <a:t>) {</a:t>
            </a:r>
          </a:p>
          <a:p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(sum(55, 40));</a:t>
            </a:r>
          </a:p>
          <a:p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(sum(55, 40, 23, 23, 34, 343, 3453, 343, 55));</a:t>
            </a:r>
          </a:p>
          <a:p>
            <a:r>
              <a:rPr lang="en-US" altLang="ko-KR" dirty="0" smtClean="0">
                <a:latin typeface="+mn-ea"/>
              </a:rPr>
              <a:t>     }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latin typeface="+mn-ea"/>
              </a:rPr>
              <a:t>타입에 안전하지 않은 기존의 </a:t>
            </a:r>
            <a:r>
              <a:rPr lang="ko-KR" altLang="en-US" b="0" dirty="0" err="1" smtClean="0">
                <a:latin typeface="+mn-ea"/>
              </a:rPr>
              <a:t>열거형</a:t>
            </a:r>
            <a:r>
              <a:rPr lang="ko-KR" altLang="en-US" b="0" dirty="0" smtClean="0">
                <a:latin typeface="+mn-ea"/>
              </a:rPr>
              <a:t> 문제를 해결하기 위해 </a:t>
            </a:r>
            <a:r>
              <a:rPr lang="en-US" altLang="ko-KR" b="0" dirty="0" smtClean="0">
                <a:latin typeface="+mn-ea"/>
              </a:rPr>
              <a:t>5.0 </a:t>
            </a:r>
            <a:r>
              <a:rPr lang="ko-KR" altLang="en-US" b="0" dirty="0" smtClean="0">
                <a:latin typeface="+mn-ea"/>
              </a:rPr>
              <a:t>에서 </a:t>
            </a:r>
            <a:r>
              <a:rPr lang="en-US" altLang="ko-KR" b="0" dirty="0" err="1" smtClean="0">
                <a:latin typeface="+mn-ea"/>
              </a:rPr>
              <a:t>enum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타입을 제공한다</a:t>
            </a:r>
            <a:r>
              <a:rPr lang="en-US" altLang="ko-KR" b="0" dirty="0" smtClean="0">
                <a:latin typeface="+mn-ea"/>
              </a:rPr>
              <a:t>.</a:t>
            </a:r>
            <a:endParaRPr lang="en-US" altLang="ko-KR" b="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133" y="1208972"/>
            <a:ext cx="8962363" cy="4929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상수를 이용한 기존의 </a:t>
            </a:r>
            <a:r>
              <a:rPr lang="ko-KR" altLang="en-US" b="1" dirty="0" err="1" smtClean="0">
                <a:solidFill>
                  <a:srgbClr val="003300"/>
                </a:solidFill>
                <a:latin typeface="+mn-ea"/>
              </a:rPr>
              <a:t>열거형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 처리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rgbClr val="003300"/>
                </a:solidFill>
                <a:latin typeface="+mn-ea"/>
              </a:rPr>
            </a:br>
            <a:endParaRPr lang="en-US" altLang="ko-KR" b="1" dirty="0" smtClean="0">
              <a:solidFill>
                <a:srgbClr val="003300"/>
              </a:solidFill>
              <a:latin typeface="+mn-ea"/>
            </a:endParaRPr>
          </a:p>
          <a:p>
            <a:r>
              <a:rPr lang="en-US" altLang="ko-KR" sz="1600" dirty="0" smtClean="0">
                <a:latin typeface="+mj-lt"/>
              </a:rPr>
              <a:t>public class/*interface*/ Direction {</a:t>
            </a:r>
          </a:p>
          <a:p>
            <a:r>
              <a:rPr lang="en-US" altLang="ko-KR" sz="1600" dirty="0" smtClean="0">
                <a:latin typeface="+mj-lt"/>
              </a:rPr>
              <a:t>     public static final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NORTH = 0;</a:t>
            </a:r>
          </a:p>
          <a:p>
            <a:r>
              <a:rPr lang="en-US" altLang="ko-KR" sz="1600" dirty="0" smtClean="0">
                <a:latin typeface="+mj-lt"/>
              </a:rPr>
              <a:t>     public static final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WEST = 1;</a:t>
            </a:r>
          </a:p>
          <a:p>
            <a:r>
              <a:rPr lang="en-US" altLang="ko-KR" sz="1600" dirty="0" smtClean="0">
                <a:latin typeface="+mj-lt"/>
              </a:rPr>
              <a:t>     public static final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EAST = 2;</a:t>
            </a:r>
          </a:p>
          <a:p>
            <a:r>
              <a:rPr lang="en-US" altLang="ko-KR" sz="1600" dirty="0" smtClean="0">
                <a:latin typeface="+mj-lt"/>
              </a:rPr>
              <a:t>     public static final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SOUTH = 3;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public class Some {</a:t>
            </a:r>
          </a:p>
          <a:p>
            <a:r>
              <a:rPr lang="en-US" altLang="ko-KR" sz="1600" dirty="0" smtClean="0">
                <a:latin typeface="+mj-lt"/>
              </a:rPr>
              <a:t>     public void move(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direction){</a:t>
            </a:r>
          </a:p>
          <a:p>
            <a:r>
              <a:rPr lang="en-US" altLang="ko-KR" sz="1600" dirty="0" smtClean="0">
                <a:latin typeface="+mj-lt"/>
              </a:rPr>
              <a:t>          switch (direction) {</a:t>
            </a:r>
            <a:r>
              <a:rPr lang="en-US" altLang="ko-KR" sz="1600" dirty="0" smtClean="0">
                <a:solidFill>
                  <a:srgbClr val="006600"/>
                </a:solidFill>
                <a:latin typeface="+mj-lt"/>
              </a:rPr>
              <a:t>// 0, 1, 2, 3 </a:t>
            </a:r>
            <a:r>
              <a:rPr lang="ko-KR" altLang="en-US" sz="1600" dirty="0" smtClean="0">
                <a:solidFill>
                  <a:srgbClr val="006600"/>
                </a:solidFill>
                <a:latin typeface="+mj-lt"/>
              </a:rPr>
              <a:t>이외의 값이 전달된 경우 버그 발생 소지가 있다</a:t>
            </a:r>
            <a:r>
              <a:rPr lang="en-US" altLang="ko-KR" sz="1600" dirty="0" smtClean="0">
                <a:solidFill>
                  <a:srgbClr val="006600"/>
                </a:solidFill>
                <a:latin typeface="+mj-lt"/>
              </a:rPr>
              <a:t>.</a:t>
            </a:r>
          </a:p>
          <a:p>
            <a:r>
              <a:rPr lang="en-US" altLang="ko-KR" sz="1600" dirty="0" smtClean="0">
                <a:latin typeface="+mj-lt"/>
              </a:rPr>
              <a:t>               case </a:t>
            </a:r>
            <a:r>
              <a:rPr lang="en-US" altLang="ko-KR" sz="1600" dirty="0" err="1" smtClean="0">
                <a:latin typeface="+mj-lt"/>
              </a:rPr>
              <a:t>Direction.NORTH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북쪽으로 이동</a:t>
            </a:r>
            <a:r>
              <a:rPr lang="en-US" altLang="ko-KR" sz="1600" dirty="0" smtClean="0">
                <a:latin typeface="+mj-lt"/>
              </a:rPr>
              <a:t>&gt;&gt;&gt;"); break;</a:t>
            </a:r>
          </a:p>
          <a:p>
            <a:r>
              <a:rPr lang="en-US" altLang="ko-KR" sz="1600" dirty="0" smtClean="0">
                <a:latin typeface="+mj-lt"/>
              </a:rPr>
              <a:t>               case </a:t>
            </a:r>
            <a:r>
              <a:rPr lang="en-US" altLang="ko-KR" sz="1600" dirty="0" err="1" smtClean="0">
                <a:latin typeface="+mj-lt"/>
              </a:rPr>
              <a:t>Direction.WEST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서쪽으로 이동</a:t>
            </a:r>
            <a:r>
              <a:rPr lang="en-US" altLang="ko-KR" sz="1600" dirty="0" smtClean="0">
                <a:latin typeface="+mj-lt"/>
              </a:rPr>
              <a:t>&gt;&gt;&gt;");    break;</a:t>
            </a:r>
          </a:p>
          <a:p>
            <a:r>
              <a:rPr lang="en-US" altLang="ko-KR" sz="1600" dirty="0" smtClean="0">
                <a:latin typeface="+mj-lt"/>
              </a:rPr>
              <a:t>               case </a:t>
            </a:r>
            <a:r>
              <a:rPr lang="en-US" altLang="ko-KR" sz="1600" dirty="0" err="1" smtClean="0">
                <a:latin typeface="+mj-lt"/>
              </a:rPr>
              <a:t>Direction.EAST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동쪽으로 이동</a:t>
            </a:r>
            <a:r>
              <a:rPr lang="en-US" altLang="ko-KR" sz="1600" dirty="0" smtClean="0">
                <a:latin typeface="+mj-lt"/>
              </a:rPr>
              <a:t>&gt;&gt;&gt;");     break;</a:t>
            </a:r>
          </a:p>
          <a:p>
            <a:r>
              <a:rPr lang="en-US" altLang="ko-KR" sz="1600" dirty="0" smtClean="0">
                <a:latin typeface="+mj-lt"/>
              </a:rPr>
              <a:t>               case </a:t>
            </a:r>
            <a:r>
              <a:rPr lang="en-US" altLang="ko-KR" sz="1600" dirty="0" err="1" smtClean="0">
                <a:latin typeface="+mj-lt"/>
              </a:rPr>
              <a:t>Direction.SOUTH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남쪽으로 이동</a:t>
            </a:r>
            <a:r>
              <a:rPr lang="en-US" altLang="ko-KR" sz="1600" dirty="0" smtClean="0">
                <a:latin typeface="+mj-lt"/>
              </a:rPr>
              <a:t>&gt;&gt;&gt;");  break;</a:t>
            </a:r>
          </a:p>
          <a:p>
            <a:r>
              <a:rPr lang="en-US" altLang="ko-KR" sz="1600" dirty="0" smtClean="0">
                <a:latin typeface="+mj-lt"/>
              </a:rPr>
              <a:t>          }</a:t>
            </a:r>
          </a:p>
          <a:p>
            <a:r>
              <a:rPr lang="en-US" altLang="ko-KR" sz="1600" dirty="0" smtClean="0">
                <a:latin typeface="+mj-lt"/>
              </a:rPr>
              <a:t>     }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1600" b="0" dirty="0" smtClean="0"/>
              <a:t>타입에 안전하지 않은 문제를 해결하기 위해서 </a:t>
            </a:r>
            <a:r>
              <a:rPr lang="en-US" altLang="ko-KR" sz="1600" b="0" dirty="0" smtClean="0"/>
              <a:t>Java 5.0 </a:t>
            </a:r>
            <a:r>
              <a:rPr lang="ko-KR" altLang="en-US" sz="1600" b="0" dirty="0" smtClean="0"/>
              <a:t>에서 </a:t>
            </a:r>
            <a:r>
              <a:rPr lang="en-US" altLang="ko-KR" sz="1600" b="0" dirty="0" err="1" smtClean="0"/>
              <a:t>enum</a:t>
            </a:r>
            <a:r>
              <a:rPr lang="en-US" altLang="ko-KR" sz="1600" b="0" dirty="0" smtClean="0"/>
              <a:t>  </a:t>
            </a:r>
            <a:r>
              <a:rPr lang="ko-KR" altLang="en-US" sz="1600" b="0" dirty="0" err="1" smtClean="0"/>
              <a:t>자료형을</a:t>
            </a:r>
            <a:r>
              <a:rPr lang="ko-KR" altLang="en-US" sz="1600" b="0" dirty="0" smtClean="0"/>
              <a:t> 제공한다</a:t>
            </a:r>
            <a:r>
              <a:rPr lang="en-US" altLang="ko-KR" sz="1600" b="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600" b="0" dirty="0" err="1" smtClean="0"/>
              <a:t>enum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을 사용할 때 </a:t>
            </a:r>
            <a:r>
              <a:rPr lang="en-US" altLang="ko-KR" sz="1600" b="0" dirty="0" smtClean="0"/>
              <a:t>if </a:t>
            </a:r>
            <a:r>
              <a:rPr lang="ko-KR" altLang="en-US" sz="1600" b="0" dirty="0" smtClean="0"/>
              <a:t>나 </a:t>
            </a:r>
            <a:r>
              <a:rPr lang="en-US" altLang="ko-KR" sz="1600" b="0" dirty="0" smtClean="0"/>
              <a:t>switch </a:t>
            </a:r>
            <a:r>
              <a:rPr lang="ko-KR" altLang="en-US" sz="1600" b="0" dirty="0" smtClean="0"/>
              <a:t>를 써서 분기작업이 가능하다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 err="1" smtClean="0"/>
              <a:t>enum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을 비교할때 </a:t>
            </a:r>
            <a:r>
              <a:rPr lang="en-US" altLang="ko-KR" sz="1600" b="0" dirty="0" smtClean="0"/>
              <a:t>== </a:t>
            </a:r>
            <a:r>
              <a:rPr lang="ko-KR" altLang="en-US" sz="1600" b="0" dirty="0" smtClean="0"/>
              <a:t>또는 </a:t>
            </a:r>
            <a:r>
              <a:rPr lang="en-US" altLang="ko-KR" sz="1600" b="0" dirty="0" smtClean="0"/>
              <a:t>.equals() </a:t>
            </a:r>
            <a:r>
              <a:rPr lang="ko-KR" altLang="en-US" sz="1600" b="0" dirty="0" err="1" smtClean="0"/>
              <a:t>메소드를</a:t>
            </a:r>
            <a:r>
              <a:rPr lang="ko-KR" altLang="en-US" sz="1600" b="0" dirty="0" smtClean="0"/>
              <a:t> 모두 사용할 수 있다</a:t>
            </a:r>
            <a:r>
              <a:rPr lang="en-US" altLang="ko-KR" sz="1600" b="0" dirty="0" smtClean="0"/>
              <a:t>.( == </a:t>
            </a:r>
            <a:r>
              <a:rPr lang="ko-KR" altLang="en-US" sz="1600" b="0" dirty="0" smtClean="0"/>
              <a:t>을 주로 사용 </a:t>
            </a:r>
            <a:r>
              <a:rPr lang="en-US" altLang="ko-KR" sz="1600" b="0" dirty="0" smtClean="0"/>
              <a:t>)</a:t>
            </a:r>
          </a:p>
          <a:p>
            <a:r>
              <a:rPr lang="ko-KR" altLang="en-US" sz="1600" b="0" dirty="0" smtClean="0"/>
              <a:t>열거 타입 그 자체가 타입이기 때문에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열거 타입에 없는 값을 할당하게 되면 컴파일 시 에러가 발생한다</a:t>
            </a:r>
            <a:r>
              <a:rPr lang="en-US" altLang="ko-KR" sz="1600" b="0" dirty="0" smtClean="0"/>
              <a:t/>
            </a:r>
            <a:br>
              <a:rPr lang="en-US" altLang="ko-KR" sz="1600" b="0" dirty="0" smtClean="0"/>
            </a:br>
            <a:r>
              <a:rPr lang="en-US" altLang="ko-KR" sz="1600" b="0" dirty="0" smtClean="0"/>
              <a:t>(</a:t>
            </a:r>
            <a:r>
              <a:rPr lang="ko-KR" altLang="en-US" sz="1600" b="0" dirty="0" smtClean="0"/>
              <a:t>타입에 안전</a:t>
            </a:r>
            <a:r>
              <a:rPr lang="en-US" altLang="ko-KR" sz="1600" b="0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133" y="2283826"/>
            <a:ext cx="9178387" cy="4104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타입에 안전한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열거형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enum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rgbClr val="003300"/>
                </a:solidFill>
                <a:latin typeface="+mn-ea"/>
              </a:rPr>
            </a:br>
            <a:endParaRPr lang="en-US" altLang="ko-KR" b="1" dirty="0" smtClean="0">
              <a:solidFill>
                <a:srgbClr val="003300"/>
              </a:solidFill>
              <a:latin typeface="+mn-ea"/>
            </a:endParaRPr>
          </a:p>
          <a:p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enum</a:t>
            </a:r>
            <a:r>
              <a:rPr lang="en-US" altLang="ko-KR" sz="1600" dirty="0" smtClean="0">
                <a:latin typeface="+mj-lt"/>
              </a:rPr>
              <a:t> Direction {</a:t>
            </a:r>
          </a:p>
          <a:p>
            <a:r>
              <a:rPr lang="en-US" altLang="ko-KR" sz="1600" dirty="0" smtClean="0">
                <a:latin typeface="+mj-lt"/>
              </a:rPr>
              <a:t>     NORTH, WEST, EAST, SOUTH;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r>
              <a:rPr lang="en-US" altLang="ko-KR" sz="1600" dirty="0" smtClean="0">
                <a:latin typeface="+mj-lt"/>
              </a:rPr>
              <a:t>public class Some {</a:t>
            </a:r>
          </a:p>
          <a:p>
            <a:r>
              <a:rPr lang="en-US" altLang="ko-KR" sz="1600" dirty="0" smtClean="0">
                <a:latin typeface="+mj-lt"/>
              </a:rPr>
              <a:t>     public void move(Direction direction){</a:t>
            </a:r>
          </a:p>
          <a:p>
            <a:r>
              <a:rPr lang="en-US" altLang="ko-KR" sz="1600" dirty="0" smtClean="0">
                <a:latin typeface="+mj-lt"/>
              </a:rPr>
              <a:t>          switch (direction) {</a:t>
            </a:r>
            <a:r>
              <a:rPr lang="en-US" altLang="ko-KR" sz="1600" dirty="0" smtClean="0">
                <a:solidFill>
                  <a:srgbClr val="006600"/>
                </a:solidFill>
              </a:rPr>
              <a:t>// NORTH, WEST, EAST, SOUTH </a:t>
            </a:r>
            <a:r>
              <a:rPr lang="ko-KR" altLang="en-US" sz="1600" dirty="0" smtClean="0">
                <a:solidFill>
                  <a:srgbClr val="006600"/>
                </a:solidFill>
              </a:rPr>
              <a:t>이외의 값이 전달된 경우 컴파일 에러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               case NORTH: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북쪽으로 이동</a:t>
            </a:r>
            <a:r>
              <a:rPr lang="en-US" altLang="ko-KR" sz="1600" dirty="0" smtClean="0">
                <a:latin typeface="+mj-lt"/>
              </a:rPr>
              <a:t>&gt;&gt;&gt;"); break;</a:t>
            </a:r>
          </a:p>
          <a:p>
            <a:r>
              <a:rPr lang="en-US" altLang="ko-KR" sz="1600" dirty="0" smtClean="0">
                <a:latin typeface="+mj-lt"/>
              </a:rPr>
              <a:t>               case WEST: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서쪽으로 이동</a:t>
            </a:r>
            <a:r>
              <a:rPr lang="en-US" altLang="ko-KR" sz="1600" dirty="0" smtClean="0">
                <a:latin typeface="+mj-lt"/>
              </a:rPr>
              <a:t>&gt;&gt;&gt;");    break;</a:t>
            </a:r>
          </a:p>
          <a:p>
            <a:r>
              <a:rPr lang="en-US" altLang="ko-KR" sz="1600" dirty="0" smtClean="0">
                <a:latin typeface="+mj-lt"/>
              </a:rPr>
              <a:t>               case EAST: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동쪽으로 이동</a:t>
            </a:r>
            <a:r>
              <a:rPr lang="en-US" altLang="ko-KR" sz="1600" dirty="0" smtClean="0">
                <a:latin typeface="+mj-lt"/>
              </a:rPr>
              <a:t>&gt;&gt;&gt;");     break;</a:t>
            </a:r>
          </a:p>
          <a:p>
            <a:r>
              <a:rPr lang="en-US" altLang="ko-KR" sz="1600" dirty="0" smtClean="0">
                <a:latin typeface="+mj-lt"/>
              </a:rPr>
              <a:t>               case SOUTH: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남쪽으로 이동</a:t>
            </a:r>
            <a:r>
              <a:rPr lang="en-US" altLang="ko-KR" sz="1600" dirty="0" smtClean="0">
                <a:latin typeface="+mj-lt"/>
              </a:rPr>
              <a:t>&gt;&gt;&gt;");  break;</a:t>
            </a:r>
          </a:p>
          <a:p>
            <a:r>
              <a:rPr lang="en-US" altLang="ko-KR" sz="1600" dirty="0" smtClean="0">
                <a:latin typeface="+mj-lt"/>
              </a:rPr>
              <a:t>          }</a:t>
            </a:r>
          </a:p>
          <a:p>
            <a:r>
              <a:rPr lang="en-US" altLang="ko-KR" sz="1600" dirty="0" smtClean="0">
                <a:latin typeface="+mj-lt"/>
              </a:rPr>
              <a:t>     }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  <a:endParaRPr lang="en-US" altLang="ko-KR" sz="16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133" y="856545"/>
            <a:ext cx="8962363" cy="5616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>
                <a:latin typeface="+mn-ea"/>
              </a:rPr>
              <a:t>public </a:t>
            </a:r>
            <a:r>
              <a:rPr lang="en-US" altLang="ko-KR" dirty="0" err="1" smtClean="0">
                <a:latin typeface="+mn-ea"/>
              </a:rPr>
              <a:t>enum</a:t>
            </a:r>
            <a:r>
              <a:rPr lang="en-US" altLang="ko-KR" dirty="0" smtClean="0">
                <a:latin typeface="+mn-ea"/>
              </a:rPr>
              <a:t> Direction {</a:t>
            </a:r>
          </a:p>
          <a:p>
            <a:r>
              <a:rPr lang="en-US" altLang="ko-KR" dirty="0" smtClean="0">
                <a:latin typeface="+mn-ea"/>
              </a:rPr>
              <a:t>     NORTH, WEST, EAST, SOUTH;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en-US" altLang="ko-KR" dirty="0" err="1" smtClean="0">
                <a:solidFill>
                  <a:srgbClr val="006600"/>
                </a:solidFill>
                <a:latin typeface="+mn-ea"/>
              </a:rPr>
              <a:t>enum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은 컴파일 시 아래와 같이 클래스로 변환된다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public final class Direction extends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Enum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3300"/>
                </a:solidFill>
                <a:latin typeface="+mn-ea"/>
              </a:rPr>
              <a:t>/*extends Object*/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{</a:t>
            </a: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     // Object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의 메소드 재사용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     // </a:t>
            </a:r>
            <a:r>
              <a:rPr lang="en-US" altLang="ko-KR" dirty="0" err="1" smtClean="0">
                <a:solidFill>
                  <a:srgbClr val="006600"/>
                </a:solidFill>
                <a:latin typeface="+mn-ea"/>
              </a:rPr>
              <a:t>Enum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클래스에 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values(), </a:t>
            </a:r>
            <a:r>
              <a:rPr lang="en-US" altLang="ko-KR" dirty="0" err="1" smtClean="0">
                <a:solidFill>
                  <a:srgbClr val="006600"/>
                </a:solidFill>
                <a:latin typeface="+mn-ea"/>
              </a:rPr>
              <a:t>valueOf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()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등 새로운 클래스 </a:t>
            </a:r>
            <a:r>
              <a:rPr lang="ko-KR" altLang="en-US" dirty="0" err="1" smtClean="0">
                <a:solidFill>
                  <a:srgbClr val="006600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 추가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목록 반환 기능 추가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Direction[] directions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Direction.values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for (Direction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direction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directions)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(direction);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rgbClr val="006600"/>
                </a:solidFill>
                <a:latin typeface="+mn-ea"/>
              </a:rPr>
              <a:t>형변환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 기능 추가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Direction dir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Direction.valueOf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("NORTH");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(dir);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1219</Words>
  <Application>Microsoft Office PowerPoint</Application>
  <PresentationFormat>사용자 지정</PresentationFormat>
  <Paragraphs>229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디자인 사용자 지정</vt:lpstr>
      <vt:lpstr>Java 5.0 추가 기능</vt:lpstr>
      <vt:lpstr>Java 5.0의 실용적 추가 기능들</vt:lpstr>
      <vt:lpstr>Enhanced for Loops(확장 for문)</vt:lpstr>
      <vt:lpstr>Autoboxing / Unboxing</vt:lpstr>
      <vt:lpstr>Static import</vt:lpstr>
      <vt:lpstr>Varargs(가변인자)</vt:lpstr>
      <vt:lpstr>Enum(열거형 자료형)</vt:lpstr>
      <vt:lpstr>Enum(열거형 자료형)</vt:lpstr>
      <vt:lpstr>Enum(열거형 자료형)</vt:lpstr>
      <vt:lpstr>Annotation(metadata)</vt:lpstr>
      <vt:lpstr>Annotation(metadata)</vt:lpstr>
      <vt:lpstr>Formatter 클래스</vt:lpstr>
      <vt:lpstr>Formatter 클래스</vt:lpstr>
      <vt:lpstr>Formatter 클래스</vt:lpstr>
      <vt:lpstr>Formatter 클래스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kosta-01</cp:lastModifiedBy>
  <cp:revision>2108</cp:revision>
  <dcterms:created xsi:type="dcterms:W3CDTF">2011-05-05T14:24:12Z</dcterms:created>
  <dcterms:modified xsi:type="dcterms:W3CDTF">2014-05-28T05:46:34Z</dcterms:modified>
</cp:coreProperties>
</file>