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6858000" type="screen4x3"/>
  <p:notesSz cx="6858000" cy="9144000"/>
  <p:embeddedFontLst>
    <p:embeddedFont>
      <p:font typeface="맑은 고딕" pitchFamily="50" charset="-127"/>
      <p:regular r:id="rId28"/>
      <p:bold r:id="rId29"/>
    </p:embeddedFont>
    <p:embeddedFont>
      <p:font typeface="나눔고딕 ExtraBold" pitchFamily="50" charset="-127"/>
      <p:bold r:id="rId30"/>
    </p:embeddedFont>
    <p:embeddedFont>
      <p:font typeface="나눔명조 ExtraBold" pitchFamily="18" charset="-127"/>
      <p:bold r:id="rId31"/>
    </p:embeddedFont>
    <p:embeddedFont>
      <p:font typeface="나눔고딕" pitchFamily="50" charset="-127"/>
      <p:regular r:id="rId32"/>
      <p:bold r:id="rId33"/>
    </p:embeddedFont>
    <p:embeddedFont>
      <p:font typeface="나눔고딕코딩" pitchFamily="49" charset="-127"/>
      <p:regular r:id="rId34"/>
      <p:bold r:id="rId35"/>
    </p:embeddedFont>
    <p:embeddedFont>
      <p:font typeface="한컴바탕" pitchFamily="18" charset="2"/>
      <p:regular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6600"/>
    <a:srgbClr val="0000FF"/>
    <a:srgbClr val="41697B"/>
    <a:srgbClr val="3276C8"/>
    <a:srgbClr val="3A7DCE"/>
    <a:srgbClr val="FFFF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26" autoAdjust="0"/>
  </p:normalViewPr>
  <p:slideViewPr>
    <p:cSldViewPr>
      <p:cViewPr varScale="1">
        <p:scale>
          <a:sx n="67" d="100"/>
          <a:sy n="67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3.fntdata"/><Relationship Id="rId35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880320" y="2348880"/>
            <a:ext cx="5940152" cy="2029068"/>
          </a:xfrm>
        </p:spPr>
        <p:txBody>
          <a:bodyPr>
            <a:normAutofit/>
          </a:bodyPr>
          <a:lstStyle>
            <a:lvl1pPr algn="r">
              <a:defRPr sz="4000" b="1" i="0">
                <a:ln>
                  <a:noFill/>
                </a:ln>
                <a:gradFill>
                  <a:gsLst>
                    <a:gs pos="0">
                      <a:srgbClr val="41697B"/>
                    </a:gs>
                    <a:gs pos="54000">
                      <a:schemeClr val="accent5">
                        <a:lumMod val="75000"/>
                      </a:schemeClr>
                    </a:gs>
                    <a:gs pos="100000">
                      <a:srgbClr val="4C7284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642303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96809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83680"/>
            <a:ext cx="7365504" cy="562074"/>
          </a:xfr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나눔고딕 ExtraBold" pitchFamily="50" charset="-127"/>
                <a:ea typeface="나눔고딕 ExtraBold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제목을 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619585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589B8-F29C-438D-B9FD-9CEF802DC1B2}" type="datetimeFigureOut">
              <a:rPr lang="ko-KR" altLang="en-US" smtClean="0"/>
              <a:pPr/>
              <a:t>2015-01-21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C6CA2-50CA-4291-BFE8-D48663C52E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40567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3276C8"/>
                </a:solidFill>
                <a:latin typeface="+mj-lt"/>
              </a:rPr>
              <a:t>자료 구조와</a:t>
            </a:r>
            <a:r>
              <a:rPr lang="en-US" altLang="ko-KR" dirty="0" smtClean="0">
                <a:solidFill>
                  <a:srgbClr val="3276C8"/>
                </a:solidFill>
                <a:latin typeface="+mj-lt"/>
              </a:rPr>
              <a:t/>
            </a:r>
            <a:br>
              <a:rPr lang="en-US" altLang="ko-KR" dirty="0" smtClean="0">
                <a:solidFill>
                  <a:srgbClr val="3276C8"/>
                </a:solidFill>
                <a:latin typeface="+mj-lt"/>
              </a:rPr>
            </a:br>
            <a:r>
              <a:rPr lang="en-US" altLang="ko-KR" dirty="0" smtClean="0">
                <a:solidFill>
                  <a:srgbClr val="3276C8"/>
                </a:solidFill>
                <a:latin typeface="+mj-lt"/>
              </a:rPr>
              <a:t>Collection </a:t>
            </a:r>
            <a:r>
              <a:rPr lang="en-US" altLang="ko-KR" dirty="0" smtClean="0">
                <a:solidFill>
                  <a:srgbClr val="3276C8"/>
                </a:solidFill>
                <a:latin typeface="+mj-lt"/>
              </a:rPr>
              <a:t>Framework</a:t>
            </a:r>
            <a:endParaRPr lang="ko-KR" altLang="en-US" dirty="0">
              <a:solidFill>
                <a:srgbClr val="3276C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278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중앙일보아이티\수업교안\kamejava_ppt\k-021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980728"/>
            <a:ext cx="8568952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b="1" dirty="0" smtClean="0">
                <a:solidFill>
                  <a:srgbClr val="41697B"/>
                </a:solidFill>
                <a:latin typeface="나눔명조 ExtraBold" pitchFamily="18" charset="-127"/>
                <a:ea typeface="나눔명조 ExtraBold" pitchFamily="18" charset="-127"/>
              </a:rPr>
              <a:t>List</a:t>
            </a:r>
            <a:r>
              <a:rPr lang="ko-KR" altLang="en-US" sz="3000" b="1" dirty="0" smtClean="0">
                <a:solidFill>
                  <a:srgbClr val="41697B"/>
                </a:solidFill>
                <a:latin typeface="나눔명조 ExtraBold" pitchFamily="18" charset="-127"/>
                <a:ea typeface="나눔명조 ExtraBold" pitchFamily="18" charset="-127"/>
              </a:rPr>
              <a:t>에서 원소 추가</a:t>
            </a:r>
            <a:r>
              <a:rPr lang="en-US" altLang="ko-KR" sz="3000" b="1" dirty="0" smtClean="0">
                <a:solidFill>
                  <a:srgbClr val="41697B"/>
                </a:solidFill>
                <a:latin typeface="나눔명조 ExtraBold" pitchFamily="18" charset="-127"/>
                <a:ea typeface="나눔명조 ExtraBold" pitchFamily="18" charset="-127"/>
              </a:rPr>
              <a:t>, </a:t>
            </a:r>
            <a:r>
              <a:rPr lang="ko-KR" altLang="en-US" sz="3000" b="1" dirty="0" smtClean="0">
                <a:solidFill>
                  <a:srgbClr val="41697B"/>
                </a:solidFill>
                <a:latin typeface="나눔명조 ExtraBold" pitchFamily="18" charset="-127"/>
                <a:ea typeface="나눔명조 ExtraBold" pitchFamily="18" charset="-127"/>
              </a:rPr>
              <a:t>변경</a:t>
            </a:r>
            <a:r>
              <a:rPr lang="en-US" altLang="ko-KR" sz="3000" b="1" dirty="0" smtClean="0">
                <a:solidFill>
                  <a:srgbClr val="41697B"/>
                </a:solidFill>
                <a:latin typeface="나눔명조 ExtraBold" pitchFamily="18" charset="-127"/>
                <a:ea typeface="나눔명조 ExtraBold" pitchFamily="18" charset="-127"/>
              </a:rPr>
              <a:t>, </a:t>
            </a:r>
            <a:r>
              <a:rPr lang="ko-KR" altLang="en-US" sz="3000" b="1" dirty="0" smtClean="0">
                <a:solidFill>
                  <a:srgbClr val="41697B"/>
                </a:solidFill>
                <a:latin typeface="나눔명조 ExtraBold" pitchFamily="18" charset="-127"/>
                <a:ea typeface="나눔명조 ExtraBold" pitchFamily="18" charset="-127"/>
              </a:rPr>
              <a:t>삭제</a:t>
            </a:r>
            <a:endParaRPr lang="ko-KR" altLang="en-US" sz="3000" b="1" dirty="0">
              <a:solidFill>
                <a:srgbClr val="41697B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929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67544" y="1144687"/>
            <a:ext cx="8208912" cy="4444553"/>
            <a:chOff x="1181100" y="1643063"/>
            <a:chExt cx="5534025" cy="4300537"/>
          </a:xfrm>
        </p:grpSpPr>
        <p:pic>
          <p:nvPicPr>
            <p:cNvPr id="6" name="Picture 2" descr="D:\중앙일보아이티\수업교안\kamejava_ppt\k-022.bmp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85875" y="1643063"/>
              <a:ext cx="5362575" cy="1143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3" descr="D:\중앙일보아이티\수업교안\kamejava_ppt\k-023.bmp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14438" y="2857500"/>
              <a:ext cx="545782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4" descr="D:\중앙일보아이티\수업교안\kamejava_ppt\k-024.bmp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14438" y="3571875"/>
              <a:ext cx="5448300" cy="1019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5" descr="D:\중앙일보아이티\수업교안\kamejava_ppt\k-025.bmp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181100" y="5000625"/>
              <a:ext cx="5534025" cy="942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b="1" dirty="0" smtClean="0">
                <a:solidFill>
                  <a:srgbClr val="41697B"/>
                </a:solidFill>
                <a:latin typeface="나눔명조 ExtraBold" pitchFamily="18" charset="-127"/>
                <a:ea typeface="나눔명조 ExtraBold" pitchFamily="18" charset="-127"/>
              </a:rPr>
              <a:t>List</a:t>
            </a:r>
            <a:r>
              <a:rPr lang="ko-KR" altLang="en-US" sz="3000" b="1" dirty="0" smtClean="0">
                <a:solidFill>
                  <a:srgbClr val="41697B"/>
                </a:solidFill>
                <a:latin typeface="나눔명조 ExtraBold" pitchFamily="18" charset="-127"/>
                <a:ea typeface="나눔명조 ExtraBold" pitchFamily="18" charset="-127"/>
              </a:rPr>
              <a:t>에서 원소 추가</a:t>
            </a:r>
            <a:r>
              <a:rPr lang="en-US" altLang="ko-KR" sz="3000" b="1" dirty="0" smtClean="0">
                <a:solidFill>
                  <a:srgbClr val="41697B"/>
                </a:solidFill>
                <a:latin typeface="나눔명조 ExtraBold" pitchFamily="18" charset="-127"/>
                <a:ea typeface="나눔명조 ExtraBold" pitchFamily="18" charset="-127"/>
              </a:rPr>
              <a:t>, </a:t>
            </a:r>
            <a:r>
              <a:rPr lang="ko-KR" altLang="en-US" sz="3000" b="1" dirty="0" smtClean="0">
                <a:solidFill>
                  <a:srgbClr val="41697B"/>
                </a:solidFill>
                <a:latin typeface="나눔명조 ExtraBold" pitchFamily="18" charset="-127"/>
                <a:ea typeface="나눔명조 ExtraBold" pitchFamily="18" charset="-127"/>
              </a:rPr>
              <a:t>변경</a:t>
            </a:r>
            <a:r>
              <a:rPr lang="en-US" altLang="ko-KR" sz="3000" b="1" dirty="0" smtClean="0">
                <a:solidFill>
                  <a:srgbClr val="41697B"/>
                </a:solidFill>
                <a:latin typeface="나눔명조 ExtraBold" pitchFamily="18" charset="-127"/>
                <a:ea typeface="나눔명조 ExtraBold" pitchFamily="18" charset="-127"/>
              </a:rPr>
              <a:t>, </a:t>
            </a:r>
            <a:r>
              <a:rPr lang="ko-KR" altLang="en-US" sz="3000" b="1" dirty="0" smtClean="0">
                <a:solidFill>
                  <a:srgbClr val="41697B"/>
                </a:solidFill>
                <a:latin typeface="나눔명조 ExtraBold" pitchFamily="18" charset="-127"/>
                <a:ea typeface="나눔명조 ExtraBold" pitchFamily="18" charset="-127"/>
              </a:rPr>
              <a:t>삭제</a:t>
            </a:r>
            <a:endParaRPr lang="ko-KR" altLang="en-US" sz="3000" b="1" dirty="0">
              <a:solidFill>
                <a:srgbClr val="41697B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929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b="1" dirty="0" smtClean="0">
                <a:solidFill>
                  <a:srgbClr val="41697B"/>
                </a:solidFill>
                <a:latin typeface="나눔명조 ExtraBold" pitchFamily="18" charset="-127"/>
                <a:ea typeface="나눔명조 ExtraBold" pitchFamily="18" charset="-127"/>
              </a:rPr>
              <a:t>List</a:t>
            </a:r>
            <a:r>
              <a:rPr lang="ko-KR" altLang="en-US" sz="3000" b="1" dirty="0" smtClean="0">
                <a:solidFill>
                  <a:srgbClr val="41697B"/>
                </a:solidFill>
                <a:latin typeface="나눔명조 ExtraBold" pitchFamily="18" charset="-127"/>
                <a:ea typeface="나눔명조 ExtraBold" pitchFamily="18" charset="-127"/>
              </a:rPr>
              <a:t>에서 데이터 검색</a:t>
            </a:r>
            <a:endParaRPr lang="ko-KR" altLang="en-US" sz="3000" b="1" dirty="0">
              <a:solidFill>
                <a:srgbClr val="41697B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pic>
        <p:nvPicPr>
          <p:cNvPr id="4" name="Picture 2" descr="D:\중앙일보아이티\수업교안\kamejava_ppt\k-026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052736"/>
            <a:ext cx="8352928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68929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b="1" dirty="0" err="1" smtClean="0">
                <a:solidFill>
                  <a:srgbClr val="41697B"/>
                </a:solidFill>
                <a:latin typeface="나눔명조 ExtraBold" pitchFamily="18" charset="-127"/>
                <a:ea typeface="나눔명조 ExtraBold" pitchFamily="18" charset="-127"/>
              </a:rPr>
              <a:t>Iterator</a:t>
            </a:r>
            <a:r>
              <a:rPr lang="en-US" altLang="ko-KR" sz="3000" b="1" dirty="0" smtClean="0">
                <a:solidFill>
                  <a:srgbClr val="41697B"/>
                </a:solidFill>
                <a:latin typeface="나눔명조 ExtraBold" pitchFamily="18" charset="-127"/>
                <a:ea typeface="나눔명조 ExtraBold" pitchFamily="18" charset="-127"/>
              </a:rPr>
              <a:t> </a:t>
            </a:r>
            <a:r>
              <a:rPr lang="ko-KR" altLang="en-US" sz="3000" b="1" dirty="0" smtClean="0">
                <a:solidFill>
                  <a:srgbClr val="41697B"/>
                </a:solidFill>
                <a:latin typeface="나눔명조 ExtraBold" pitchFamily="18" charset="-127"/>
                <a:ea typeface="나눔명조 ExtraBold" pitchFamily="18" charset="-127"/>
              </a:rPr>
              <a:t>인터페이스</a:t>
            </a:r>
            <a:endParaRPr lang="ko-KR" altLang="en-US" sz="3000" b="1" dirty="0">
              <a:solidFill>
                <a:srgbClr val="41697B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251520" y="998711"/>
            <a:ext cx="8640960" cy="56706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java.util.Iterator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  <a:p>
            <a:pPr marL="800100" lvl="1" indent="-342900">
              <a:spcBef>
                <a:spcPct val="20000"/>
              </a:spcBef>
              <a:buFontTx/>
              <a:buChar char="-"/>
            </a:pP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Collection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  의해 관리되는 데이터를 반복 검색하기 위한 인터페이스이다</a:t>
            </a: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" name="Picture 2" descr="D:\중앙일보아이티\수업교안\kamejava_ppt\k-019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5" y="1772816"/>
            <a:ext cx="7632848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27584" y="3501008"/>
            <a:ext cx="7632848" cy="1584176"/>
          </a:xfrm>
          <a:prstGeom prst="rect">
            <a:avLst/>
          </a:prstGeom>
          <a:solidFill>
            <a:schemeClr val="bg1">
              <a:lumMod val="85000"/>
              <a:alpha val="69000"/>
            </a:schemeClr>
          </a:solidFill>
          <a:ln w="12700" cap="rnd">
            <a:solidFill>
              <a:schemeClr val="accent2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252000" tIns="252000" rIns="252000" bIns="252000" rtlCol="0" anchor="ctr" anchorCtr="0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Iterator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elements = </a:t>
            </a:r>
            <a:r>
              <a:rPr lang="en-US" altLang="ko-KR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collection.iterator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();</a:t>
            </a:r>
          </a:p>
          <a:p>
            <a:pPr>
              <a:spcBef>
                <a:spcPct val="0"/>
              </a:spcBef>
            </a:pP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while(</a:t>
            </a:r>
            <a:r>
              <a:rPr lang="en-US" altLang="ko-KR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elements.hasNext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()){</a:t>
            </a:r>
            <a:endParaRPr lang="ko-KR" alt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코딩" pitchFamily="49" charset="-127"/>
              <a:ea typeface="나눔고딕코딩" pitchFamily="49" charset="-127"/>
            </a:endParaRPr>
          </a:p>
          <a:p>
            <a:pPr>
              <a:spcBef>
                <a:spcPct val="0"/>
              </a:spcBef>
            </a:pP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  </a:t>
            </a:r>
            <a:r>
              <a:rPr lang="en-US" altLang="ko-KR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System.out.println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</a:t>
            </a:r>
            <a:r>
              <a:rPr lang="en-US" altLang="ko-KR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elements.next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());</a:t>
            </a:r>
          </a:p>
          <a:p>
            <a:pPr>
              <a:spcBef>
                <a:spcPct val="0"/>
              </a:spcBef>
            </a:pP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}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나눔고딕코딩" pitchFamily="49" charset="-127"/>
              <a:ea typeface="나눔고딕코딩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929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b="1" dirty="0" smtClean="0">
                <a:solidFill>
                  <a:srgbClr val="41697B"/>
                </a:solidFill>
                <a:latin typeface="나눔명조 ExtraBold" pitchFamily="18" charset="-127"/>
                <a:ea typeface="나눔명조 ExtraBold" pitchFamily="18" charset="-127"/>
              </a:rPr>
              <a:t>Vector </a:t>
            </a:r>
            <a:r>
              <a:rPr lang="ko-KR" altLang="en-US" sz="3000" b="1" dirty="0" smtClean="0">
                <a:solidFill>
                  <a:srgbClr val="41697B"/>
                </a:solidFill>
                <a:latin typeface="나눔명조 ExtraBold" pitchFamily="18" charset="-127"/>
                <a:ea typeface="나눔명조 ExtraBold" pitchFamily="18" charset="-127"/>
              </a:rPr>
              <a:t>클래스</a:t>
            </a:r>
            <a:endParaRPr lang="ko-KR" altLang="en-US" sz="3000" b="1" dirty="0">
              <a:solidFill>
                <a:srgbClr val="41697B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251520" y="998711"/>
            <a:ext cx="8640960" cy="56706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java.util.Vector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implements List</a:t>
            </a:r>
          </a:p>
        </p:txBody>
      </p:sp>
      <p:pic>
        <p:nvPicPr>
          <p:cNvPr id="8" name="Picture 2" descr="D:\중앙일보아이티\수업교안\kamejava_ppt\k-027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711" y="1484785"/>
            <a:ext cx="7788721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D:\중앙일보아이티\수업교안\kamejava_ppt\k-028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1711" y="3284984"/>
            <a:ext cx="7788721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68929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b="1" dirty="0" smtClean="0">
                <a:solidFill>
                  <a:srgbClr val="41697B"/>
                </a:solidFill>
                <a:latin typeface="나눔명조 ExtraBold" pitchFamily="18" charset="-127"/>
                <a:ea typeface="나눔명조 ExtraBold" pitchFamily="18" charset="-127"/>
              </a:rPr>
              <a:t>Enumeration </a:t>
            </a:r>
            <a:r>
              <a:rPr lang="ko-KR" altLang="en-US" sz="3000" b="1" dirty="0" smtClean="0">
                <a:solidFill>
                  <a:srgbClr val="41697B"/>
                </a:solidFill>
                <a:latin typeface="나눔명조 ExtraBold" pitchFamily="18" charset="-127"/>
                <a:ea typeface="나눔명조 ExtraBold" pitchFamily="18" charset="-127"/>
              </a:rPr>
              <a:t>인터페이스</a:t>
            </a:r>
            <a:endParaRPr lang="ko-KR" altLang="en-US" sz="3000" b="1" dirty="0">
              <a:solidFill>
                <a:srgbClr val="41697B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251520" y="998711"/>
            <a:ext cx="8640960" cy="56706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java.util.Enumeration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  <a:p>
            <a:pPr marL="800100" lvl="1" indent="-342900">
              <a:spcBef>
                <a:spcPct val="20000"/>
              </a:spcBef>
              <a:buFontTx/>
              <a:buChar char="-"/>
            </a:pP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동기화 처리된 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Collection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  의해 관리되는 데이터를 반복 검색하기 위한 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인터페이스이다</a:t>
            </a: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3717032"/>
            <a:ext cx="7560840" cy="1584176"/>
          </a:xfrm>
          <a:prstGeom prst="rect">
            <a:avLst/>
          </a:prstGeom>
          <a:solidFill>
            <a:schemeClr val="bg1">
              <a:lumMod val="85000"/>
              <a:alpha val="69000"/>
            </a:schemeClr>
          </a:solidFill>
          <a:ln w="12700" cap="rnd">
            <a:solidFill>
              <a:schemeClr val="accent2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252000" tIns="252000" rIns="252000" bIns="252000" rtlCol="0" anchor="ctr" anchorCtr="0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Enumeration elements = </a:t>
            </a:r>
            <a:r>
              <a:rPr lang="en-US" altLang="ko-KR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vector.elements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();</a:t>
            </a:r>
          </a:p>
          <a:p>
            <a:pPr>
              <a:spcBef>
                <a:spcPct val="0"/>
              </a:spcBef>
            </a:pP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while(</a:t>
            </a:r>
            <a:r>
              <a:rPr lang="en-US" altLang="ko-KR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elements.hasMoreElements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()){</a:t>
            </a:r>
            <a:endParaRPr lang="ko-KR" alt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코딩" pitchFamily="49" charset="-127"/>
              <a:ea typeface="나눔고딕코딩" pitchFamily="49" charset="-127"/>
            </a:endParaRPr>
          </a:p>
          <a:p>
            <a:pPr>
              <a:spcBef>
                <a:spcPct val="0"/>
              </a:spcBef>
            </a:pP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  </a:t>
            </a:r>
            <a:r>
              <a:rPr lang="en-US" altLang="ko-KR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System.out.println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</a:t>
            </a:r>
            <a:r>
              <a:rPr lang="en-US" altLang="ko-KR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elements.nextElement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());</a:t>
            </a:r>
          </a:p>
          <a:p>
            <a:pPr>
              <a:spcBef>
                <a:spcPct val="0"/>
              </a:spcBef>
            </a:pP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}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나눔고딕코딩" pitchFamily="49" charset="-127"/>
              <a:ea typeface="나눔고딕코딩" pitchFamily="49" charset="-127"/>
            </a:endParaRPr>
          </a:p>
        </p:txBody>
      </p:sp>
      <p:pic>
        <p:nvPicPr>
          <p:cNvPr id="6" name="Picture 2" descr="D:\중앙일보아이티\수업교안\kamejava_ppt\k-029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7" y="1999680"/>
            <a:ext cx="7704856" cy="1429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68929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b="1" dirty="0" smtClean="0">
                <a:solidFill>
                  <a:srgbClr val="41697B"/>
                </a:solidFill>
                <a:latin typeface="나눔명조 ExtraBold" pitchFamily="18" charset="-127"/>
                <a:ea typeface="나눔명조 ExtraBold" pitchFamily="18" charset="-127"/>
              </a:rPr>
              <a:t>Stack </a:t>
            </a:r>
            <a:r>
              <a:rPr lang="ko-KR" altLang="en-US" sz="3000" b="1" dirty="0" smtClean="0">
                <a:solidFill>
                  <a:srgbClr val="41697B"/>
                </a:solidFill>
                <a:latin typeface="나눔명조 ExtraBold" pitchFamily="18" charset="-127"/>
                <a:ea typeface="나눔명조 ExtraBold" pitchFamily="18" charset="-127"/>
              </a:rPr>
              <a:t>클래스</a:t>
            </a:r>
            <a:endParaRPr lang="ko-KR" altLang="en-US" sz="3000" b="1" dirty="0">
              <a:solidFill>
                <a:srgbClr val="41697B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251520" y="998711"/>
            <a:ext cx="8640960" cy="56706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java.util.Stack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extends Vector</a:t>
            </a:r>
          </a:p>
          <a:p>
            <a:pPr marL="800100" lvl="1" indent="-342900">
              <a:spcBef>
                <a:spcPct val="20000"/>
              </a:spcBef>
              <a:buFontTx/>
              <a:buChar char="-"/>
            </a:pP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LIFO(Last-In Fist-Out) 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구조의 </a:t>
            </a:r>
            <a:r>
              <a:rPr lang="ko-KR" altLang="en-US" dirty="0" err="1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콜렉션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클래스</a:t>
            </a: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1" name="Picture 2" descr="D:\중앙일보아이티\수업교안\kamejava_ppt\k-030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72816"/>
            <a:ext cx="7776864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68929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b="1" dirty="0" smtClean="0">
                <a:solidFill>
                  <a:srgbClr val="41697B"/>
                </a:solidFill>
                <a:latin typeface="나눔명조 ExtraBold" pitchFamily="18" charset="-127"/>
                <a:ea typeface="나눔명조 ExtraBold" pitchFamily="18" charset="-127"/>
              </a:rPr>
              <a:t>Stack </a:t>
            </a:r>
            <a:r>
              <a:rPr lang="ko-KR" altLang="en-US" sz="3000" b="1" dirty="0" smtClean="0">
                <a:solidFill>
                  <a:srgbClr val="41697B"/>
                </a:solidFill>
                <a:latin typeface="나눔명조 ExtraBold" pitchFamily="18" charset="-127"/>
                <a:ea typeface="나눔명조 ExtraBold" pitchFamily="18" charset="-127"/>
              </a:rPr>
              <a:t>클래스의 주요 </a:t>
            </a:r>
            <a:r>
              <a:rPr lang="ko-KR" altLang="en-US" sz="3000" b="1" dirty="0" err="1" smtClean="0">
                <a:solidFill>
                  <a:srgbClr val="41697B"/>
                </a:solidFill>
                <a:latin typeface="나눔명조 ExtraBold" pitchFamily="18" charset="-127"/>
                <a:ea typeface="나눔명조 ExtraBold" pitchFamily="18" charset="-127"/>
              </a:rPr>
              <a:t>메서드</a:t>
            </a:r>
            <a:endParaRPr lang="ko-KR" altLang="en-US" sz="3000" b="1" dirty="0">
              <a:solidFill>
                <a:srgbClr val="41697B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pic>
        <p:nvPicPr>
          <p:cNvPr id="6" name="Picture 2" descr="D:\중앙일보아이티\수업교안\kamejava_ppt\k-031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997273"/>
            <a:ext cx="8280920" cy="2215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68929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b="1" dirty="0" err="1" smtClean="0">
                <a:solidFill>
                  <a:srgbClr val="41697B"/>
                </a:solidFill>
                <a:latin typeface="나눔명조 ExtraBold" pitchFamily="18" charset="-127"/>
                <a:ea typeface="나눔명조 ExtraBold" pitchFamily="18" charset="-127"/>
              </a:rPr>
              <a:t>LinkedList</a:t>
            </a:r>
            <a:r>
              <a:rPr lang="en-US" altLang="ko-KR" sz="3000" b="1" dirty="0" smtClean="0">
                <a:solidFill>
                  <a:srgbClr val="41697B"/>
                </a:solidFill>
                <a:latin typeface="나눔명조 ExtraBold" pitchFamily="18" charset="-127"/>
                <a:ea typeface="나눔명조 ExtraBold" pitchFamily="18" charset="-127"/>
              </a:rPr>
              <a:t> </a:t>
            </a:r>
            <a:r>
              <a:rPr lang="ko-KR" altLang="en-US" sz="3000" b="1" dirty="0" smtClean="0">
                <a:solidFill>
                  <a:srgbClr val="41697B"/>
                </a:solidFill>
                <a:latin typeface="나눔명조 ExtraBold" pitchFamily="18" charset="-127"/>
                <a:ea typeface="나눔명조 ExtraBold" pitchFamily="18" charset="-127"/>
              </a:rPr>
              <a:t>클래스</a:t>
            </a:r>
            <a:endParaRPr lang="ko-KR" altLang="en-US" sz="3000" b="1" dirty="0">
              <a:solidFill>
                <a:srgbClr val="41697B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251520" y="998711"/>
            <a:ext cx="8640960" cy="56706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java.util.LinkedList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implements List, Queue</a:t>
            </a:r>
          </a:p>
          <a:p>
            <a:pPr marL="800100" lvl="1" indent="-342900">
              <a:spcBef>
                <a:spcPct val="20000"/>
              </a:spcBef>
              <a:buFontTx/>
              <a:buChar char="-"/>
            </a:pP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Queue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는 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FIFO(First-In Fist-Out) 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구조로 데이터를 관리하기 위한 인터페이스</a:t>
            </a: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" name="Picture 2" descr="D:\중앙일보아이티\수업교안\kamejava_ppt\k-032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0522" y="3739654"/>
            <a:ext cx="3262957" cy="2857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D:\중앙일보아이티\수업교안\kamejava_ppt\k-033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169" y="1772816"/>
            <a:ext cx="7744271" cy="192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68929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b="1" dirty="0" smtClean="0">
                <a:solidFill>
                  <a:srgbClr val="41697B"/>
                </a:solidFill>
                <a:latin typeface="나눔명조 ExtraBold" pitchFamily="18" charset="-127"/>
                <a:ea typeface="나눔명조 ExtraBold" pitchFamily="18" charset="-127"/>
              </a:rPr>
              <a:t>Map </a:t>
            </a:r>
            <a:r>
              <a:rPr lang="ko-KR" altLang="en-US" sz="3000" b="1" dirty="0" smtClean="0">
                <a:solidFill>
                  <a:srgbClr val="41697B"/>
                </a:solidFill>
                <a:latin typeface="나눔명조 ExtraBold" pitchFamily="18" charset="-127"/>
                <a:ea typeface="나눔명조 ExtraBold" pitchFamily="18" charset="-127"/>
              </a:rPr>
              <a:t>인터페이스</a:t>
            </a:r>
            <a:endParaRPr lang="ko-KR" altLang="en-US" sz="3000" b="1" dirty="0">
              <a:solidFill>
                <a:srgbClr val="41697B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251520" y="998711"/>
            <a:ext cx="8640960" cy="56706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java.util.Map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  <a:p>
            <a:pPr marL="800100" lvl="1" indent="-342900">
              <a:spcBef>
                <a:spcPct val="20000"/>
              </a:spcBef>
              <a:buFontTx/>
              <a:buChar char="-"/>
            </a:pP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Map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은  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key(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키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와 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value(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값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쌍으로 데이터를 관리하기 위한 인터페이스이다</a:t>
            </a: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" name="Picture 2" descr="D:\중앙일보아이티\수업교안\kamejava_ppt\k-034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614" y="1732186"/>
            <a:ext cx="4643438" cy="188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 descr="D:\중앙일보아이티\수업교안\kamejava_ppt\k-035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6690" y="3659287"/>
            <a:ext cx="7617718" cy="1713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68929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b="1" dirty="0" smtClean="0">
                <a:solidFill>
                  <a:srgbClr val="41697B"/>
                </a:solidFill>
                <a:latin typeface="나눔명조 ExtraBold" pitchFamily="18" charset="-127"/>
                <a:ea typeface="나눔명조 ExtraBold" pitchFamily="18" charset="-127"/>
              </a:rPr>
              <a:t>자료 구조와 </a:t>
            </a:r>
            <a:r>
              <a:rPr lang="en-US" altLang="ko-KR" sz="3000" b="1" smtClean="0">
                <a:solidFill>
                  <a:srgbClr val="41697B"/>
                </a:solidFill>
                <a:latin typeface="나눔명조 ExtraBold" pitchFamily="18" charset="-127"/>
                <a:ea typeface="나눔명조 ExtraBold" pitchFamily="18" charset="-127"/>
              </a:rPr>
              <a:t>Collection </a:t>
            </a:r>
            <a:r>
              <a:rPr lang="en-US" altLang="ko-KR" sz="3000" b="1" smtClean="0">
                <a:solidFill>
                  <a:srgbClr val="41697B"/>
                </a:solidFill>
                <a:latin typeface="나눔명조 ExtraBold" pitchFamily="18" charset="-127"/>
                <a:ea typeface="나눔명조 ExtraBold" pitchFamily="18" charset="-127"/>
              </a:rPr>
              <a:t>Framework</a:t>
            </a:r>
            <a:endParaRPr lang="ko-KR" altLang="en-US" sz="3000" b="1" dirty="0">
              <a:solidFill>
                <a:srgbClr val="41697B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251520" y="998711"/>
            <a:ext cx="8640960" cy="5166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자료구조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다수의 데이터에 대한 </a:t>
            </a: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효율적 </a:t>
            </a: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관리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와 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검색 속도 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향상을 </a:t>
            </a: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위한 </a:t>
            </a: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데이터 저장 </a:t>
            </a: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구조</a:t>
            </a: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대부분의 </a:t>
            </a: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언어에서 기본 </a:t>
            </a: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자료구조를 </a:t>
            </a: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만들어 제공하며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, </a:t>
            </a: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자바 언어에서는 컬렉션  프레임워크를 제공한다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.</a:t>
            </a: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자바 </a:t>
            </a:r>
            <a:r>
              <a:rPr lang="ko-KR" altLang="en-US" sz="2400" dirty="0" err="1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컬</a:t>
            </a:r>
            <a:r>
              <a:rPr kumimoji="0" lang="ko-KR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렉션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프레임워크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(Collection Framework)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데이터 집합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자료구조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을 추상화하여 만든 정형화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표준화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된 틀</a:t>
            </a:r>
            <a:endParaRPr lang="en-US" altLang="ko-KR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다양한 자료구조를 위한 인터페이스들과 인터페이스를 구현한 클래스들의 묶음</a:t>
            </a: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자바 </a:t>
            </a: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표준 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API</a:t>
            </a: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에는 배열의 제약사항을 개선하여 </a:t>
            </a: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다수의 데이터를 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/>
            </a:r>
            <a:b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</a:b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체계적이고  효율적으로 관리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(</a:t>
            </a: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저장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, </a:t>
            </a: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검색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, </a:t>
            </a: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수정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, </a:t>
            </a: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삭제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) </a:t>
            </a: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할 수 </a:t>
            </a:r>
            <a:r>
              <a:rPr lang="ko-KR" altLang="en-US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있도록 </a:t>
            </a:r>
            <a:r>
              <a:rPr lang="ko-KR" altLang="en-US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자료 </a:t>
            </a:r>
            <a:r>
              <a:rPr lang="ko-KR" altLang="en-US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구조를 </a:t>
            </a:r>
            <a:r>
              <a:rPr lang="ko-KR" altLang="en-US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표준화</a:t>
            </a:r>
            <a:r>
              <a:rPr lang="en-US" altLang="ko-KR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정형화</a:t>
            </a:r>
            <a:r>
              <a:rPr lang="en-US" altLang="ko-KR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시킨 인터페이스들과 클래스들의 묶음을 제공한다</a:t>
            </a:r>
            <a:r>
              <a:rPr lang="en-US" altLang="ko-KR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자바 개발자들은 각 </a:t>
            </a: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자료 </a:t>
            </a: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구조가 어떻게 이루어져 있는지 내부적인 구조를 정확히 모르더라도 데이터 </a:t>
            </a: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저장 및 관리를 </a:t>
            </a: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쉽게 할 수 있다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.</a:t>
            </a: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929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b="1" dirty="0" err="1" smtClean="0">
                <a:solidFill>
                  <a:srgbClr val="41697B"/>
                </a:solidFill>
                <a:latin typeface="나눔명조 ExtraBold" pitchFamily="18" charset="-127"/>
                <a:ea typeface="나눔명조 ExtraBold" pitchFamily="18" charset="-127"/>
              </a:rPr>
              <a:t>HashMap</a:t>
            </a:r>
            <a:r>
              <a:rPr lang="en-US" altLang="ko-KR" sz="3000" b="1" dirty="0" smtClean="0">
                <a:solidFill>
                  <a:srgbClr val="41697B"/>
                </a:solidFill>
                <a:latin typeface="나눔명조 ExtraBold" pitchFamily="18" charset="-127"/>
                <a:ea typeface="나눔명조 ExtraBold" pitchFamily="18" charset="-127"/>
              </a:rPr>
              <a:t> </a:t>
            </a:r>
            <a:r>
              <a:rPr lang="ko-KR" altLang="en-US" sz="3000" b="1" dirty="0" smtClean="0">
                <a:solidFill>
                  <a:srgbClr val="41697B"/>
                </a:solidFill>
                <a:latin typeface="나눔명조 ExtraBold" pitchFamily="18" charset="-127"/>
                <a:ea typeface="나눔명조 ExtraBold" pitchFamily="18" charset="-127"/>
              </a:rPr>
              <a:t>클래스</a:t>
            </a:r>
            <a:endParaRPr lang="ko-KR" altLang="en-US" sz="3000" b="1" dirty="0">
              <a:solidFill>
                <a:srgbClr val="41697B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251520" y="998711"/>
            <a:ext cx="8640960" cy="56706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java.util.HashMap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4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implements Map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직사각형 4"/>
          <p:cNvSpPr>
            <a:spLocks noChangeArrowheads="1"/>
          </p:cNvSpPr>
          <p:nvPr/>
        </p:nvSpPr>
        <p:spPr bwMode="auto">
          <a:xfrm>
            <a:off x="1187624" y="2412901"/>
            <a:ext cx="6858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ht.put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("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홍길동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", "010-111-1111");</a:t>
            </a:r>
          </a:p>
          <a:p>
            <a:pPr>
              <a:spcBef>
                <a:spcPct val="0"/>
              </a:spcBef>
            </a:pP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ht.put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("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성춘향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", "010-222-2222");</a:t>
            </a:r>
          </a:p>
          <a:p>
            <a:pPr>
              <a:spcBef>
                <a:spcPct val="0"/>
              </a:spcBef>
            </a:pP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ht.put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("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한석봉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", "010-333-3333");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나눔고딕코딩" pitchFamily="49" charset="-127"/>
              <a:ea typeface="나눔고딕코딩" pitchFamily="49" charset="-127"/>
            </a:endParaRPr>
          </a:p>
        </p:txBody>
      </p:sp>
      <p:sp>
        <p:nvSpPr>
          <p:cNvPr id="9" name="직사각형 5"/>
          <p:cNvSpPr>
            <a:spLocks noChangeArrowheads="1"/>
          </p:cNvSpPr>
          <p:nvPr/>
        </p:nvSpPr>
        <p:spPr bwMode="auto">
          <a:xfrm>
            <a:off x="1259062" y="4829090"/>
            <a:ext cx="67976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String phone=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ht.get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("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성춘향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");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나눔고딕코딩" pitchFamily="49" charset="-127"/>
              <a:ea typeface="나눔고딕코딩" pitchFamily="49" charset="-127"/>
            </a:endParaRPr>
          </a:p>
        </p:txBody>
      </p:sp>
      <p:pic>
        <p:nvPicPr>
          <p:cNvPr id="11" name="Picture 2" descr="D:\중앙일보아이티\수업교안\kamejava_ppt\k-036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7716" y="1412776"/>
            <a:ext cx="8354764" cy="107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 descr="D:\중앙일보아이티\수업교안\kamejava_ppt\k-037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153" y="3913088"/>
            <a:ext cx="8283327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68929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b="1" dirty="0" smtClean="0">
                <a:solidFill>
                  <a:srgbClr val="41697B"/>
                </a:solidFill>
                <a:latin typeface="나눔명조 ExtraBold" pitchFamily="18" charset="-127"/>
                <a:ea typeface="나눔명조 ExtraBold" pitchFamily="18" charset="-127"/>
              </a:rPr>
              <a:t>Generic(</a:t>
            </a:r>
            <a:r>
              <a:rPr lang="ko-KR" altLang="en-US" sz="3000" b="1" dirty="0" err="1" smtClean="0">
                <a:solidFill>
                  <a:srgbClr val="41697B"/>
                </a:solidFill>
                <a:latin typeface="나눔명조 ExtraBold" pitchFamily="18" charset="-127"/>
                <a:ea typeface="나눔명조 ExtraBold" pitchFamily="18" charset="-127"/>
              </a:rPr>
              <a:t>제네릭</a:t>
            </a:r>
            <a:r>
              <a:rPr lang="en-US" altLang="ko-KR" sz="3000" b="1" dirty="0" smtClean="0">
                <a:solidFill>
                  <a:srgbClr val="41697B"/>
                </a:solidFill>
                <a:latin typeface="나눔명조 ExtraBold" pitchFamily="18" charset="-127"/>
                <a:ea typeface="나눔명조 ExtraBold" pitchFamily="18" charset="-127"/>
              </a:rPr>
              <a:t>) </a:t>
            </a:r>
            <a:r>
              <a:rPr lang="ko-KR" altLang="en-US" sz="3000" b="1" dirty="0" smtClean="0">
                <a:solidFill>
                  <a:srgbClr val="41697B"/>
                </a:solidFill>
                <a:latin typeface="나눔명조 ExtraBold" pitchFamily="18" charset="-127"/>
                <a:ea typeface="나눔명조 ExtraBold" pitchFamily="18" charset="-127"/>
              </a:rPr>
              <a:t>소개 및 필요성</a:t>
            </a:r>
            <a:endParaRPr lang="ko-KR" altLang="en-US" sz="3000" b="1" dirty="0">
              <a:solidFill>
                <a:srgbClr val="41697B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251520" y="998711"/>
            <a:ext cx="8640960" cy="56706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Collection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객체는 저장 시 원소를 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Object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형으로 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Up</a:t>
            </a:r>
            <a:r>
              <a:rPr kumimoji="0" lang="en-US" altLang="ko-KR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Casting</a:t>
            </a:r>
            <a:r>
              <a:rPr kumimoji="0" lang="ko-KR" alt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해서 관리함으로 </a:t>
            </a:r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인하여 검색 시 </a:t>
            </a:r>
            <a:r>
              <a:rPr lang="en-US" altLang="ko-KR" sz="24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Down Casting</a:t>
            </a:r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을 해야하는   번거로움이 발생할 수 있다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2276872"/>
            <a:ext cx="8424936" cy="2736304"/>
          </a:xfrm>
          <a:prstGeom prst="rect">
            <a:avLst/>
          </a:prstGeom>
          <a:solidFill>
            <a:schemeClr val="bg1">
              <a:lumMod val="85000"/>
              <a:alpha val="69000"/>
            </a:schemeClr>
          </a:solidFill>
          <a:ln w="12700" cap="rnd">
            <a:solidFill>
              <a:schemeClr val="accent2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252000" tIns="252000" rIns="252000" bIns="252000" rtlCol="0" anchor="ctr" anchorCtr="0">
            <a:noAutofit/>
          </a:bodyPr>
          <a:lstStyle/>
          <a:p>
            <a:pPr marL="342900" indent="-342900">
              <a:lnSpc>
                <a:spcPct val="80000"/>
              </a:lnSpc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Vector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vec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= new Vector();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vec.add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("Apple"); </a:t>
            </a:r>
            <a:r>
              <a:rPr lang="en-US" altLang="ko-KR" dirty="0" smtClean="0"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</a:rPr>
              <a:t>// </a:t>
            </a:r>
            <a:r>
              <a:rPr lang="ko-KR" altLang="en-US" dirty="0" smtClean="0"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</a:rPr>
              <a:t>내부적으로 요소들을 </a:t>
            </a:r>
            <a:r>
              <a:rPr lang="en-US" altLang="ko-KR" dirty="0" smtClean="0"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</a:rPr>
              <a:t>Object</a:t>
            </a:r>
            <a:r>
              <a:rPr lang="ko-KR" altLang="en-US" dirty="0" smtClean="0"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</a:rPr>
              <a:t>형으로 관리</a:t>
            </a:r>
            <a:endParaRPr lang="en-US" altLang="ko-KR" dirty="0" smtClean="0">
              <a:solidFill>
                <a:srgbClr val="006600"/>
              </a:solidFill>
              <a:latin typeface="나눔고딕코딩" pitchFamily="49" charset="-127"/>
              <a:ea typeface="나눔고딕코딩" pitchFamily="49" charset="-127"/>
            </a:endParaRPr>
          </a:p>
          <a:p>
            <a:pPr marL="342900" indent="-342900">
              <a:lnSpc>
                <a:spcPct val="80000"/>
              </a:lnSpc>
            </a:pP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vec.add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("Banana"); 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vec.add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("Orange"); 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String temp; </a:t>
            </a:r>
            <a:r>
              <a:rPr lang="en-US" altLang="ko-KR" dirty="0" smtClean="0"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</a:rPr>
              <a:t>//</a:t>
            </a:r>
            <a:r>
              <a:rPr lang="en-US" altLang="ko-KR" dirty="0" err="1" smtClean="0"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</a:rPr>
              <a:t>toUpperCase</a:t>
            </a:r>
            <a:r>
              <a:rPr lang="en-US" altLang="ko-KR" dirty="0" smtClean="0"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</a:rPr>
              <a:t>() </a:t>
            </a:r>
            <a:r>
              <a:rPr lang="ko-KR" altLang="en-US" dirty="0" err="1" smtClean="0"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</a:rPr>
              <a:t>메서드를</a:t>
            </a:r>
            <a:r>
              <a:rPr lang="ko-KR" altLang="en-US" dirty="0" smtClean="0"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</a:rPr>
              <a:t> 사용하기 위해서 </a:t>
            </a:r>
            <a:r>
              <a:rPr lang="en-US" altLang="ko-KR" dirty="0" smtClean="0"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</a:rPr>
              <a:t>String </a:t>
            </a:r>
            <a:r>
              <a:rPr lang="ko-KR" altLang="en-US" dirty="0" smtClean="0"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</a:rPr>
              <a:t>선언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for(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int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i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=0;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i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&lt;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vec.size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();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i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++){ 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  temp =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vec.get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i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);        </a:t>
            </a:r>
            <a:r>
              <a:rPr lang="en-US" altLang="ko-KR" dirty="0" smtClean="0"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</a:rPr>
              <a:t>//</a:t>
            </a:r>
            <a:r>
              <a:rPr lang="ko-KR" altLang="en-US" dirty="0" err="1" smtClean="0"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</a:rPr>
              <a:t>컴파일시</a:t>
            </a:r>
            <a:r>
              <a:rPr lang="ko-KR" altLang="en-US" dirty="0" smtClean="0"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</a:rPr>
              <a:t> 에러 발생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  temp = (String)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vec.get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i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);</a:t>
            </a:r>
            <a:r>
              <a:rPr lang="en-US" altLang="ko-KR" dirty="0" smtClean="0"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</a:rPr>
              <a:t>//Object</a:t>
            </a:r>
            <a:r>
              <a:rPr lang="ko-KR" altLang="en-US" dirty="0" smtClean="0"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</a:rPr>
              <a:t>형을 </a:t>
            </a:r>
            <a:r>
              <a:rPr lang="en-US" altLang="ko-KR" dirty="0" smtClean="0"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</a:rPr>
              <a:t>String</a:t>
            </a:r>
            <a:r>
              <a:rPr lang="ko-KR" altLang="en-US" dirty="0" smtClean="0"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</a:rPr>
              <a:t>형으로 </a:t>
            </a:r>
            <a:r>
              <a:rPr lang="en-US" altLang="ko-KR" dirty="0" smtClean="0"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</a:rPr>
              <a:t>Down Casting</a:t>
            </a:r>
            <a:endParaRPr lang="ko-KR" altLang="en-US" dirty="0" smtClean="0">
              <a:solidFill>
                <a:srgbClr val="006600"/>
              </a:solidFill>
              <a:latin typeface="나눔고딕코딩" pitchFamily="49" charset="-127"/>
              <a:ea typeface="나눔고딕코딩" pitchFamily="49" charset="-127"/>
            </a:endParaRPr>
          </a:p>
          <a:p>
            <a:pPr marL="342900" indent="-342900">
              <a:lnSpc>
                <a:spcPct val="80000"/>
              </a:lnSpc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 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System.out.println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temp.toUpperCase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()); 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68929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b="1" dirty="0" smtClean="0">
                <a:solidFill>
                  <a:srgbClr val="41697B"/>
                </a:solidFill>
                <a:latin typeface="나눔명조 ExtraBold" pitchFamily="18" charset="-127"/>
                <a:ea typeface="나눔명조 ExtraBold" pitchFamily="18" charset="-127"/>
              </a:rPr>
              <a:t>Generic(</a:t>
            </a:r>
            <a:r>
              <a:rPr lang="ko-KR" altLang="en-US" sz="3000" b="1" dirty="0" err="1" smtClean="0">
                <a:solidFill>
                  <a:srgbClr val="41697B"/>
                </a:solidFill>
                <a:latin typeface="나눔명조 ExtraBold" pitchFamily="18" charset="-127"/>
                <a:ea typeface="나눔명조 ExtraBold" pitchFamily="18" charset="-127"/>
              </a:rPr>
              <a:t>제네릭</a:t>
            </a:r>
            <a:r>
              <a:rPr lang="en-US" altLang="ko-KR" sz="3000" b="1" dirty="0" smtClean="0">
                <a:solidFill>
                  <a:srgbClr val="41697B"/>
                </a:solidFill>
                <a:latin typeface="나눔명조 ExtraBold" pitchFamily="18" charset="-127"/>
                <a:ea typeface="나눔명조 ExtraBold" pitchFamily="18" charset="-127"/>
              </a:rPr>
              <a:t>)</a:t>
            </a:r>
            <a:r>
              <a:rPr lang="ko-KR" altLang="en-US" sz="3000" b="1" dirty="0" smtClean="0">
                <a:solidFill>
                  <a:srgbClr val="41697B"/>
                </a:solidFill>
                <a:latin typeface="나눔명조 ExtraBold" pitchFamily="18" charset="-127"/>
                <a:ea typeface="나눔명조 ExtraBold" pitchFamily="18" charset="-127"/>
              </a:rPr>
              <a:t> 타입을 사용한 경우</a:t>
            </a:r>
            <a:endParaRPr lang="ko-KR" altLang="en-US" sz="3000" b="1" dirty="0">
              <a:solidFill>
                <a:srgbClr val="41697B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251520" y="998711"/>
            <a:ext cx="8640960" cy="56706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ko-KR" altLang="en-US" sz="2400" noProof="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검색 시 </a:t>
            </a:r>
            <a:r>
              <a:rPr lang="en-US" altLang="ko-KR" sz="2400" noProof="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Down Casting</a:t>
            </a:r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을 하지 않아도 된다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1556792"/>
            <a:ext cx="8424936" cy="2520280"/>
          </a:xfrm>
          <a:prstGeom prst="rect">
            <a:avLst/>
          </a:prstGeom>
          <a:solidFill>
            <a:schemeClr val="bg1">
              <a:lumMod val="85000"/>
              <a:alpha val="69000"/>
            </a:schemeClr>
          </a:solidFill>
          <a:ln w="12700" cap="rnd">
            <a:solidFill>
              <a:schemeClr val="accent2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252000" tIns="252000" rIns="252000" bIns="252000" rtlCol="0" anchor="ctr" anchorCtr="0">
            <a:noAutofit/>
          </a:bodyPr>
          <a:lstStyle/>
          <a:p>
            <a:pPr marL="342900" indent="-342900">
              <a:lnSpc>
                <a:spcPct val="80000"/>
              </a:lnSpc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Vector&lt;String&gt;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vec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= new Vector&lt;String&gt;();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vec.add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("Apple"); </a:t>
            </a:r>
            <a:r>
              <a:rPr lang="en-US" altLang="ko-KR" dirty="0" smtClean="0"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</a:rPr>
              <a:t>//String</a:t>
            </a:r>
            <a:r>
              <a:rPr lang="ko-KR" altLang="en-US" dirty="0" smtClean="0"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</a:rPr>
              <a:t>형만 저장할 수 있다</a:t>
            </a:r>
            <a:endParaRPr lang="en-US" altLang="ko-KR" dirty="0" smtClean="0">
              <a:solidFill>
                <a:srgbClr val="006600"/>
              </a:solidFill>
              <a:latin typeface="나눔고딕코딩" pitchFamily="49" charset="-127"/>
              <a:ea typeface="나눔고딕코딩" pitchFamily="49" charset="-127"/>
            </a:endParaRPr>
          </a:p>
          <a:p>
            <a:pPr marL="342900" indent="-342900">
              <a:lnSpc>
                <a:spcPct val="80000"/>
              </a:lnSpc>
            </a:pP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vec.add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("Banana"); 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vec.add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("Orange"); 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String temp;</a:t>
            </a:r>
            <a:endParaRPr lang="ko-KR" altLang="en-US" dirty="0" smtClean="0">
              <a:solidFill>
                <a:srgbClr val="006600"/>
              </a:solidFill>
              <a:latin typeface="나눔고딕코딩" pitchFamily="49" charset="-127"/>
              <a:ea typeface="나눔고딕코딩" pitchFamily="49" charset="-127"/>
            </a:endParaRPr>
          </a:p>
          <a:p>
            <a:pPr marL="342900" indent="-342900">
              <a:lnSpc>
                <a:spcPct val="80000"/>
              </a:lnSpc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for(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int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i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=0;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i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&lt;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vec.size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();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i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++){ 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  temp =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vec.get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i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);</a:t>
            </a:r>
            <a:endParaRPr lang="ko-KR" altLang="en-US" dirty="0" smtClean="0">
              <a:solidFill>
                <a:srgbClr val="006600"/>
              </a:solidFill>
              <a:latin typeface="나눔고딕코딩" pitchFamily="49" charset="-127"/>
              <a:ea typeface="나눔고딕코딩" pitchFamily="49" charset="-127"/>
            </a:endParaRPr>
          </a:p>
          <a:p>
            <a:pPr marL="342900" indent="-342900">
              <a:lnSpc>
                <a:spcPct val="80000"/>
              </a:lnSpc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 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System.out.println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temp.toUpperCase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()); 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68929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b="1" dirty="0" smtClean="0">
                <a:solidFill>
                  <a:srgbClr val="41697B"/>
                </a:solidFill>
                <a:latin typeface="나눔명조 ExtraBold" pitchFamily="18" charset="-127"/>
                <a:ea typeface="나눔명조 ExtraBold" pitchFamily="18" charset="-127"/>
              </a:rPr>
              <a:t>Generic(</a:t>
            </a:r>
            <a:r>
              <a:rPr lang="ko-KR" altLang="en-US" sz="3000" b="1" dirty="0" err="1" smtClean="0">
                <a:solidFill>
                  <a:srgbClr val="41697B"/>
                </a:solidFill>
                <a:latin typeface="나눔명조 ExtraBold" pitchFamily="18" charset="-127"/>
                <a:ea typeface="나눔명조 ExtraBold" pitchFamily="18" charset="-127"/>
              </a:rPr>
              <a:t>제네릭</a:t>
            </a:r>
            <a:r>
              <a:rPr lang="en-US" altLang="ko-KR" sz="3000" b="1" dirty="0" smtClean="0">
                <a:solidFill>
                  <a:srgbClr val="41697B"/>
                </a:solidFill>
                <a:latin typeface="나눔명조 ExtraBold" pitchFamily="18" charset="-127"/>
                <a:ea typeface="나눔명조 ExtraBold" pitchFamily="18" charset="-127"/>
              </a:rPr>
              <a:t>)</a:t>
            </a:r>
            <a:r>
              <a:rPr lang="ko-KR" altLang="en-US" sz="3000" b="1" dirty="0" smtClean="0">
                <a:solidFill>
                  <a:srgbClr val="41697B"/>
                </a:solidFill>
                <a:latin typeface="나눔명조 ExtraBold" pitchFamily="18" charset="-127"/>
                <a:ea typeface="나눔명조 ExtraBold" pitchFamily="18" charset="-127"/>
              </a:rPr>
              <a:t> 타입을 사용한 경우</a:t>
            </a:r>
            <a:endParaRPr lang="ko-KR" altLang="en-US" sz="3000" b="1" dirty="0">
              <a:solidFill>
                <a:srgbClr val="41697B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251520" y="998711"/>
            <a:ext cx="8640960" cy="56706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Map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에 제네릭 타입 사용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1556792"/>
            <a:ext cx="8424936" cy="3744416"/>
          </a:xfrm>
          <a:prstGeom prst="rect">
            <a:avLst/>
          </a:prstGeom>
          <a:solidFill>
            <a:schemeClr val="bg1">
              <a:lumMod val="85000"/>
              <a:alpha val="69000"/>
            </a:schemeClr>
          </a:solidFill>
          <a:ln w="12700" cap="rnd">
            <a:solidFill>
              <a:schemeClr val="accent2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252000" tIns="252000" rIns="252000" bIns="252000" rtlCol="0" anchor="ctr" anchorCtr="0">
            <a:noAutofit/>
          </a:bodyPr>
          <a:lstStyle/>
          <a:p>
            <a:pPr marL="342900" indent="-342900">
              <a:lnSpc>
                <a:spcPct val="80000"/>
              </a:lnSpc>
            </a:pP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Hashtable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&lt;String, String&gt; ht = new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Hashtable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&lt;String, String&gt;( ); 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ko-KR" dirty="0" smtClean="0"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</a:rPr>
              <a:t>// </a:t>
            </a:r>
            <a:r>
              <a:rPr lang="ko-KR" altLang="en-US" dirty="0" err="1" smtClean="0"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</a:rPr>
              <a:t>해쉬</a:t>
            </a:r>
            <a:r>
              <a:rPr lang="ko-KR" altLang="en-US" dirty="0" smtClean="0"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</a:rPr>
              <a:t> 테이블에 </a:t>
            </a:r>
            <a:r>
              <a:rPr lang="en-US" altLang="ko-KR" dirty="0" smtClean="0"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</a:rPr>
              <a:t>String</a:t>
            </a:r>
            <a:r>
              <a:rPr lang="ko-KR" altLang="en-US" dirty="0" smtClean="0"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</a:rPr>
              <a:t>형의 키와 </a:t>
            </a:r>
            <a:r>
              <a:rPr lang="en-US" altLang="ko-KR" dirty="0" smtClean="0"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</a:rPr>
              <a:t>String</a:t>
            </a:r>
            <a:r>
              <a:rPr lang="ko-KR" altLang="en-US" dirty="0" smtClean="0"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</a:rPr>
              <a:t>형의 값 선언</a:t>
            </a:r>
            <a:r>
              <a:rPr lang="en-US" altLang="ko-KR" dirty="0" smtClean="0"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</a:rPr>
              <a:t>    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ht.put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("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사과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", "Apple"); 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ht.put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("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딸기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", "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StrawBerry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"); 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ht.put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("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포도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", "Grapes");         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ko-KR" dirty="0" smtClean="0"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</a:rPr>
              <a:t>// </a:t>
            </a:r>
            <a:r>
              <a:rPr lang="ko-KR" altLang="en-US" dirty="0" err="1" smtClean="0"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</a:rPr>
              <a:t>해쉬</a:t>
            </a:r>
            <a:r>
              <a:rPr lang="ko-KR" altLang="en-US" dirty="0" smtClean="0"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</a:rPr>
              <a:t> 테이블의 값을 키를 이용하여 검색</a:t>
            </a:r>
            <a:r>
              <a:rPr lang="en-US" altLang="ko-KR" dirty="0" smtClean="0"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</a:rPr>
              <a:t> 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String Val =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ht.get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("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포도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");   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if(Val != null) { 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 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System.out.println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("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포도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-&gt; " + Val); 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}  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Enumeration&lt;String&gt;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Enum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=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ht.keys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();  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while(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Enum.hasMoreElements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()){     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  String  key =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Enum.nextElement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();  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  String  value =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ht.get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(key);             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 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System.out.println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(key + " : "+ value); 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68929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b="1" dirty="0" smtClean="0">
                <a:solidFill>
                  <a:srgbClr val="41697B"/>
                </a:solidFill>
                <a:latin typeface="나눔명조 ExtraBold" pitchFamily="18" charset="-127"/>
                <a:ea typeface="나눔명조 ExtraBold" pitchFamily="18" charset="-127"/>
              </a:rPr>
              <a:t>Object</a:t>
            </a:r>
            <a:r>
              <a:rPr lang="ko-KR" altLang="en-US" sz="3000" b="1" dirty="0" smtClean="0">
                <a:solidFill>
                  <a:srgbClr val="41697B"/>
                </a:solidFill>
                <a:latin typeface="나눔명조 ExtraBold" pitchFamily="18" charset="-127"/>
                <a:ea typeface="나눔명조 ExtraBold" pitchFamily="18" charset="-127"/>
              </a:rPr>
              <a:t>를 이용한 </a:t>
            </a:r>
            <a:r>
              <a:rPr lang="en-US" altLang="ko-KR" sz="3000" b="1" dirty="0" smtClean="0">
                <a:solidFill>
                  <a:srgbClr val="41697B"/>
                </a:solidFill>
                <a:latin typeface="나눔명조 ExtraBold" pitchFamily="18" charset="-127"/>
                <a:ea typeface="나눔명조 ExtraBold" pitchFamily="18" charset="-127"/>
              </a:rPr>
              <a:t>Generic </a:t>
            </a:r>
            <a:r>
              <a:rPr lang="ko-KR" altLang="en-US" sz="3000" b="1" dirty="0" smtClean="0">
                <a:solidFill>
                  <a:srgbClr val="41697B"/>
                </a:solidFill>
                <a:latin typeface="나눔명조 ExtraBold" pitchFamily="18" charset="-127"/>
                <a:ea typeface="나눔명조 ExtraBold" pitchFamily="18" charset="-127"/>
              </a:rPr>
              <a:t>클래스 정의</a:t>
            </a:r>
            <a:endParaRPr lang="ko-KR" altLang="en-US" sz="3000" b="1" dirty="0">
              <a:solidFill>
                <a:srgbClr val="41697B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1052736"/>
            <a:ext cx="8424936" cy="5688632"/>
          </a:xfrm>
          <a:prstGeom prst="rect">
            <a:avLst/>
          </a:prstGeom>
          <a:solidFill>
            <a:schemeClr val="bg1">
              <a:lumMod val="85000"/>
              <a:alpha val="69000"/>
            </a:schemeClr>
          </a:solidFill>
          <a:ln w="12700" cap="rnd">
            <a:solidFill>
              <a:schemeClr val="accent2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252000" tIns="252000" rIns="252000" bIns="252000" rtlCol="0" anchor="ctr" anchorCtr="0">
            <a:noAutofit/>
          </a:bodyPr>
          <a:lstStyle/>
          <a:p>
            <a:pPr marL="342900" indent="-342900"/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public class </a:t>
            </a:r>
            <a:r>
              <a:rPr lang="en-US" altLang="ko-KR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GenericClass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{ </a:t>
            </a:r>
          </a:p>
          <a:p>
            <a:pPr marL="342900" indent="-342900"/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  private Object member; </a:t>
            </a:r>
          </a:p>
          <a:p>
            <a:pPr marL="342900" indent="-342900"/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  public void </a:t>
            </a:r>
            <a:r>
              <a:rPr lang="en-US" altLang="ko-KR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setValue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(Object member){ </a:t>
            </a:r>
          </a:p>
          <a:p>
            <a:pPr marL="342900" indent="-342900"/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     </a:t>
            </a:r>
            <a:r>
              <a:rPr lang="en-US" altLang="ko-KR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this.member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= member; </a:t>
            </a:r>
          </a:p>
          <a:p>
            <a:pPr marL="342900" indent="-342900"/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  }</a:t>
            </a:r>
          </a:p>
          <a:p>
            <a:pPr marL="342900" indent="-342900"/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  public Object </a:t>
            </a:r>
            <a:r>
              <a:rPr lang="en-US" altLang="ko-KR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getValue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 ){  </a:t>
            </a:r>
          </a:p>
          <a:p>
            <a:pPr marL="342900" indent="-342900"/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     return member;    </a:t>
            </a:r>
          </a:p>
          <a:p>
            <a:pPr marL="342900" indent="-342900"/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  }</a:t>
            </a:r>
          </a:p>
          <a:p>
            <a:pPr marL="342900" indent="-342900"/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}</a:t>
            </a:r>
          </a:p>
          <a:p>
            <a:pPr marL="342900" indent="-342900"/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</a:t>
            </a:r>
          </a:p>
          <a:p>
            <a:pPr marL="342900" indent="-342900"/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public class </a:t>
            </a:r>
            <a:r>
              <a:rPr lang="en-US" altLang="ko-KR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GenericExam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{  </a:t>
            </a:r>
          </a:p>
          <a:p>
            <a:pPr marL="342900" indent="-342900"/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  public static void main(String[] </a:t>
            </a:r>
            <a:r>
              <a:rPr lang="en-US" altLang="ko-KR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args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) { </a:t>
            </a:r>
          </a:p>
          <a:p>
            <a:pPr marL="342900" indent="-342900"/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     </a:t>
            </a:r>
            <a:r>
              <a:rPr lang="en-US" altLang="ko-KR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GenericClass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</a:t>
            </a:r>
            <a:r>
              <a:rPr lang="en-US" altLang="ko-KR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obj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= new </a:t>
            </a:r>
            <a:r>
              <a:rPr lang="en-US" altLang="ko-KR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GenericClass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(); </a:t>
            </a:r>
          </a:p>
          <a:p>
            <a:pPr marL="342900" indent="-342900"/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     </a:t>
            </a:r>
            <a:r>
              <a:rPr lang="en-US" altLang="ko-KR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obj.setValue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(3); </a:t>
            </a:r>
          </a:p>
          <a:p>
            <a:pPr marL="342900" indent="-342900"/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     </a:t>
            </a:r>
            <a:r>
              <a:rPr lang="en-US" altLang="ko-KR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System.out.println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(“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검색 값은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-&gt;" + </a:t>
            </a:r>
            <a:r>
              <a:rPr lang="en-US" altLang="ko-KR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obj.getValue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 )); </a:t>
            </a:r>
          </a:p>
          <a:p>
            <a:pPr marL="342900" indent="-342900"/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     </a:t>
            </a:r>
            <a:r>
              <a:rPr lang="en-US" altLang="ko-KR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obj.setValue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(3.4); </a:t>
            </a:r>
          </a:p>
          <a:p>
            <a:pPr marL="342900" indent="-342900"/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     </a:t>
            </a:r>
            <a:r>
              <a:rPr lang="en-US" altLang="ko-KR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System.out.println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(“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검색 값은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-&gt;" + </a:t>
            </a:r>
            <a:r>
              <a:rPr lang="en-US" altLang="ko-KR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obj.getValue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 )); </a:t>
            </a:r>
          </a:p>
          <a:p>
            <a:pPr marL="342900" indent="-342900"/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     </a:t>
            </a:r>
            <a:r>
              <a:rPr lang="en-US" altLang="ko-KR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obj.setValue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(“Apple"); </a:t>
            </a:r>
          </a:p>
          <a:p>
            <a:pPr marL="342900" indent="-342900"/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     </a:t>
            </a:r>
            <a:r>
              <a:rPr lang="en-US" altLang="ko-KR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System.out.println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(“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검색 값은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-&gt;" + </a:t>
            </a:r>
            <a:r>
              <a:rPr lang="en-US" altLang="ko-KR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obj.getValue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 ));</a:t>
            </a:r>
          </a:p>
          <a:p>
            <a:pPr marL="342900" indent="-342900"/>
            <a:r>
              <a:rPr lang="en-US" altLang="ko-KR" sz="1500" b="1" dirty="0" smtClean="0">
                <a:solidFill>
                  <a:srgbClr val="FF0000"/>
                </a:solidFill>
                <a:latin typeface="나눔고딕코딩" pitchFamily="49" charset="-127"/>
                <a:ea typeface="나눔고딕코딩" pitchFamily="49" charset="-127"/>
              </a:rPr>
              <a:t>       // Down Casting</a:t>
            </a:r>
            <a:r>
              <a:rPr lang="ko-KR" altLang="en-US" sz="1500" b="1" dirty="0" smtClean="0">
                <a:solidFill>
                  <a:srgbClr val="FF0000"/>
                </a:solidFill>
                <a:latin typeface="나눔고딕코딩" pitchFamily="49" charset="-127"/>
                <a:ea typeface="나눔고딕코딩" pitchFamily="49" charset="-127"/>
              </a:rPr>
              <a:t>을 해야 하는 번거로움이 발생</a:t>
            </a:r>
            <a:endParaRPr lang="en-US" altLang="ko-KR" sz="1500" b="1" dirty="0" smtClean="0">
              <a:solidFill>
                <a:srgbClr val="FF0000"/>
              </a:solidFill>
              <a:latin typeface="나눔고딕코딩" pitchFamily="49" charset="-127"/>
              <a:ea typeface="나눔고딕코딩" pitchFamily="49" charset="-127"/>
            </a:endParaRPr>
          </a:p>
          <a:p>
            <a:pPr marL="342900" indent="-342900"/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     String value = (String)</a:t>
            </a:r>
            <a:r>
              <a:rPr lang="en-US" altLang="ko-KR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obj.getValue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();</a:t>
            </a:r>
            <a:endParaRPr lang="en-US" altLang="ko-KR" sz="1500" b="1" dirty="0" smtClean="0">
              <a:solidFill>
                <a:srgbClr val="006600"/>
              </a:solidFill>
              <a:latin typeface="나눔고딕코딩" pitchFamily="49" charset="-127"/>
              <a:ea typeface="나눔고딕코딩" pitchFamily="49" charset="-127"/>
            </a:endParaRPr>
          </a:p>
          <a:p>
            <a:pPr marL="342900" indent="-342900"/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     </a:t>
            </a:r>
            <a:r>
              <a:rPr lang="en-US" altLang="ko-KR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System.out.println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</a:t>
            </a:r>
            <a:r>
              <a:rPr lang="en-US" altLang="ko-KR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value.toUpperCase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());</a:t>
            </a:r>
          </a:p>
          <a:p>
            <a:pPr marL="342900" indent="-342900"/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  } </a:t>
            </a:r>
          </a:p>
          <a:p>
            <a:pPr marL="342900" indent="-342900"/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}               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</a:t>
            </a:r>
          </a:p>
          <a:p>
            <a:pPr marL="342900" indent="-342900">
              <a:lnSpc>
                <a:spcPct val="80000"/>
              </a:lnSpc>
            </a:pP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코딩" pitchFamily="49" charset="-127"/>
              <a:ea typeface="나눔고딕코딩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929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b="1" dirty="0" smtClean="0">
                <a:solidFill>
                  <a:srgbClr val="41697B"/>
                </a:solidFill>
                <a:latin typeface="나눔명조 ExtraBold" pitchFamily="18" charset="-127"/>
                <a:ea typeface="나눔명조 ExtraBold" pitchFamily="18" charset="-127"/>
              </a:rPr>
              <a:t>Generic </a:t>
            </a:r>
            <a:r>
              <a:rPr lang="ko-KR" altLang="en-US" sz="3000" b="1" dirty="0" smtClean="0">
                <a:solidFill>
                  <a:srgbClr val="41697B"/>
                </a:solidFill>
                <a:latin typeface="나눔명조 ExtraBold" pitchFamily="18" charset="-127"/>
                <a:ea typeface="나눔명조 ExtraBold" pitchFamily="18" charset="-127"/>
              </a:rPr>
              <a:t>타입을 이용한 </a:t>
            </a:r>
            <a:r>
              <a:rPr lang="en-US" altLang="ko-KR" sz="3000" b="1" dirty="0" smtClean="0">
                <a:solidFill>
                  <a:srgbClr val="41697B"/>
                </a:solidFill>
                <a:latin typeface="나눔명조 ExtraBold" pitchFamily="18" charset="-127"/>
                <a:ea typeface="나눔명조 ExtraBold" pitchFamily="18" charset="-127"/>
              </a:rPr>
              <a:t>Generic </a:t>
            </a:r>
            <a:r>
              <a:rPr lang="ko-KR" altLang="en-US" sz="3000" b="1" dirty="0" smtClean="0">
                <a:solidFill>
                  <a:srgbClr val="41697B"/>
                </a:solidFill>
                <a:latin typeface="나눔명조 ExtraBold" pitchFamily="18" charset="-127"/>
                <a:ea typeface="나눔명조 ExtraBold" pitchFamily="18" charset="-127"/>
              </a:rPr>
              <a:t>클래스 정의</a:t>
            </a:r>
            <a:endParaRPr lang="ko-KR" altLang="en-US" sz="3000" b="1" dirty="0">
              <a:solidFill>
                <a:srgbClr val="41697B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536" y="1052736"/>
            <a:ext cx="8424936" cy="720080"/>
          </a:xfrm>
          <a:prstGeom prst="rect">
            <a:avLst/>
          </a:prstGeom>
          <a:solidFill>
            <a:schemeClr val="bg1">
              <a:lumMod val="85000"/>
              <a:alpha val="69000"/>
            </a:schemeClr>
          </a:solidFill>
          <a:ln w="12700" cap="rnd">
            <a:solidFill>
              <a:schemeClr val="accent2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252000" tIns="252000" rIns="252000" bIns="252000" rtlCol="0" anchor="ctr" anchorCtr="0">
            <a:no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kumimoji="1" lang="ko-KR" altLang="en-US" sz="1500" b="1" dirty="0" err="1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접근제한자</a:t>
            </a:r>
            <a:r>
              <a:rPr kumimoji="1" lang="en-US" altLang="ko-KR" sz="1500" b="1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] [</a:t>
            </a:r>
            <a:r>
              <a:rPr kumimoji="1" lang="ko-KR" altLang="en-US" sz="1500" b="1" dirty="0" err="1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기타제한자</a:t>
            </a:r>
            <a:r>
              <a:rPr kumimoji="1" lang="en-US" altLang="ko-KR" sz="1500" b="1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] </a:t>
            </a:r>
            <a:r>
              <a:rPr kumimoji="1" lang="en-US" altLang="ko-KR" sz="1500" b="1" dirty="0" smtClean="0">
                <a:solidFill>
                  <a:srgbClr val="0000FF"/>
                </a:solidFill>
                <a:latin typeface="나눔고딕" pitchFamily="50" charset="-127"/>
                <a:ea typeface="나눔고딕" pitchFamily="50" charset="-127"/>
              </a:rPr>
              <a:t>class</a:t>
            </a:r>
            <a:r>
              <a:rPr kumimoji="1" lang="en-US" altLang="ko-KR" sz="1500" b="1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1" lang="ko-KR" altLang="en-US" sz="1500" b="1" dirty="0" err="1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클래스명</a:t>
            </a:r>
            <a:r>
              <a:rPr kumimoji="1" lang="en-US" altLang="ko-KR" sz="15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&lt;T&gt;</a:t>
            </a:r>
            <a:r>
              <a:rPr kumimoji="1" lang="en-US" altLang="ko-KR" sz="1500" b="1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[extends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상위</a:t>
            </a:r>
            <a:r>
              <a:rPr kumimoji="1" lang="en-US" altLang="ko-KR" sz="1500" b="1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_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클래스</a:t>
            </a:r>
            <a:r>
              <a:rPr kumimoji="1" lang="en-US" altLang="ko-KR" sz="1500" b="1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] [implements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인터페이스</a:t>
            </a:r>
            <a:r>
              <a:rPr kumimoji="1" lang="en-US" altLang="ko-KR" sz="1500" b="1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]{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500" b="1" dirty="0" smtClean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} 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코딩" pitchFamily="49" charset="-127"/>
              <a:ea typeface="나눔고딕코딩" pitchFamily="49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6" y="1988840"/>
            <a:ext cx="8424936" cy="4680520"/>
          </a:xfrm>
          <a:prstGeom prst="rect">
            <a:avLst/>
          </a:prstGeom>
          <a:solidFill>
            <a:schemeClr val="bg1">
              <a:lumMod val="85000"/>
              <a:alpha val="69000"/>
            </a:schemeClr>
          </a:solidFill>
          <a:ln w="12700" cap="rnd">
            <a:solidFill>
              <a:schemeClr val="accent2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252000" tIns="252000" rIns="252000" bIns="252000" rtlCol="0" anchor="ctr" anchorCtr="0">
            <a:no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한컴바탕" pitchFamily="18" charset="2"/>
              </a:rPr>
              <a:t>public class </a:t>
            </a:r>
            <a:r>
              <a:rPr kumimoji="1" lang="en-US" altLang="ko-KR" sz="1400" dirty="0" err="1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한컴바탕" pitchFamily="18" charset="2"/>
              </a:rPr>
              <a:t>GenericClass</a:t>
            </a:r>
            <a:r>
              <a:rPr kumimoji="1" lang="en-US" altLang="ko-KR" sz="14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한컴바탕" pitchFamily="18" charset="2"/>
              </a:rPr>
              <a:t>&lt;T&gt;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한컴바탕" pitchFamily="18" charset="2"/>
              </a:rPr>
              <a:t> {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    private T member;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    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    public </a:t>
            </a:r>
            <a:r>
              <a:rPr kumimoji="1" lang="en-US" altLang="ko-KR" sz="1400" dirty="0" err="1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GenericClass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kumimoji="1" lang="en-US" altLang="ko-KR" sz="14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T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member){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         </a:t>
            </a:r>
            <a:r>
              <a:rPr kumimoji="1" lang="en-US" altLang="ko-KR" sz="1400" dirty="0" err="1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this.member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= member;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    }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    public void </a:t>
            </a:r>
            <a:r>
              <a:rPr kumimoji="1" lang="en-US" altLang="ko-KR" sz="1400" dirty="0" err="1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setMember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kumimoji="1" lang="en-US" altLang="ko-KR" sz="14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T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member){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          </a:t>
            </a:r>
            <a:r>
              <a:rPr kumimoji="1" lang="en-US" altLang="ko-KR" sz="1400" dirty="0" err="1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this.member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= member;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     }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한컴바탕" pitchFamily="18" charset="2"/>
              </a:rPr>
              <a:t>     public </a:t>
            </a:r>
            <a:r>
              <a:rPr kumimoji="1" lang="en-US" altLang="ko-KR" sz="14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한컴바탕" pitchFamily="18" charset="2"/>
              </a:rPr>
              <a:t>T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한컴바탕" pitchFamily="18" charset="2"/>
              </a:rPr>
              <a:t> </a:t>
            </a:r>
            <a:r>
              <a:rPr kumimoji="1" lang="en-US" altLang="ko-KR" sz="1400" dirty="0" err="1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한컴바탕" pitchFamily="18" charset="2"/>
              </a:rPr>
              <a:t>getMember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한컴바탕" pitchFamily="18" charset="2"/>
              </a:rPr>
              <a:t>(){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한컴바탕" pitchFamily="18" charset="2"/>
              </a:rPr>
              <a:t>          return member;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한컴바탕" pitchFamily="18" charset="2"/>
              </a:rPr>
              <a:t>     }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한컴바탕" pitchFamily="18" charset="2"/>
              </a:rPr>
              <a:t>     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한컴바탕" pitchFamily="18" charset="2"/>
              </a:rPr>
              <a:t>     public static void main(String[] </a:t>
            </a:r>
            <a:r>
              <a:rPr kumimoji="1" lang="en-US" altLang="ko-KR" sz="14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한컴바탕" pitchFamily="18" charset="2"/>
              </a:rPr>
              <a:t>args</a:t>
            </a:r>
            <a:r>
              <a:rPr kumimoji="1" lang="en-US" altLang="ko-KR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한컴바탕" pitchFamily="18" charset="2"/>
              </a:rPr>
              <a:t>) {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006600"/>
                </a:solidFill>
                <a:latin typeface="나눔고딕" pitchFamily="50" charset="-127"/>
                <a:ea typeface="나눔고딕" pitchFamily="50" charset="-127"/>
                <a:cs typeface="한컴바탕" pitchFamily="18" charset="2"/>
              </a:rPr>
              <a:t>          // Generic </a:t>
            </a:r>
            <a:r>
              <a:rPr kumimoji="1" lang="ko-KR" altLang="en-US" sz="1400" dirty="0" smtClean="0">
                <a:solidFill>
                  <a:srgbClr val="006600"/>
                </a:solidFill>
                <a:latin typeface="나눔고딕" pitchFamily="50" charset="-127"/>
                <a:ea typeface="나눔고딕" pitchFamily="50" charset="-127"/>
                <a:cs typeface="한컴바탕" pitchFamily="18" charset="2"/>
              </a:rPr>
              <a:t>클래스 사용</a:t>
            </a:r>
            <a:endParaRPr kumimoji="1" lang="en-US" altLang="ko-KR" sz="1400" dirty="0" smtClean="0">
              <a:solidFill>
                <a:srgbClr val="006600"/>
              </a:solidFill>
              <a:latin typeface="나눔고딕" pitchFamily="50" charset="-127"/>
              <a:ea typeface="나눔고딕" pitchFamily="50" charset="-127"/>
              <a:cs typeface="한컴바탕" pitchFamily="18" charset="2"/>
            </a:endParaRP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한컴바탕" pitchFamily="18" charset="2"/>
              </a:rPr>
              <a:t>          </a:t>
            </a:r>
            <a:r>
              <a:rPr kumimoji="1" lang="en-US" altLang="ko-KR" sz="14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한컴바탕" pitchFamily="18" charset="2"/>
              </a:rPr>
              <a:t>GenericClass</a:t>
            </a:r>
            <a:r>
              <a:rPr kumimoji="1" lang="en-US" altLang="ko-KR" sz="14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한컴바탕" pitchFamily="18" charset="2"/>
              </a:rPr>
              <a:t>&lt;String&gt;</a:t>
            </a:r>
            <a:r>
              <a:rPr kumimoji="1" lang="en-US" altLang="ko-KR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한컴바탕" pitchFamily="18" charset="2"/>
              </a:rPr>
              <a:t> generic = new </a:t>
            </a:r>
            <a:r>
              <a:rPr kumimoji="1" lang="en-US" altLang="ko-KR" sz="14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한컴바탕" pitchFamily="18" charset="2"/>
              </a:rPr>
              <a:t>GenericClass</a:t>
            </a:r>
            <a:r>
              <a:rPr kumimoji="1" lang="en-US" altLang="ko-KR" sz="14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한컴바탕" pitchFamily="18" charset="2"/>
              </a:rPr>
              <a:t>&lt;String&gt;</a:t>
            </a:r>
            <a:r>
              <a:rPr kumimoji="1" lang="en-US" altLang="ko-KR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한컴바탕" pitchFamily="18" charset="2"/>
              </a:rPr>
              <a:t>("</a:t>
            </a:r>
            <a:r>
              <a:rPr kumimoji="1" lang="ko-KR" altLang="en-US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한컴바탕" pitchFamily="18" charset="2"/>
              </a:rPr>
              <a:t>김기정</a:t>
            </a:r>
            <a:r>
              <a:rPr kumimoji="1" lang="en-US" altLang="ko-KR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한컴바탕" pitchFamily="18" charset="2"/>
              </a:rPr>
              <a:t>”);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한컴바탕" pitchFamily="18" charset="2"/>
              </a:rPr>
              <a:t>          </a:t>
            </a:r>
            <a:r>
              <a:rPr kumimoji="1" lang="en-US" altLang="ko-KR" sz="14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한컴바탕" pitchFamily="18" charset="2"/>
              </a:rPr>
              <a:t>generic.setMember</a:t>
            </a:r>
            <a:r>
              <a:rPr kumimoji="1" lang="en-US" altLang="ko-KR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한컴바탕" pitchFamily="18" charset="2"/>
              </a:rPr>
              <a:t>(“</a:t>
            </a:r>
            <a:r>
              <a:rPr kumimoji="1" lang="ko-KR" altLang="en-US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한컴바탕" pitchFamily="18" charset="2"/>
              </a:rPr>
              <a:t>김기정</a:t>
            </a:r>
            <a:r>
              <a:rPr kumimoji="1" lang="en-US" altLang="ko-KR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한컴바탕" pitchFamily="18" charset="2"/>
              </a:rPr>
              <a:t>”);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한컴바탕" pitchFamily="18" charset="2"/>
              </a:rPr>
              <a:t>          String member = </a:t>
            </a:r>
            <a:r>
              <a:rPr kumimoji="1" lang="en-US" altLang="ko-KR" sz="14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한컴바탕" pitchFamily="18" charset="2"/>
              </a:rPr>
              <a:t>generic.getMember</a:t>
            </a:r>
            <a:r>
              <a:rPr kumimoji="1" lang="en-US" altLang="ko-KR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한컴바탕" pitchFamily="18" charset="2"/>
              </a:rPr>
              <a:t>());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한컴바탕" pitchFamily="18" charset="2"/>
              </a:rPr>
              <a:t>          </a:t>
            </a:r>
            <a:r>
              <a:rPr kumimoji="1" lang="en-US" altLang="ko-KR" sz="14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한컴바탕" pitchFamily="18" charset="2"/>
              </a:rPr>
              <a:t>System.out.println</a:t>
            </a:r>
            <a:r>
              <a:rPr kumimoji="1" lang="en-US" altLang="ko-KR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한컴바탕" pitchFamily="18" charset="2"/>
              </a:rPr>
              <a:t>(member);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한컴바탕" pitchFamily="18" charset="2"/>
              </a:rPr>
              <a:t>     }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한컴바탕" pitchFamily="18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68929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b="1" dirty="0" smtClean="0">
                <a:solidFill>
                  <a:srgbClr val="41697B"/>
                </a:solidFill>
                <a:latin typeface="나눔명조 ExtraBold" pitchFamily="18" charset="-127"/>
                <a:ea typeface="나눔명조 ExtraBold" pitchFamily="18" charset="-127"/>
              </a:rPr>
              <a:t>Generic </a:t>
            </a:r>
            <a:r>
              <a:rPr lang="ko-KR" altLang="en-US" sz="3000" b="1" dirty="0" smtClean="0">
                <a:solidFill>
                  <a:srgbClr val="41697B"/>
                </a:solidFill>
                <a:latin typeface="나눔명조 ExtraBold" pitchFamily="18" charset="-127"/>
                <a:ea typeface="나눔명조 ExtraBold" pitchFamily="18" charset="-127"/>
              </a:rPr>
              <a:t>타입과 와일드카드</a:t>
            </a:r>
            <a:r>
              <a:rPr lang="en-US" altLang="ko-KR" sz="3000" b="1" dirty="0" smtClean="0">
                <a:solidFill>
                  <a:srgbClr val="41697B"/>
                </a:solidFill>
                <a:latin typeface="나눔명조 ExtraBold" pitchFamily="18" charset="-127"/>
                <a:ea typeface="나눔명조 ExtraBold" pitchFamily="18" charset="-127"/>
              </a:rPr>
              <a:t>(?)</a:t>
            </a:r>
            <a:endParaRPr lang="ko-KR" altLang="en-US" sz="3000" b="1" dirty="0">
              <a:solidFill>
                <a:srgbClr val="41697B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6" y="1052736"/>
            <a:ext cx="8424936" cy="4104456"/>
          </a:xfrm>
          <a:prstGeom prst="rect">
            <a:avLst/>
          </a:prstGeom>
          <a:solidFill>
            <a:schemeClr val="bg1">
              <a:lumMod val="85000"/>
              <a:alpha val="69000"/>
            </a:schemeClr>
          </a:solidFill>
          <a:ln w="12700" cap="rnd">
            <a:solidFill>
              <a:schemeClr val="accent2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252000" tIns="252000" rIns="252000" bIns="252000" rtlCol="0" anchor="ctr" anchorCtr="0">
            <a:noAutofit/>
          </a:bodyPr>
          <a:lstStyle/>
          <a:p>
            <a:pPr marL="342900" indent="-342900">
              <a:lnSpc>
                <a:spcPct val="80000"/>
              </a:lnSpc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public class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CollectionsExam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{ 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    public static void main(String[]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args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) { 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         Vector&lt;String&gt; list = new Vector&lt;String&gt;(); 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        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list.add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("Apple"); 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        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list.add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("Banana"); 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        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list.add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("Orange");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    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         Vector&lt;? extends Object&gt;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objList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;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        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objList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= list; 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    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         for(Object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obj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: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objList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) {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              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System.out.println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obj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);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              String temp=(String)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obj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; </a:t>
            </a:r>
            <a:r>
              <a:rPr lang="en-US" altLang="ko-KR" dirty="0" smtClean="0"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</a:rPr>
              <a:t>// Down Casting </a:t>
            </a:r>
            <a:r>
              <a:rPr lang="ko-KR" altLang="en-US" dirty="0" smtClean="0"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</a:rPr>
              <a:t>필요</a:t>
            </a:r>
            <a:r>
              <a:rPr lang="en-US" altLang="ko-KR" dirty="0" smtClean="0"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</a:rPr>
              <a:t> 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             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System.out.println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temp.toUpperCase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()); 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         }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    } 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}</a:t>
            </a:r>
            <a:endParaRPr kumimoji="1"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코딩" pitchFamily="49" charset="-127"/>
              <a:ea typeface="나눔고딕코딩" pitchFamily="49" charset="-127"/>
              <a:cs typeface="한컴바탕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929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83680"/>
            <a:ext cx="8280920" cy="562074"/>
          </a:xfrm>
        </p:spPr>
        <p:txBody>
          <a:bodyPr>
            <a:normAutofit/>
          </a:bodyPr>
          <a:lstStyle/>
          <a:p>
            <a:r>
              <a:rPr lang="en-US" altLang="ko-KR" sz="3000" b="1" dirty="0" smtClean="0">
                <a:solidFill>
                  <a:srgbClr val="41697B"/>
                </a:solidFill>
                <a:latin typeface="나눔명조 ExtraBold" pitchFamily="18" charset="-127"/>
                <a:ea typeface="나눔명조 ExtraBold" pitchFamily="18" charset="-127"/>
              </a:rPr>
              <a:t>Collection Framework </a:t>
            </a:r>
            <a:r>
              <a:rPr lang="ko-KR" altLang="en-US" sz="3000" b="1" dirty="0" smtClean="0">
                <a:solidFill>
                  <a:srgbClr val="41697B"/>
                </a:solidFill>
                <a:latin typeface="나눔명조 ExtraBold" pitchFamily="18" charset="-127"/>
                <a:ea typeface="나눔명조 ExtraBold" pitchFamily="18" charset="-127"/>
              </a:rPr>
              <a:t>핵심 인터페이스와  구조</a:t>
            </a:r>
            <a:endParaRPr lang="ko-KR" altLang="en-US" sz="3000" b="1" dirty="0">
              <a:solidFill>
                <a:srgbClr val="41697B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08720"/>
            <a:ext cx="9144000" cy="58326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68929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3000" b="1" dirty="0" smtClean="0">
                <a:solidFill>
                  <a:srgbClr val="41697B"/>
                </a:solidFill>
                <a:latin typeface="나눔명조 ExtraBold" pitchFamily="18" charset="-127"/>
                <a:ea typeface="나눔명조 ExtraBold" pitchFamily="18" charset="-127"/>
              </a:rPr>
              <a:t>최상위 </a:t>
            </a:r>
            <a:r>
              <a:rPr lang="en-US" altLang="ko-KR" sz="3000" b="1" dirty="0" smtClean="0">
                <a:solidFill>
                  <a:srgbClr val="41697B"/>
                </a:solidFill>
                <a:latin typeface="나눔명조 ExtraBold" pitchFamily="18" charset="-127"/>
                <a:ea typeface="나눔명조 ExtraBold" pitchFamily="18" charset="-127"/>
              </a:rPr>
              <a:t>Collection </a:t>
            </a:r>
            <a:r>
              <a:rPr lang="ko-KR" altLang="en-US" sz="3000" b="1" dirty="0" smtClean="0">
                <a:solidFill>
                  <a:srgbClr val="41697B"/>
                </a:solidFill>
                <a:latin typeface="나눔명조 ExtraBold" pitchFamily="18" charset="-127"/>
                <a:ea typeface="나눔명조 ExtraBold" pitchFamily="18" charset="-127"/>
              </a:rPr>
              <a:t>인터페이스의 주요 메서드</a:t>
            </a:r>
            <a:endParaRPr lang="ko-KR" altLang="en-US" sz="3000" b="1" dirty="0">
              <a:solidFill>
                <a:srgbClr val="41697B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251520" y="998711"/>
            <a:ext cx="8640960" cy="56706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java.util.Collection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  <a:p>
            <a:pPr marL="800100" lvl="1" indent="-342900">
              <a:spcBef>
                <a:spcPct val="20000"/>
              </a:spcBef>
              <a:buFontTx/>
              <a:buChar char="-"/>
            </a:pP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데이터의 효율적 관리를 위해 반드시 구현해야 하는 규약 </a:t>
            </a:r>
            <a:r>
              <a:rPr kumimoji="0" lang="ko-KR" alt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메소드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(</a:t>
            </a: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저장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, </a:t>
            </a: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검색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, </a:t>
            </a: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수정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, </a:t>
            </a: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삭제 등 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: CRUD)</a:t>
            </a: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를 추상 메소드로 선언한 최상의 인터페이스이다</a:t>
            </a: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Picture 9" descr="D:\중앙일보아이티\수업교안\kamejava_ppt\k-015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988840"/>
            <a:ext cx="7848872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68929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b="1" dirty="0" smtClean="0">
                <a:solidFill>
                  <a:srgbClr val="41697B"/>
                </a:solidFill>
                <a:latin typeface="나눔명조 ExtraBold" pitchFamily="18" charset="-127"/>
                <a:ea typeface="나눔명조 ExtraBold" pitchFamily="18" charset="-127"/>
              </a:rPr>
              <a:t>Set </a:t>
            </a:r>
            <a:r>
              <a:rPr lang="ko-KR" altLang="en-US" sz="3000" b="1" dirty="0" smtClean="0">
                <a:solidFill>
                  <a:srgbClr val="41697B"/>
                </a:solidFill>
                <a:latin typeface="나눔명조 ExtraBold" pitchFamily="18" charset="-127"/>
                <a:ea typeface="나눔명조 ExtraBold" pitchFamily="18" charset="-127"/>
              </a:rPr>
              <a:t>인터페이스의 주요 </a:t>
            </a:r>
            <a:r>
              <a:rPr lang="ko-KR" altLang="en-US" sz="3000" b="1" dirty="0" err="1" smtClean="0">
                <a:solidFill>
                  <a:srgbClr val="41697B"/>
                </a:solidFill>
                <a:latin typeface="나눔명조 ExtraBold" pitchFamily="18" charset="-127"/>
                <a:ea typeface="나눔명조 ExtraBold" pitchFamily="18" charset="-127"/>
              </a:rPr>
              <a:t>메서드</a:t>
            </a:r>
            <a:endParaRPr lang="ko-KR" altLang="en-US" sz="3000" b="1" dirty="0">
              <a:solidFill>
                <a:srgbClr val="41697B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251520" y="998711"/>
            <a:ext cx="8640960" cy="56706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java.util.Set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extends</a:t>
            </a:r>
            <a:r>
              <a:rPr kumimoji="0" lang="en-US" altLang="ko-KR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Collection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  <a:p>
            <a:pPr marL="800100" lvl="1" indent="-342900">
              <a:spcBef>
                <a:spcPct val="20000"/>
              </a:spcBef>
              <a:buFontTx/>
              <a:buChar char="-"/>
            </a:pP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데이터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</a:t>
            </a: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중복 저장 없이 데이터를 관리하기 위한 규약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인터페이스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이다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800100" lvl="1" indent="-342900">
              <a:spcBef>
                <a:spcPct val="20000"/>
              </a:spcBef>
              <a:buFontTx/>
              <a:buChar char="-"/>
            </a:pP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순서와 관련 없이 데이터를 관리한다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800100" lvl="1" indent="-342900">
              <a:spcBef>
                <a:spcPct val="20000"/>
              </a:spcBef>
              <a:buFontTx/>
              <a:buChar char="-"/>
            </a:pPr>
            <a:r>
              <a:rPr lang="en-US" altLang="ko-KR" dirty="0" err="1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HashSet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Set 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인터페이스를 구현한 대표적인 클래스이다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800100" lvl="1" indent="-342900">
              <a:spcBef>
                <a:spcPct val="20000"/>
              </a:spcBef>
              <a:buFontTx/>
              <a:buChar char="-"/>
            </a:pPr>
            <a:endParaRPr lang="en-US" altLang="ko-KR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800100" lvl="1" indent="-342900">
              <a:spcBef>
                <a:spcPct val="20000"/>
              </a:spcBef>
              <a:buFontTx/>
              <a:buChar char="-"/>
            </a:pP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492896"/>
            <a:ext cx="7848872" cy="33123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68929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28" y="1052736"/>
            <a:ext cx="8496944" cy="2592288"/>
          </a:xfrm>
          <a:prstGeom prst="rect">
            <a:avLst/>
          </a:prstGeom>
          <a:solidFill>
            <a:schemeClr val="bg1">
              <a:lumMod val="85000"/>
              <a:alpha val="69000"/>
            </a:schemeClr>
          </a:solidFill>
          <a:ln w="12700" cap="rnd">
            <a:solidFill>
              <a:schemeClr val="accent2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252000" tIns="252000" rIns="252000" bIns="252000" rtlCol="0" anchor="ctr" anchorCtr="0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HashSet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set = null;</a:t>
            </a:r>
          </a:p>
          <a:p>
            <a:pPr>
              <a:spcBef>
                <a:spcPct val="0"/>
              </a:spcBef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set = new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HashSet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 );</a:t>
            </a:r>
          </a:p>
          <a:p>
            <a:pPr>
              <a:spcBef>
                <a:spcPct val="0"/>
              </a:spcBef>
            </a:pP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set.add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("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사과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");</a:t>
            </a:r>
          </a:p>
          <a:p>
            <a:pPr>
              <a:spcBef>
                <a:spcPct val="0"/>
              </a:spcBef>
            </a:pP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set.add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(new Banana(“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바나나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"));</a:t>
            </a:r>
          </a:p>
          <a:p>
            <a:pPr>
              <a:spcBef>
                <a:spcPct val="0"/>
              </a:spcBef>
            </a:pP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set.add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(100);</a:t>
            </a:r>
          </a:p>
          <a:p>
            <a:pPr>
              <a:spcBef>
                <a:spcPct val="0"/>
              </a:spcBef>
            </a:pP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set.add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(new Integer(150));</a:t>
            </a:r>
          </a:p>
          <a:p>
            <a:pPr>
              <a:spcBef>
                <a:spcPct val="0"/>
              </a:spcBef>
            </a:pP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set.add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Calendar.getInstance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());</a:t>
            </a:r>
          </a:p>
          <a:p>
            <a:pPr>
              <a:spcBef>
                <a:spcPct val="0"/>
              </a:spcBef>
            </a:pP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set.add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("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사과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");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b="1" dirty="0" smtClean="0">
                <a:solidFill>
                  <a:srgbClr val="41697B"/>
                </a:solidFill>
                <a:latin typeface="나눔명조 ExtraBold" pitchFamily="18" charset="-127"/>
                <a:ea typeface="나눔명조 ExtraBold" pitchFamily="18" charset="-127"/>
              </a:rPr>
              <a:t>Set </a:t>
            </a:r>
            <a:r>
              <a:rPr lang="ko-KR" altLang="en-US" sz="3000" b="1" dirty="0" smtClean="0">
                <a:solidFill>
                  <a:srgbClr val="41697B"/>
                </a:solidFill>
                <a:latin typeface="나눔명조 ExtraBold" pitchFamily="18" charset="-127"/>
                <a:ea typeface="나눔명조 ExtraBold" pitchFamily="18" charset="-127"/>
              </a:rPr>
              <a:t>인터페이스 사용 예제</a:t>
            </a:r>
            <a:endParaRPr lang="ko-KR" altLang="en-US" sz="3000" b="1" dirty="0">
              <a:solidFill>
                <a:srgbClr val="41697B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pic>
        <p:nvPicPr>
          <p:cNvPr id="7" name="Picture 2" descr="D:\중앙일보아이티\수업교안\kamejava_ppt\k-018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8969" y="3861048"/>
            <a:ext cx="2786062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68929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b="1" dirty="0" smtClean="0">
                <a:solidFill>
                  <a:srgbClr val="41697B"/>
                </a:solidFill>
                <a:latin typeface="나눔명조 ExtraBold" pitchFamily="18" charset="-127"/>
                <a:ea typeface="나눔명조 ExtraBold" pitchFamily="18" charset="-127"/>
              </a:rPr>
              <a:t>List </a:t>
            </a:r>
            <a:r>
              <a:rPr lang="ko-KR" altLang="en-US" sz="3000" b="1" dirty="0" smtClean="0">
                <a:solidFill>
                  <a:srgbClr val="41697B"/>
                </a:solidFill>
                <a:latin typeface="나눔명조 ExtraBold" pitchFamily="18" charset="-127"/>
                <a:ea typeface="나눔명조 ExtraBold" pitchFamily="18" charset="-127"/>
              </a:rPr>
              <a:t>인터페이스의 주요 </a:t>
            </a:r>
            <a:r>
              <a:rPr lang="ko-KR" altLang="en-US" sz="3000" b="1" dirty="0" err="1" smtClean="0">
                <a:solidFill>
                  <a:srgbClr val="41697B"/>
                </a:solidFill>
                <a:latin typeface="나눔명조 ExtraBold" pitchFamily="18" charset="-127"/>
                <a:ea typeface="나눔명조 ExtraBold" pitchFamily="18" charset="-127"/>
              </a:rPr>
              <a:t>메서드</a:t>
            </a:r>
            <a:endParaRPr lang="ko-KR" altLang="en-US" sz="3000" b="1" dirty="0">
              <a:solidFill>
                <a:srgbClr val="41697B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251520" y="998711"/>
            <a:ext cx="8640960" cy="56706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java.util.List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extends</a:t>
            </a:r>
            <a:r>
              <a:rPr kumimoji="0" lang="en-US" altLang="ko-KR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Collection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  <a:p>
            <a:pPr marL="800100" lvl="1" indent="-342900">
              <a:spcBef>
                <a:spcPct val="20000"/>
              </a:spcBef>
              <a:buFontTx/>
              <a:buChar char="-"/>
            </a:pP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순서를 통해 데이터를 관리하기 위한 규약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인터페이스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이다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800100" lvl="1" indent="-342900">
              <a:spcBef>
                <a:spcPct val="20000"/>
              </a:spcBef>
              <a:buFontTx/>
              <a:buChar char="-"/>
            </a:pP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Set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과 달리 요소가 순차적으로 관리되며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중복을 허용하는 특징을 가진다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800100" lvl="1" indent="-342900">
              <a:spcBef>
                <a:spcPct val="20000"/>
              </a:spcBef>
              <a:buFontTx/>
              <a:buChar char="-"/>
            </a:pPr>
            <a:r>
              <a:rPr lang="en-US" altLang="ko-KR" b="1" dirty="0" err="1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ArrayList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Vector, </a:t>
            </a:r>
            <a:r>
              <a:rPr lang="en-US" altLang="ko-KR" b="1" dirty="0" err="1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LinkedList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 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List 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인터페이스를 구현한 대표적 클래스이다</a:t>
            </a:r>
            <a:endParaRPr lang="en-US" altLang="ko-KR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800100" lvl="1" indent="-342900">
              <a:spcBef>
                <a:spcPct val="20000"/>
              </a:spcBef>
              <a:buFontTx/>
              <a:buChar char="-"/>
            </a:pP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492896"/>
            <a:ext cx="7776864" cy="374441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68929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28" y="1052736"/>
            <a:ext cx="8496944" cy="2592288"/>
          </a:xfrm>
          <a:prstGeom prst="rect">
            <a:avLst/>
          </a:prstGeom>
          <a:solidFill>
            <a:schemeClr val="bg1">
              <a:lumMod val="85000"/>
              <a:alpha val="69000"/>
            </a:schemeClr>
          </a:solidFill>
          <a:ln w="12700" cap="rnd">
            <a:solidFill>
              <a:schemeClr val="accent2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252000" tIns="252000" rIns="252000" bIns="252000" rtlCol="0" anchor="ctr" anchorCtr="0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List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list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= null;</a:t>
            </a:r>
          </a:p>
          <a:p>
            <a:pPr>
              <a:spcBef>
                <a:spcPct val="0"/>
              </a:spcBef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list = new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ArrayList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 );</a:t>
            </a:r>
          </a:p>
          <a:p>
            <a:pPr>
              <a:spcBef>
                <a:spcPct val="0"/>
              </a:spcBef>
            </a:pP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list.add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("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사과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");</a:t>
            </a:r>
          </a:p>
          <a:p>
            <a:pPr>
              <a:spcBef>
                <a:spcPct val="0"/>
              </a:spcBef>
            </a:pP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list.add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(new Banana(“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바나나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"));</a:t>
            </a:r>
          </a:p>
          <a:p>
            <a:pPr>
              <a:spcBef>
                <a:spcPct val="0"/>
              </a:spcBef>
            </a:pP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list.add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(100);</a:t>
            </a:r>
          </a:p>
          <a:p>
            <a:pPr>
              <a:spcBef>
                <a:spcPct val="0"/>
              </a:spcBef>
            </a:pP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list.add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(new Integer(150));</a:t>
            </a:r>
          </a:p>
          <a:p>
            <a:pPr>
              <a:spcBef>
                <a:spcPct val="0"/>
              </a:spcBef>
            </a:pP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list.add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Calendar.getInstance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());</a:t>
            </a:r>
          </a:p>
          <a:p>
            <a:pPr>
              <a:spcBef>
                <a:spcPct val="0"/>
              </a:spcBef>
            </a:pP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list.add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("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사과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");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b="1" dirty="0" smtClean="0">
                <a:solidFill>
                  <a:srgbClr val="41697B"/>
                </a:solidFill>
                <a:latin typeface="나눔명조 ExtraBold" pitchFamily="18" charset="-127"/>
                <a:ea typeface="나눔명조 ExtraBold" pitchFamily="18" charset="-127"/>
              </a:rPr>
              <a:t>List </a:t>
            </a:r>
            <a:r>
              <a:rPr lang="ko-KR" altLang="en-US" sz="3000" b="1" dirty="0" smtClean="0">
                <a:solidFill>
                  <a:srgbClr val="41697B"/>
                </a:solidFill>
                <a:latin typeface="나눔명조 ExtraBold" pitchFamily="18" charset="-127"/>
                <a:ea typeface="나눔명조 ExtraBold" pitchFamily="18" charset="-127"/>
              </a:rPr>
              <a:t>인터페이스 사용 예제</a:t>
            </a:r>
            <a:endParaRPr lang="ko-KR" altLang="en-US" sz="3000" b="1" dirty="0">
              <a:solidFill>
                <a:srgbClr val="41697B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0700" y="3969618"/>
            <a:ext cx="55626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68929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4968" y="1499072"/>
            <a:ext cx="8439792" cy="1008112"/>
          </a:xfrm>
          <a:prstGeom prst="rect">
            <a:avLst/>
          </a:prstGeom>
          <a:solidFill>
            <a:schemeClr val="bg1">
              <a:lumMod val="85000"/>
              <a:alpha val="69000"/>
            </a:schemeClr>
          </a:solidFill>
          <a:ln w="12700" cap="rnd">
            <a:solidFill>
              <a:schemeClr val="accent2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252000" tIns="252000" rIns="252000" bIns="252000" rtlCol="0" anchor="ctr" anchorCtr="0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String item =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list.get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(2);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고딕코딩" pitchFamily="49" charset="-127"/>
              <a:ea typeface="나눔고딕코딩" pitchFamily="49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b="1" dirty="0" smtClean="0">
                <a:solidFill>
                  <a:srgbClr val="41697B"/>
                </a:solidFill>
                <a:latin typeface="나눔명조 ExtraBold" pitchFamily="18" charset="-127"/>
                <a:ea typeface="나눔명조 ExtraBold" pitchFamily="18" charset="-127"/>
              </a:rPr>
              <a:t>List </a:t>
            </a:r>
            <a:r>
              <a:rPr lang="ko-KR" altLang="en-US" sz="3000" b="1" dirty="0" smtClean="0">
                <a:solidFill>
                  <a:srgbClr val="41697B"/>
                </a:solidFill>
                <a:latin typeface="나눔명조 ExtraBold" pitchFamily="18" charset="-127"/>
                <a:ea typeface="나눔명조 ExtraBold" pitchFamily="18" charset="-127"/>
              </a:rPr>
              <a:t>인터페이스의 </a:t>
            </a:r>
            <a:r>
              <a:rPr lang="en-US" altLang="ko-KR" sz="3000" b="1" dirty="0" smtClean="0">
                <a:solidFill>
                  <a:srgbClr val="41697B"/>
                </a:solidFill>
                <a:latin typeface="나눔명조 ExtraBold" pitchFamily="18" charset="-127"/>
                <a:ea typeface="나눔명조 ExtraBold" pitchFamily="18" charset="-127"/>
              </a:rPr>
              <a:t>get()</a:t>
            </a:r>
            <a:r>
              <a:rPr lang="ko-KR" altLang="en-US" sz="3000" b="1" dirty="0" smtClean="0">
                <a:solidFill>
                  <a:srgbClr val="41697B"/>
                </a:solidFill>
                <a:latin typeface="나눔명조 ExtraBold" pitchFamily="18" charset="-127"/>
                <a:ea typeface="나눔명조 ExtraBold" pitchFamily="18" charset="-127"/>
              </a:rPr>
              <a:t> </a:t>
            </a:r>
            <a:r>
              <a:rPr lang="ko-KR" altLang="en-US" sz="3000" b="1" dirty="0" err="1" smtClean="0">
                <a:solidFill>
                  <a:srgbClr val="41697B"/>
                </a:solidFill>
                <a:latin typeface="나눔명조 ExtraBold" pitchFamily="18" charset="-127"/>
                <a:ea typeface="나눔명조 ExtraBold" pitchFamily="18" charset="-127"/>
              </a:rPr>
              <a:t>메서드</a:t>
            </a:r>
            <a:endParaRPr lang="ko-KR" altLang="en-US" sz="3000" b="1" dirty="0">
              <a:solidFill>
                <a:srgbClr val="41697B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pic>
        <p:nvPicPr>
          <p:cNvPr id="7" name="Picture 2" descr="D:\중앙일보아이티\수업교안\kamejava_ppt\k-020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313" y="2867224"/>
            <a:ext cx="6429375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251520" y="998711"/>
            <a:ext cx="8640960" cy="630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순서를 이용한 데이터 조회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929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2214</TotalTime>
  <Words>702</Words>
  <Application>Microsoft Office PowerPoint</Application>
  <PresentationFormat>화면 슬라이드 쇼(4:3)</PresentationFormat>
  <Paragraphs>190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6" baseType="lpstr">
      <vt:lpstr>굴림</vt:lpstr>
      <vt:lpstr>Arial</vt:lpstr>
      <vt:lpstr>맑은 고딕</vt:lpstr>
      <vt:lpstr>나눔고딕 ExtraBold</vt:lpstr>
      <vt:lpstr>나눔명조 ExtraBold</vt:lpstr>
      <vt:lpstr>나눔고딕</vt:lpstr>
      <vt:lpstr>Wingdings</vt:lpstr>
      <vt:lpstr>나눔고딕코딩</vt:lpstr>
      <vt:lpstr>한컴바탕</vt:lpstr>
      <vt:lpstr>Office 테마</vt:lpstr>
      <vt:lpstr>자료 구조와 Collection Framework</vt:lpstr>
      <vt:lpstr>자료 구조와 Collection Framework</vt:lpstr>
      <vt:lpstr>Collection Framework 핵심 인터페이스와  구조</vt:lpstr>
      <vt:lpstr>최상위 Collection 인터페이스의 주요 메서드</vt:lpstr>
      <vt:lpstr>Set 인터페이스의 주요 메서드</vt:lpstr>
      <vt:lpstr>Set 인터페이스 사용 예제</vt:lpstr>
      <vt:lpstr>List 인터페이스의 주요 메서드</vt:lpstr>
      <vt:lpstr>List 인터페이스 사용 예제</vt:lpstr>
      <vt:lpstr>List 인터페이스의 get() 메서드</vt:lpstr>
      <vt:lpstr>List에서 원소 추가, 변경, 삭제</vt:lpstr>
      <vt:lpstr>List에서 원소 추가, 변경, 삭제</vt:lpstr>
      <vt:lpstr>List에서 데이터 검색</vt:lpstr>
      <vt:lpstr>Iterator 인터페이스</vt:lpstr>
      <vt:lpstr>Vector 클래스</vt:lpstr>
      <vt:lpstr>Enumeration 인터페이스</vt:lpstr>
      <vt:lpstr>Stack 클래스</vt:lpstr>
      <vt:lpstr>Stack 클래스의 주요 메서드</vt:lpstr>
      <vt:lpstr>LinkedList 클래스</vt:lpstr>
      <vt:lpstr>Map 인터페이스</vt:lpstr>
      <vt:lpstr>HashMap 클래스</vt:lpstr>
      <vt:lpstr>Generic(제네릭) 소개 및 필요성</vt:lpstr>
      <vt:lpstr>Generic(제네릭) 타입을 사용한 경우</vt:lpstr>
      <vt:lpstr>Generic(제네릭) 타입을 사용한 경우</vt:lpstr>
      <vt:lpstr>Object를 이용한 Generic 클래스 정의</vt:lpstr>
      <vt:lpstr>Generic 타입을 이용한 Generic 클래스 정의</vt:lpstr>
      <vt:lpstr>Generic 타입과 와일드카드(?)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cp:lastModifiedBy>kosta-22</cp:lastModifiedBy>
  <cp:revision>327</cp:revision>
  <dcterms:created xsi:type="dcterms:W3CDTF">2012-01-05T06:19:19Z</dcterms:created>
  <dcterms:modified xsi:type="dcterms:W3CDTF">2015-01-22T00:10:30Z</dcterms:modified>
</cp:coreProperties>
</file>