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83" r:id="rId3"/>
    <p:sldId id="284" r:id="rId4"/>
    <p:sldId id="324" r:id="rId5"/>
    <p:sldId id="285" r:id="rId6"/>
    <p:sldId id="287" r:id="rId7"/>
    <p:sldId id="288" r:id="rId8"/>
    <p:sldId id="289" r:id="rId9"/>
    <p:sldId id="290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8000"/>
    <a:srgbClr val="004070"/>
    <a:srgbClr val="8E2222"/>
    <a:srgbClr val="22270F"/>
    <a:srgbClr val="353D17"/>
    <a:srgbClr val="CFDBA1"/>
    <a:srgbClr val="FFFF99"/>
    <a:srgbClr val="9B3937"/>
    <a:srgbClr val="93A7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146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5679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48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ducsi.ac.kr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ailto:mjgo@dongguk.edu?subject=&#54616;&#51060;&#54140;&#47553;&#53356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58367"/>
            <a:ext cx="9345488" cy="1368152"/>
          </a:xfrm>
        </p:spPr>
        <p:txBody>
          <a:bodyPr/>
          <a:lstStyle/>
          <a:p>
            <a:r>
              <a:rPr lang="en-US" altLang="ko-KR" sz="4000" dirty="0" smtClean="0"/>
              <a:t>HTML(Hyper Text Markup Language)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&lt;META&gt;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페이지의 내용을 함축적으로 나타낼 수 있는 키워드를 지정하거나 자동 페이지 이동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페이지 전환 효과 등을 위해 위해 사용하는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포털</a:t>
            </a:r>
            <a:r>
              <a:rPr lang="en-US" altLang="ko-KR" dirty="0" smtClean="0">
                <a:latin typeface="+mn-ea"/>
                <a:ea typeface="+mn-ea"/>
              </a:rPr>
              <a:t>(Portal) </a:t>
            </a:r>
            <a:r>
              <a:rPr lang="ko-KR" altLang="en-US" dirty="0" smtClean="0">
                <a:latin typeface="+mn-ea"/>
                <a:ea typeface="+mn-ea"/>
              </a:rPr>
              <a:t>사이트의 검색엔진은 </a:t>
            </a:r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페이지의 </a:t>
            </a:r>
            <a:r>
              <a:rPr lang="en-US" altLang="ko-KR" dirty="0" smtClean="0">
                <a:latin typeface="+mn-ea"/>
                <a:ea typeface="+mn-ea"/>
              </a:rPr>
              <a:t>&lt;TITLE&gt;, &lt;META&gt;</a:t>
            </a:r>
            <a:r>
              <a:rPr lang="ko-KR" altLang="en-US" dirty="0" smtClean="0">
                <a:latin typeface="+mn-ea"/>
                <a:ea typeface="+mn-ea"/>
              </a:rPr>
              <a:t>태그의 내용</a:t>
            </a:r>
            <a:r>
              <a:rPr lang="en-US" altLang="ko-KR" dirty="0" smtClean="0">
                <a:latin typeface="+mn-ea"/>
                <a:ea typeface="+mn-ea"/>
              </a:rPr>
              <a:t>, &lt;BODY&gt;</a:t>
            </a:r>
            <a:r>
              <a:rPr lang="ko-KR" altLang="en-US" dirty="0" smtClean="0">
                <a:latin typeface="+mn-ea"/>
                <a:ea typeface="+mn-ea"/>
              </a:rPr>
              <a:t>의 첫 </a:t>
            </a:r>
            <a:r>
              <a:rPr lang="en-US" altLang="ko-KR" dirty="0" smtClean="0">
                <a:latin typeface="+mn-ea"/>
                <a:ea typeface="+mn-ea"/>
              </a:rPr>
              <a:t>100</a:t>
            </a:r>
            <a:r>
              <a:rPr lang="ko-KR" altLang="en-US" dirty="0" smtClean="0">
                <a:latin typeface="+mn-ea"/>
                <a:ea typeface="+mn-ea"/>
              </a:rPr>
              <a:t>여 단어를 검색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관련 기본 태그</a:t>
            </a:r>
            <a:endParaRPr lang="ko-KR" altLang="en-US" dirty="0"/>
          </a:p>
        </p:txBody>
      </p:sp>
      <p:grpSp>
        <p:nvGrpSpPr>
          <p:cNvPr id="9" name="그룹 22"/>
          <p:cNvGrpSpPr>
            <a:grpSpLocks/>
          </p:cNvGrpSpPr>
          <p:nvPr/>
        </p:nvGrpSpPr>
        <p:grpSpPr bwMode="auto">
          <a:xfrm>
            <a:off x="639663" y="2250455"/>
            <a:ext cx="8201769" cy="2300288"/>
            <a:chOff x="714375" y="1443038"/>
            <a:chExt cx="6905625" cy="2300288"/>
          </a:xfrm>
        </p:grpSpPr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714375" y="1443038"/>
              <a:ext cx="3352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400" b="1" dirty="0">
                  <a:solidFill>
                    <a:srgbClr val="0980ED"/>
                  </a:solidFill>
                  <a:latin typeface="+mn-ea"/>
                </a:rPr>
                <a:t>※</a:t>
              </a:r>
              <a:r>
                <a:rPr lang="ko-KR" altLang="en-US" sz="1400" b="1" dirty="0">
                  <a:solidFill>
                    <a:srgbClr val="0980ED"/>
                  </a:solidFill>
                  <a:latin typeface="+mn-ea"/>
                </a:rPr>
                <a:t> 웹 브라우저의 캐시 기능 해제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28688" y="1804988"/>
              <a:ext cx="6691312" cy="762000"/>
            </a:xfrm>
            <a:prstGeom prst="roundRect">
              <a:avLst/>
            </a:prstGeom>
            <a:solidFill>
              <a:schemeClr val="accent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latin typeface="+mn-ea"/>
              </a:endParaRPr>
            </a:p>
          </p:txBody>
        </p:sp>
        <p:sp>
          <p:nvSpPr>
            <p:cNvPr id="12" name="TextBox 10"/>
            <p:cNvSpPr txBox="1">
              <a:spLocks noChangeArrowheads="1"/>
            </p:cNvSpPr>
            <p:nvPr/>
          </p:nvSpPr>
          <p:spPr bwMode="auto">
            <a:xfrm>
              <a:off x="942975" y="1891368"/>
              <a:ext cx="6477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&lt;META http-equiv=“</a:t>
              </a:r>
              <a:r>
                <a:rPr lang="en-US" altLang="ko-KR" sz="1400" dirty="0" err="1">
                  <a:latin typeface="+mn-ea"/>
                </a:rPr>
                <a:t>Pragma</a:t>
              </a:r>
              <a:r>
                <a:rPr lang="en-US" altLang="ko-KR" sz="1400" dirty="0">
                  <a:latin typeface="+mn-ea"/>
                </a:rPr>
                <a:t>” CONTENT=“no-cache”&gt;           - HTTP/1.0</a:t>
              </a:r>
            </a:p>
            <a:p>
              <a:r>
                <a:rPr lang="en-US" altLang="ko-KR" sz="1400" dirty="0">
                  <a:latin typeface="+mn-ea"/>
                </a:rPr>
                <a:t>&lt;META http-equiv=“Cache-Control” CONTENT=“no-cache”&gt;  - HTTP/1.1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785813" y="2728913"/>
              <a:ext cx="3714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400" b="1" dirty="0">
                  <a:solidFill>
                    <a:srgbClr val="0980ED"/>
                  </a:solidFill>
                  <a:latin typeface="+mn-ea"/>
                </a:rPr>
                <a:t>※</a:t>
              </a:r>
              <a:r>
                <a:rPr lang="ko-KR" altLang="en-US" sz="1400" b="1" dirty="0">
                  <a:solidFill>
                    <a:srgbClr val="0980ED"/>
                  </a:solidFill>
                  <a:latin typeface="+mn-ea"/>
                </a:rPr>
                <a:t> 시간을 설정하여 자동으로 페이지 이동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000125" y="3100388"/>
              <a:ext cx="6619875" cy="642938"/>
            </a:xfrm>
            <a:prstGeom prst="roundRect">
              <a:avLst/>
            </a:prstGeom>
            <a:solidFill>
              <a:schemeClr val="accent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latin typeface="+mn-ea"/>
              </a:endParaRPr>
            </a:p>
          </p:txBody>
        </p:sp>
        <p:sp>
          <p:nvSpPr>
            <p:cNvPr id="15" name="TextBox 10"/>
            <p:cNvSpPr txBox="1">
              <a:spLocks noChangeArrowheads="1"/>
            </p:cNvSpPr>
            <p:nvPr/>
          </p:nvSpPr>
          <p:spPr bwMode="auto">
            <a:xfrm>
              <a:off x="1019175" y="3252788"/>
              <a:ext cx="66008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&lt;META http-equiv=“refresh” CONTENT=“</a:t>
              </a:r>
              <a:r>
                <a:rPr lang="ko-KR" altLang="en-US" sz="1400" dirty="0">
                  <a:latin typeface="+mn-ea"/>
                </a:rPr>
                <a:t>대기 </a:t>
              </a:r>
              <a:r>
                <a:rPr lang="ko-KR" altLang="en-US" sz="1400" dirty="0" smtClean="0">
                  <a:latin typeface="+mn-ea"/>
                </a:rPr>
                <a:t>시간</a:t>
              </a:r>
              <a:r>
                <a:rPr lang="en-US" altLang="ko-KR" sz="1400" dirty="0" smtClean="0">
                  <a:latin typeface="+mn-ea"/>
                </a:rPr>
                <a:t> </a:t>
              </a:r>
              <a:r>
                <a:rPr lang="en-US" altLang="ko-KR" sz="1400" dirty="0">
                  <a:latin typeface="+mn-ea"/>
                </a:rPr>
                <a:t>; URL=</a:t>
              </a:r>
              <a:r>
                <a:rPr lang="ko-KR" altLang="en-US" sz="1400" dirty="0">
                  <a:latin typeface="+mn-ea"/>
                </a:rPr>
                <a:t>웹 문서</a:t>
              </a:r>
              <a:r>
                <a:rPr lang="en-US" altLang="ko-KR" sz="1400" dirty="0">
                  <a:latin typeface="+mn-ea"/>
                </a:rPr>
                <a:t>”&gt;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&lt;BODY&gt;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태그의 주요 속성과 속성값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관련 기본 태그</a:t>
            </a:r>
            <a:endParaRPr lang="ko-KR" altLang="en-US" dirty="0"/>
          </a:p>
        </p:txBody>
      </p:sp>
      <p:graphicFrame>
        <p:nvGraphicFramePr>
          <p:cNvPr id="16" name="Group 140"/>
          <p:cNvGraphicFramePr>
            <a:graphicFrameLocks noGrp="1"/>
          </p:cNvGraphicFramePr>
          <p:nvPr/>
        </p:nvGraphicFramePr>
        <p:xfrm>
          <a:off x="488504" y="1194843"/>
          <a:ext cx="8712968" cy="4794611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408112"/>
                <a:gridCol w="4104456"/>
              </a:tblGrid>
              <a:tr h="3352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속성값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55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배경색 지정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bgcolor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색상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&lt;body bgcolor =“red”&gt;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6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 이미지 지정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background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파일명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&lt;body background=“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이미지파일명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”&gt;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904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 글자색 지정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색상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&lt;body text=“white”&gt;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6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하이퍼링크 글자색 지정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색상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&lt;body link=“red”&gt;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6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클릭될 하이퍼링크 글자색 지정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alink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색상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&lt;body link=“blue”&gt;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6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후 하이퍼링크 글자색 지정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vlink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색상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&lt;body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vlink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=“black”&gt;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872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윗 여백 지정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topmargin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픽셀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&lt;body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topmargin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=“100”&gt;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6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왼쪽 여백 지정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leftmargin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픽셀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&lt;body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leftmargin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=“50”&gt;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206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 이미지 고정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bgproperties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fixed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&lt;body bgproperties=“fixed”&gt;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142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스크롤 바 비활성화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&lt;body scroll=“no”&gt;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글꼴 관련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&lt;FONT&gt;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태그의 속성과 속성값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글꼴 스타일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관련 기본 태그</a:t>
            </a:r>
            <a:endParaRPr lang="ko-KR" altLang="en-US" dirty="0"/>
          </a:p>
        </p:txBody>
      </p:sp>
      <p:graphicFrame>
        <p:nvGraphicFramePr>
          <p:cNvPr id="5" name="Group 97"/>
          <p:cNvGraphicFramePr>
            <a:graphicFrameLocks noGrp="1"/>
          </p:cNvGraphicFramePr>
          <p:nvPr/>
        </p:nvGraphicFramePr>
        <p:xfrm>
          <a:off x="753702" y="1458367"/>
          <a:ext cx="8159738" cy="1449387"/>
        </p:xfrm>
        <a:graphic>
          <a:graphicData uri="http://schemas.openxmlformats.org/drawingml/2006/table">
            <a:tbl>
              <a:tblPr/>
              <a:tblGrid>
                <a:gridCol w="1934783"/>
                <a:gridCol w="1430057"/>
                <a:gridCol w="1345936"/>
                <a:gridCol w="3448962"/>
              </a:tblGrid>
              <a:tr h="3352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속성값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555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글자색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지정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color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색상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&lt;font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color =“red”&gt;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888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글꼴 지정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face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글자체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&lt;font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face = “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굴림체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”&gt;</a:t>
                      </a:r>
                      <a:endParaRPr kumimoji="0" lang="ko-KR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697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 크기 지정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 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&lt;font size = “2”&gt;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Group 368"/>
          <p:cNvGraphicFramePr>
            <a:graphicFrameLocks noGrp="1"/>
          </p:cNvGraphicFramePr>
          <p:nvPr/>
        </p:nvGraphicFramePr>
        <p:xfrm>
          <a:off x="752786" y="3753396"/>
          <a:ext cx="8160653" cy="1449387"/>
        </p:xfrm>
        <a:graphic>
          <a:graphicData uri="http://schemas.openxmlformats.org/drawingml/2006/table">
            <a:tbl>
              <a:tblPr/>
              <a:tblGrid>
                <a:gridCol w="1407009"/>
                <a:gridCol w="1219408"/>
                <a:gridCol w="1500810"/>
                <a:gridCol w="1219408"/>
                <a:gridCol w="1407009"/>
                <a:gridCol w="1407009"/>
              </a:tblGrid>
              <a:tr h="33525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태그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태그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태그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55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굵은 글자체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&lt;b&gt;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최소선 표시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&lt;strike&gt;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아래첨자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&lt;sub&gt;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888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이탤릭체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타이핑체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tt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한단계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크게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&lt;big&gt;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697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밑줄 표시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&lt;u&gt;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윗첨자</a:t>
                      </a:r>
                      <a:endParaRPr kumimoji="0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&lt;sup&gt;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한단계 작게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&lt;small&gt;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latin typeface="+mn-ea"/>
                <a:ea typeface="+mn-ea"/>
              </a:rPr>
              <a:t>글꼴 스타일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Escape </a:t>
            </a:r>
            <a:r>
              <a:rPr lang="ko-KR" altLang="en-US" dirty="0" smtClean="0">
                <a:latin typeface="+mn-ea"/>
                <a:ea typeface="+mn-ea"/>
              </a:rPr>
              <a:t>문자 처리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관련 기본 태그</a:t>
            </a:r>
            <a:endParaRPr lang="ko-KR" altLang="en-US" dirty="0"/>
          </a:p>
        </p:txBody>
      </p:sp>
      <p:graphicFrame>
        <p:nvGraphicFramePr>
          <p:cNvPr id="7" name="Group 155"/>
          <p:cNvGraphicFramePr>
            <a:graphicFrameLocks noGrp="1"/>
          </p:cNvGraphicFramePr>
          <p:nvPr/>
        </p:nvGraphicFramePr>
        <p:xfrm>
          <a:off x="740152" y="1170335"/>
          <a:ext cx="8173287" cy="1819277"/>
        </p:xfrm>
        <a:graphic>
          <a:graphicData uri="http://schemas.openxmlformats.org/drawingml/2006/table">
            <a:tbl>
              <a:tblPr/>
              <a:tblGrid>
                <a:gridCol w="3054663"/>
                <a:gridCol w="1014169"/>
                <a:gridCol w="3196312"/>
                <a:gridCol w="908143"/>
              </a:tblGrid>
              <a:tr h="335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555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강조할 부분 </a:t>
                      </a: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이탤릭체로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키보드 입력 표시 시 </a:t>
                      </a: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고정폭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글자체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kbd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88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강조할 부분 굵은 문자로 표시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&lt;strong&gt;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변수이름 표기 시 </a:t>
                      </a: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기울임체로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69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 시 </a:t>
                      </a: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고정폭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글자체로 표시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&lt;code&gt;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인용구를 </a:t>
                      </a: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기울임체로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&lt;cite&gt;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69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샘플 출력 시 </a:t>
                      </a: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고정폭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글자체로 표시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samp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기울임체로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정의 표시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dfn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Group 252"/>
          <p:cNvGraphicFramePr>
            <a:graphicFrameLocks noGrp="1"/>
          </p:cNvGraphicFramePr>
          <p:nvPr/>
        </p:nvGraphicFramePr>
        <p:xfrm>
          <a:off x="728278" y="3733702"/>
          <a:ext cx="8185164" cy="2189161"/>
        </p:xfrm>
        <a:graphic>
          <a:graphicData uri="http://schemas.openxmlformats.org/drawingml/2006/table">
            <a:tbl>
              <a:tblPr/>
              <a:tblGrid>
                <a:gridCol w="2046291"/>
                <a:gridCol w="2046291"/>
                <a:gridCol w="2046291"/>
                <a:gridCol w="2046291"/>
              </a:tblGrid>
              <a:tr h="3352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표기법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표기법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555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lt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‘&lt;’</a:t>
                      </a:r>
                      <a:endParaRPr kumimoji="0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&amp;copy;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저작권 표시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888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gt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‘&gt;’</a:t>
                      </a:r>
                      <a:endParaRPr kumimoji="0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&amp;trade;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상표 표시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698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nbsp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  ’</a:t>
                      </a:r>
                      <a:endParaRPr kumimoji="0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reg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등록상표 표시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698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&amp;amp;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‘&amp;’</a:t>
                      </a:r>
                      <a:endParaRPr kumimoji="0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&amp;#163;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프랑 표시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698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quot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  <a:endParaRPr kumimoji="0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“”</a:t>
                      </a:r>
                      <a:endParaRPr kumimoji="0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&amp;#165;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 표시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latin typeface="+mn-ea"/>
                <a:ea typeface="+mn-ea"/>
              </a:rPr>
              <a:t>글자 크기를 조절하는 </a:t>
            </a:r>
            <a:r>
              <a:rPr lang="en-US" altLang="ko-KR" dirty="0" smtClean="0">
                <a:latin typeface="+mn-ea"/>
                <a:ea typeface="+mn-ea"/>
              </a:rPr>
              <a:t>&lt;H&gt;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관련 기본 태그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85812" y="1242343"/>
            <a:ext cx="6903491" cy="3816424"/>
            <a:chOff x="785813" y="1530375"/>
            <a:chExt cx="5898852" cy="3557588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785813" y="1613793"/>
              <a:ext cx="2438995" cy="1428750"/>
            </a:xfrm>
            <a:prstGeom prst="roundRect">
              <a:avLst/>
            </a:prstGeom>
            <a:solidFill>
              <a:schemeClr val="accent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pic>
          <p:nvPicPr>
            <p:cNvPr id="10" name="그림 16" descr="body4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12840" y="1530375"/>
              <a:ext cx="3171825" cy="3557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1143571" y="1719263"/>
              <a:ext cx="1577181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H1&gt;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내용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&lt;/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H1&gt;</a:t>
              </a:r>
            </a:p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&lt;H2&gt;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내용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&lt;/H2&gt;</a:t>
              </a:r>
            </a:p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&lt;H3&gt;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내용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&lt;/H3&gt;</a:t>
              </a:r>
            </a:p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&lt;H4&gt;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내용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&lt;/H4&gt;</a:t>
              </a:r>
            </a:p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&lt;H5&gt;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내용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&lt;/H5&gt;</a:t>
              </a:r>
            </a:p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&lt;H6&gt;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내용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&lt;/H6&gt;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문단 관련 태그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관련 기본 태그</a:t>
            </a:r>
            <a:endParaRPr lang="ko-KR" altLang="en-US" dirty="0"/>
          </a:p>
        </p:txBody>
      </p:sp>
      <p:graphicFrame>
        <p:nvGraphicFramePr>
          <p:cNvPr id="7" name="Group 184"/>
          <p:cNvGraphicFramePr>
            <a:graphicFrameLocks noGrp="1"/>
          </p:cNvGraphicFramePr>
          <p:nvPr/>
        </p:nvGraphicFramePr>
        <p:xfrm>
          <a:off x="475871" y="1242343"/>
          <a:ext cx="8797609" cy="5039753"/>
        </p:xfrm>
        <a:graphic>
          <a:graphicData uri="http://schemas.openxmlformats.org/drawingml/2006/table">
            <a:tbl>
              <a:tblPr/>
              <a:tblGrid>
                <a:gridCol w="1752600"/>
                <a:gridCol w="1295400"/>
                <a:gridCol w="1219200"/>
                <a:gridCol w="4530409"/>
              </a:tblGrid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속성값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556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줄바꿈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&lt;br&gt;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&lt;br&gt;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7255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단락 구분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&lt;p&gt;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align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&lt;p&gt;	//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후 줄바꿈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&lt;p align=center&gt;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&lt;/p&gt;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//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내용을 중앙 정렬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699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 구분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&lt;div&gt;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align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&lt;div align=left&gt;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&lt;/div&gt;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68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 출력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&lt;h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align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&lt;h2 align=center&gt;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&lt;/h2&gt;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//h2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크기로 중앙 정렬해서 내용 출력</a:t>
                      </a:r>
                      <a:b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숫자는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1~6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까지 사용 가능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699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중앙 정렬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&lt;center&gt;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&lt;center&gt;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&lt;/center&gt;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12407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수평선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&lt;hr&gt;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align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width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Noshade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&lt;hr size=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굵기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width=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  <a:b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align=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정렬방식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color=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색상</a:t>
                      </a:r>
                      <a:b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Noshade&gt;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7255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키보드로 입력한 형식 유지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&lt;pre&gt;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&lt;pre&gt;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&lt;/pre&gt;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내용은 그대로 출력되므로 공백을 위한 특수 문자는 사용하지 않음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문단 관련 태그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관련 기본 태그</a:t>
            </a:r>
            <a:endParaRPr lang="ko-KR" altLang="en-US" dirty="0"/>
          </a:p>
        </p:txBody>
      </p:sp>
      <p:graphicFrame>
        <p:nvGraphicFramePr>
          <p:cNvPr id="5" name="Group 80"/>
          <p:cNvGraphicFramePr>
            <a:graphicFrameLocks noGrp="1"/>
          </p:cNvGraphicFramePr>
          <p:nvPr/>
        </p:nvGraphicFramePr>
        <p:xfrm>
          <a:off x="493669" y="1242343"/>
          <a:ext cx="8779810" cy="3546753"/>
        </p:xfrm>
        <a:graphic>
          <a:graphicData uri="http://schemas.openxmlformats.org/drawingml/2006/table">
            <a:tbl>
              <a:tblPr/>
              <a:tblGrid>
                <a:gridCol w="1241589"/>
                <a:gridCol w="1330274"/>
                <a:gridCol w="1596329"/>
                <a:gridCol w="4611618"/>
              </a:tblGrid>
              <a:tr h="3352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속성값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7254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태그 그대로 출력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xmp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xmp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xmp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입력된 내용 그대로 출력되므로 강의록 작성 시 유용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889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&lt;!--   --&gt;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&lt;!--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주석내용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--&gt;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19538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 흘러가기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marquee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width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behavior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direction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loop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scrolldelay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scrollmount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bgcolor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&lt;marquee width=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너비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height=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높이</a:t>
                      </a:r>
                      <a:b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behavior=scroll/slide/alternate</a:t>
                      </a:r>
                      <a:b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direction=left/right/up/down loop=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횟수</a:t>
                      </a:r>
                      <a:b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scrolldelay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간격</a:t>
                      </a:r>
                      <a:b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scrollamount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움직이는 거리</a:t>
                      </a:r>
                      <a:b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bgcolor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배경색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&lt;/marquee&gt;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목록 관련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비순서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(unordered list)</a:t>
            </a: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순서 목록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(ordered list)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관련 기본 태그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40153" y="1450727"/>
            <a:ext cx="5051425" cy="1447800"/>
            <a:chOff x="1100138" y="1962150"/>
            <a:chExt cx="5051425" cy="1447800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blackWhite">
            <a:xfrm>
              <a:off x="1100138" y="1970088"/>
              <a:ext cx="2524125" cy="1230312"/>
            </a:xfrm>
            <a:prstGeom prst="roundRect">
              <a:avLst>
                <a:gd name="adj" fmla="val 2051"/>
              </a:avLst>
            </a:prstGeom>
            <a:solidFill>
              <a:srgbClr val="FFCC99">
                <a:alpha val="41960"/>
              </a:srgbClr>
            </a:solidFill>
            <a:ln w="19050" algn="ctr">
              <a:solidFill>
                <a:srgbClr val="FF6600"/>
              </a:solidFill>
              <a:round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20000"/>
                </a:spcBef>
                <a:tabLst>
                  <a:tab pos="361950" algn="l"/>
                </a:tabLst>
              </a:pP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kumimoji="1" lang="en-US" altLang="ko-KR" sz="1400" dirty="0" err="1">
                  <a:latin typeface="맑은 고딕" pitchFamily="50" charset="-127"/>
                  <a:ea typeface="맑은 고딕" pitchFamily="50" charset="-127"/>
                </a:rPr>
                <a:t>ul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 type =“</a:t>
              </a:r>
              <a:r>
                <a:rPr kumimoji="1" lang="ko-KR" altLang="en-US" sz="1400" dirty="0" err="1">
                  <a:latin typeface="맑은 고딕" pitchFamily="50" charset="-127"/>
                  <a:ea typeface="맑은 고딕" pitchFamily="50" charset="-127"/>
                </a:rPr>
                <a:t>블릿</a:t>
              </a:r>
              <a: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  <a:t> 종류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”&gt;</a:t>
              </a:r>
            </a:p>
            <a:p>
              <a:pPr eaLnBrk="1" latinLnBrk="1" hangingPunct="1">
                <a:spcBef>
                  <a:spcPct val="20000"/>
                </a:spcBef>
                <a:tabLst>
                  <a:tab pos="361950" algn="l"/>
                </a:tabLst>
              </a:pP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	&lt;</a:t>
              </a:r>
              <a:r>
                <a:rPr kumimoji="1" lang="en-US" altLang="ko-KR" sz="1400" dirty="0" err="1">
                  <a:latin typeface="맑은 고딕" pitchFamily="50" charset="-127"/>
                  <a:ea typeface="맑은 고딕" pitchFamily="50" charset="-127"/>
                </a:rPr>
                <a:t>lh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  <a:t>목록의 제목</a:t>
              </a:r>
              <a:b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  <a:t>	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kumimoji="1" lang="en-US" altLang="ko-KR" sz="1400" dirty="0" err="1">
                  <a:latin typeface="맑은 고딕" pitchFamily="50" charset="-127"/>
                  <a:ea typeface="맑은 고딕" pitchFamily="50" charset="-127"/>
                </a:rPr>
                <a:t>li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  <a:t>목록 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1</a:t>
              </a:r>
              <a:b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	&lt;</a:t>
              </a:r>
              <a:r>
                <a:rPr kumimoji="1" lang="en-US" altLang="ko-KR" sz="1400" dirty="0" err="1">
                  <a:latin typeface="맑은 고딕" pitchFamily="50" charset="-127"/>
                  <a:ea typeface="맑은 고딕" pitchFamily="50" charset="-127"/>
                </a:rPr>
                <a:t>li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  <a:t>목록 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b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&lt;/</a:t>
              </a:r>
              <a:r>
                <a:rPr kumimoji="1" lang="en-US" altLang="ko-KR" sz="1400" dirty="0" err="1">
                  <a:latin typeface="맑은 고딕" pitchFamily="50" charset="-127"/>
                  <a:ea typeface="맑은 고딕" pitchFamily="50" charset="-127"/>
                </a:rPr>
                <a:t>ul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" name="Picture 14" descr="fig02_60p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14800" y="1962150"/>
              <a:ext cx="2036763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그룹 8"/>
          <p:cNvGrpSpPr/>
          <p:nvPr/>
        </p:nvGrpSpPr>
        <p:grpSpPr>
          <a:xfrm>
            <a:off x="728278" y="3417801"/>
            <a:ext cx="5046663" cy="1473200"/>
            <a:chOff x="1143000" y="4295775"/>
            <a:chExt cx="5046663" cy="1473200"/>
          </a:xfrm>
        </p:grpSpPr>
        <p:sp>
          <p:nvSpPr>
            <p:cNvPr id="10" name="AutoShape 12"/>
            <p:cNvSpPr>
              <a:spLocks noChangeArrowheads="1"/>
            </p:cNvSpPr>
            <p:nvPr/>
          </p:nvSpPr>
          <p:spPr bwMode="blackWhite">
            <a:xfrm>
              <a:off x="1143000" y="4371975"/>
              <a:ext cx="2524125" cy="1230313"/>
            </a:xfrm>
            <a:prstGeom prst="roundRect">
              <a:avLst>
                <a:gd name="adj" fmla="val 2051"/>
              </a:avLst>
            </a:prstGeom>
            <a:solidFill>
              <a:srgbClr val="FFCC99">
                <a:alpha val="41960"/>
              </a:srgbClr>
            </a:solidFill>
            <a:ln w="19050" algn="ctr">
              <a:solidFill>
                <a:srgbClr val="FF6600"/>
              </a:solidFill>
              <a:round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20000"/>
                </a:spcBef>
                <a:tabLst>
                  <a:tab pos="361950" algn="l"/>
                </a:tabLst>
              </a:pP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kumimoji="1" lang="en-US" altLang="ko-KR" sz="1400" dirty="0" err="1">
                  <a:latin typeface="맑은 고딕" pitchFamily="50" charset="-127"/>
                  <a:ea typeface="맑은 고딕" pitchFamily="50" charset="-127"/>
                </a:rPr>
                <a:t>ol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 type =“</a:t>
              </a:r>
              <a:r>
                <a:rPr kumimoji="1" lang="ko-KR" altLang="en-US" sz="1400" dirty="0" err="1">
                  <a:latin typeface="맑은 고딕" pitchFamily="50" charset="-127"/>
                  <a:ea typeface="맑은 고딕" pitchFamily="50" charset="-127"/>
                </a:rPr>
                <a:t>블릿</a:t>
              </a:r>
              <a: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  <a:t> 종류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”&gt;</a:t>
              </a:r>
            </a:p>
            <a:p>
              <a:pPr eaLnBrk="1" latinLnBrk="1" hangingPunct="1">
                <a:spcBef>
                  <a:spcPct val="20000"/>
                </a:spcBef>
                <a:tabLst>
                  <a:tab pos="361950" algn="l"/>
                </a:tabLst>
              </a:pP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	&lt;</a:t>
              </a:r>
              <a:r>
                <a:rPr kumimoji="1" lang="en-US" altLang="ko-KR" sz="1400" dirty="0" err="1">
                  <a:latin typeface="맑은 고딕" pitchFamily="50" charset="-127"/>
                  <a:ea typeface="맑은 고딕" pitchFamily="50" charset="-127"/>
                </a:rPr>
                <a:t>lh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  <a:t>목록의 제목</a:t>
              </a:r>
              <a:b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  <a:t>	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kumimoji="1" lang="en-US" altLang="ko-KR" sz="1400" dirty="0" err="1">
                  <a:latin typeface="맑은 고딕" pitchFamily="50" charset="-127"/>
                  <a:ea typeface="맑은 고딕" pitchFamily="50" charset="-127"/>
                </a:rPr>
                <a:t>li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  <a:t>목록 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1</a:t>
              </a:r>
              <a:b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	&lt;</a:t>
              </a:r>
              <a:r>
                <a:rPr kumimoji="1" lang="en-US" altLang="ko-KR" sz="1400" dirty="0" err="1">
                  <a:latin typeface="맑은 고딕" pitchFamily="50" charset="-127"/>
                  <a:ea typeface="맑은 고딕" pitchFamily="50" charset="-127"/>
                </a:rPr>
                <a:t>li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  <a:t>목록 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b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&lt;/</a:t>
              </a:r>
              <a:r>
                <a:rPr kumimoji="1" lang="en-US" altLang="ko-KR" sz="1400" dirty="0" err="1">
                  <a:latin typeface="맑은 고딕" pitchFamily="50" charset="-127"/>
                  <a:ea typeface="맑은 고딕" pitchFamily="50" charset="-127"/>
                </a:rPr>
                <a:t>ol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" name="Picture 13" descr="fig02_60p-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2900" y="4295775"/>
              <a:ext cx="2036763" cy="147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latin typeface="+mn-ea"/>
                <a:ea typeface="+mn-ea"/>
              </a:rPr>
              <a:t>목록 태그 속성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사전식 목록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관련 기본 태그</a:t>
            </a:r>
            <a:endParaRPr lang="ko-KR" altLang="en-US" dirty="0"/>
          </a:p>
        </p:txBody>
      </p:sp>
      <p:graphicFrame>
        <p:nvGraphicFramePr>
          <p:cNvPr id="12" name="Group 61"/>
          <p:cNvGraphicFramePr>
            <a:graphicFrameLocks noGrp="1"/>
          </p:cNvGraphicFramePr>
          <p:nvPr/>
        </p:nvGraphicFramePr>
        <p:xfrm>
          <a:off x="752786" y="1134710"/>
          <a:ext cx="8232662" cy="1770231"/>
        </p:xfrm>
        <a:graphic>
          <a:graphicData uri="http://schemas.openxmlformats.org/drawingml/2006/table">
            <a:tbl>
              <a:tblPr/>
              <a:tblGrid>
                <a:gridCol w="1770465"/>
                <a:gridCol w="973756"/>
                <a:gridCol w="5488441"/>
              </a:tblGrid>
              <a:tr h="3354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55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 번호 지정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  <a:tab pos="1343025" algn="l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&lt;ol start=10&gt;  //10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부터 번호 부여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8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목록의 </a:t>
                      </a:r>
                      <a:b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 번호 지정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value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value=10&gt;  //10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부터 목록 번호를 부여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5275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 번호 스타일 지정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ol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type=a&gt;	//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소문자로 번호를 부여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&lt;li type=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	//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로마자 소문자로 해당목록의 번호를 부여</a:t>
                      </a:r>
                    </a:p>
                  </a:txBody>
                  <a:tcPr marT="45739" marB="457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759885" y="3375694"/>
            <a:ext cx="5645150" cy="2043113"/>
            <a:chOff x="1096963" y="4038600"/>
            <a:chExt cx="5645150" cy="2043113"/>
          </a:xfrm>
        </p:grpSpPr>
        <p:sp>
          <p:nvSpPr>
            <p:cNvPr id="14" name="AutoShape 62"/>
            <p:cNvSpPr>
              <a:spLocks noChangeArrowheads="1"/>
            </p:cNvSpPr>
            <p:nvPr/>
          </p:nvSpPr>
          <p:spPr bwMode="blackWhite">
            <a:xfrm>
              <a:off x="1096963" y="4116388"/>
              <a:ext cx="2028825" cy="1522412"/>
            </a:xfrm>
            <a:prstGeom prst="roundRect">
              <a:avLst>
                <a:gd name="adj" fmla="val 2051"/>
              </a:avLst>
            </a:prstGeom>
            <a:solidFill>
              <a:srgbClr val="FFCC99">
                <a:alpha val="41960"/>
              </a:srgbClr>
            </a:solidFill>
            <a:ln w="19050" algn="ctr">
              <a:solidFill>
                <a:srgbClr val="FF6600"/>
              </a:solidFill>
              <a:round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20000"/>
                </a:spcBef>
                <a:tabLst>
                  <a:tab pos="361950" algn="l"/>
                </a:tabLst>
              </a:pP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&lt;dl&gt;</a:t>
              </a:r>
            </a:p>
            <a:p>
              <a:pPr eaLnBrk="1" latinLnBrk="1" hangingPunct="1">
                <a:spcBef>
                  <a:spcPct val="20000"/>
                </a:spcBef>
                <a:tabLst>
                  <a:tab pos="361950" algn="l"/>
                </a:tabLst>
              </a:pP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	&lt;</a:t>
              </a:r>
              <a:r>
                <a:rPr kumimoji="1" lang="en-US" altLang="ko-KR" sz="1400" dirty="0" err="1">
                  <a:latin typeface="맑은 고딕" pitchFamily="50" charset="-127"/>
                  <a:ea typeface="맑은 고딕" pitchFamily="50" charset="-127"/>
                </a:rPr>
                <a:t>dt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  <a:t>용어 제목</a:t>
              </a:r>
            </a:p>
            <a:p>
              <a:pPr eaLnBrk="1" latinLnBrk="1" hangingPunct="1">
                <a:spcBef>
                  <a:spcPct val="20000"/>
                </a:spcBef>
                <a:tabLst>
                  <a:tab pos="361950" algn="l"/>
                </a:tabLst>
              </a:pP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	&lt;</a:t>
              </a:r>
              <a:r>
                <a:rPr kumimoji="1" lang="en-US" altLang="ko-KR" sz="1400" dirty="0" err="1">
                  <a:latin typeface="맑은 고딕" pitchFamily="50" charset="-127"/>
                  <a:ea typeface="맑은 고딕" pitchFamily="50" charset="-127"/>
                </a:rPr>
                <a:t>dd</a:t>
              </a: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kumimoji="1" lang="ko-KR" altLang="en-US" sz="1400" dirty="0">
                  <a:latin typeface="맑은 고딕" pitchFamily="50" charset="-127"/>
                  <a:ea typeface="맑은 고딕" pitchFamily="50" charset="-127"/>
                </a:rPr>
                <a:t>용어 설명</a:t>
              </a:r>
            </a:p>
            <a:p>
              <a:pPr>
                <a:tabLst>
                  <a:tab pos="361950" algn="l"/>
                </a:tabLst>
              </a:pP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1400" dirty="0">
                  <a:latin typeface="맑은 고딕" pitchFamily="50" charset="-127"/>
                  <a:ea typeface="맑은 고딕" pitchFamily="50" charset="-127"/>
                </a:rPr>
                <a:t>&lt;/dl&gt;</a:t>
              </a:r>
              <a:endParaRPr kumimoji="1"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" name="Picture 63" descr="fig02_61p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9000" y="4038600"/>
              <a:ext cx="3313113" cy="204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하이퍼링크 관련 태그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관련 기본 태그</a:t>
            </a:r>
            <a:endParaRPr lang="ko-KR" altLang="en-US" dirty="0"/>
          </a:p>
        </p:txBody>
      </p:sp>
      <p:graphicFrame>
        <p:nvGraphicFramePr>
          <p:cNvPr id="12" name="Group 136"/>
          <p:cNvGraphicFramePr>
            <a:graphicFrameLocks noGrp="1"/>
          </p:cNvGraphicFramePr>
          <p:nvPr/>
        </p:nvGraphicFramePr>
        <p:xfrm>
          <a:off x="476627" y="1170335"/>
          <a:ext cx="8868861" cy="5075825"/>
        </p:xfrm>
        <a:graphic>
          <a:graphicData uri="http://schemas.openxmlformats.org/drawingml/2006/table">
            <a:tbl>
              <a:tblPr/>
              <a:tblGrid>
                <a:gridCol w="1860360"/>
                <a:gridCol w="1023919"/>
                <a:gridCol w="5984582"/>
              </a:tblGrid>
              <a:tr h="3352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2231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접속 기능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href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  <a:tab pos="1343025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href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hlinkClick r:id="rId2"/>
                        </a:rPr>
                        <a:t>http://www.naver.com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 </a:t>
                      </a:r>
                      <a:b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네이버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접속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  <a:tab pos="1343025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href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=“aa.htm”&gt;  </a:t>
                      </a:r>
                      <a:b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//aa.htm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파일로 연결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  <a:tab pos="1343025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href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=“a.gif”&gt;&lt;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=“a.gif”&gt;</a:t>
                      </a:r>
                      <a:b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//a.gif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파일로 연결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  <a:tab pos="1343025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href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=“mailto:a@naver.com”&gt;</a:t>
                      </a:r>
                      <a:b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메일 주소로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아웃룩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익스프레스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실행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  <a:tab pos="1343025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href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=“#top”&gt;</a:t>
                      </a:r>
                      <a:b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문서의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top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책갈피로 이동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1359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표시할 목적 위치 지정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target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 href=“aa.htm” target=_blank&gt;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//aa.htm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파일을 새 창에서 보여줌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 href=“aa.htm” target=_self&gt;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//aa.htm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파일을 현재 창에서 보여줌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 href=“aa.htm” target=win1&gt;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//aa.htm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파일을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win1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창에서 보여줌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69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책갈피 지정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 name=“top”&gt;  //top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이라는 이름으로 책갈피 설정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6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설명글 지정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href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=“aa.htm” title=“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”&gt;</a:t>
                      </a:r>
                      <a:b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링크에 마우스를 올리면 설명문 보여줌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HTML(Hyper Text Markup Language)</a:t>
            </a:r>
          </a:p>
          <a:p>
            <a:pPr lvl="1"/>
            <a:r>
              <a:rPr lang="ko-KR" altLang="en-US" dirty="0" smtClean="0">
                <a:latin typeface="+mn-ea"/>
              </a:rPr>
              <a:t>웹</a:t>
            </a:r>
            <a:r>
              <a:rPr lang="en-US" altLang="ko-KR" dirty="0" smtClean="0">
                <a:latin typeface="+mn-ea"/>
              </a:rPr>
              <a:t>(WWW : World Wide Web)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 서버에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저장되고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 클라이언트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웹브라우저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에 의해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다운로드 되어 해석</a:t>
            </a:r>
            <a:r>
              <a:rPr lang="ko-KR" altLang="en-US" dirty="0" smtClean="0">
                <a:latin typeface="+mn-ea"/>
              </a:rPr>
              <a:t>되어지는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하이퍼텍스트 웹 문서 작성을 위한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Markup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언어</a:t>
            </a:r>
            <a:r>
              <a:rPr lang="ko-KR" altLang="en-US" dirty="0" smtClean="0">
                <a:latin typeface="+mn-ea"/>
              </a:rPr>
              <a:t>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은 데이터의 표현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글자크기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글자색상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글자모양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문단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그래픽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문서이동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위한 태그 명령어로 구성된다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SGML(ISO </a:t>
            </a:r>
            <a:r>
              <a:rPr lang="ko-KR" altLang="en-US" dirty="0" err="1" smtClean="0">
                <a:latin typeface="+mn-ea"/>
              </a:rPr>
              <a:t>표준마크업언어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 smtClean="0">
                <a:latin typeface="+mn-ea"/>
              </a:rPr>
              <a:t>기반을 둔 응용 </a:t>
            </a:r>
            <a:r>
              <a:rPr lang="en-US" altLang="ko-KR" dirty="0" smtClean="0">
                <a:latin typeface="+mn-ea"/>
              </a:rPr>
              <a:t>Markup </a:t>
            </a:r>
            <a:r>
              <a:rPr lang="ko-KR" altLang="en-US" dirty="0" smtClean="0">
                <a:latin typeface="+mn-ea"/>
              </a:rPr>
              <a:t>언어로</a:t>
            </a:r>
            <a:r>
              <a:rPr lang="en-US" altLang="ko-KR" dirty="0" smtClean="0">
                <a:latin typeface="+mn-ea"/>
              </a:rPr>
              <a:t> W3C</a:t>
            </a:r>
            <a:r>
              <a:rPr lang="ko-KR" altLang="en-US" dirty="0" smtClean="0">
                <a:latin typeface="+mn-ea"/>
              </a:rPr>
              <a:t>에서 관리한다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704827" y="2250455"/>
            <a:ext cx="8867798" cy="3786188"/>
            <a:chOff x="528" y="1440"/>
            <a:chExt cx="4602" cy="2210"/>
          </a:xfrm>
        </p:grpSpPr>
        <p:pic>
          <p:nvPicPr>
            <p:cNvPr id="20" name="Picture 8" descr="D:\PPT\자바웹프로그래밍\PPT이미지\한빛사이트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2880"/>
              <a:ext cx="672" cy="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9" descr="D:\PPT\자바웹프로그래밍\PPT이미지\컴퓨터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4" y="2928"/>
              <a:ext cx="720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1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0" y="2701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V="1">
              <a:off x="1776" y="1872"/>
              <a:ext cx="105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V="1">
              <a:off x="1910" y="2022"/>
              <a:ext cx="922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5" name="Picture 10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4" y="1440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H="1">
              <a:off x="1200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2010" y="3072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2010" y="3308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4041" y="3120"/>
              <a:ext cx="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AutoShape 19"/>
            <p:cNvSpPr>
              <a:spLocks noChangeArrowheads="1"/>
            </p:cNvSpPr>
            <p:nvPr/>
          </p:nvSpPr>
          <p:spPr bwMode="auto">
            <a:xfrm>
              <a:off x="2546" y="3332"/>
              <a:ext cx="576" cy="314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&lt;HTML&gt;</a:t>
              </a:r>
            </a:p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&lt;BODY&gt;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  <p:sp>
          <p:nvSpPr>
            <p:cNvPr id="31" name="AutoShape 20"/>
            <p:cNvSpPr>
              <a:spLocks noChangeArrowheads="1"/>
            </p:cNvSpPr>
            <p:nvPr/>
          </p:nvSpPr>
          <p:spPr bwMode="auto">
            <a:xfrm>
              <a:off x="4698" y="2964"/>
              <a:ext cx="246" cy="336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4602" y="3312"/>
              <a:ext cx="52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300">
                  <a:latin typeface="맑은 고딕" pitchFamily="50" charset="-127"/>
                  <a:ea typeface="맑은 고딕" pitchFamily="50" charset="-127"/>
                </a:rPr>
                <a:t>index.html</a:t>
              </a: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4078" y="2869"/>
              <a:ext cx="72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④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요청 분석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 읽기</a:t>
              </a:r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2726" y="2155"/>
              <a:ext cx="56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DNS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서버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2471" y="2389"/>
              <a:ext cx="91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② IP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주소로 변환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211.xxx.xxx.com</a:t>
              </a:r>
            </a:p>
          </p:txBody>
        </p:sp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1574" y="2221"/>
              <a:ext cx="67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① URL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</a:t>
              </a:r>
            </a:p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www.xxx.com</a:t>
              </a: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536" y="3542"/>
              <a:ext cx="62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⑥ HTML </a:t>
              </a:r>
              <a:r>
                <a:rPr lang="ko-KR" altLang="en-US" sz="1200" dirty="0" smtClean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해석</a:t>
              </a:r>
              <a:endPara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1424" y="3458"/>
              <a:ext cx="56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브라우저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 Box 28"/>
            <p:cNvSpPr txBox="1">
              <a:spLocks noChangeArrowheads="1"/>
            </p:cNvSpPr>
            <p:nvPr/>
          </p:nvSpPr>
          <p:spPr bwMode="auto">
            <a:xfrm>
              <a:off x="3655" y="3458"/>
              <a:ext cx="43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서버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3555" y="2953"/>
              <a:ext cx="240" cy="240"/>
            </a:xfrm>
            <a:prstGeom prst="rect">
              <a:avLst/>
            </a:prstGeom>
            <a:solidFill>
              <a:srgbClr val="FFF6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80</a:t>
              </a:r>
            </a:p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포트</a:t>
              </a:r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2101" y="2832"/>
              <a:ext cx="149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③ </a:t>
              </a:r>
              <a:r>
                <a:rPr lang="en-US" altLang="ko-KR" sz="1200" dirty="0" smtClean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DNS</a:t>
              </a:r>
              <a:r>
                <a:rPr lang="ko-KR" altLang="en-US" sz="1200" dirty="0" smtClean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를 통한 </a:t>
              </a:r>
              <a:r>
                <a:rPr lang="en-US" altLang="ko-KR" sz="1200" dirty="0" smtClean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URL</a:t>
              </a:r>
              <a:r>
                <a:rPr lang="ko-KR" altLang="en-US" sz="1200" dirty="0" smtClean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요청</a:t>
              </a:r>
              <a:r>
                <a:rPr lang="en-US" altLang="ko-KR" sz="1200" dirty="0" smtClean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(HTTP)</a:t>
              </a:r>
              <a:endPara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http://www.xxx.com/index.html</a:t>
              </a: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2106" y="3163"/>
              <a:ext cx="11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⑤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응답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하이퍼링크 관련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동일 컴퓨터 내의 웹 페이지 연결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&lt;a </a:t>
            </a:r>
            <a:r>
              <a:rPr lang="en-US" altLang="ko-KR" dirty="0" err="1" smtClean="0">
                <a:latin typeface="+mn-ea"/>
                <a:ea typeface="+mn-ea"/>
              </a:rPr>
              <a:t>href</a:t>
            </a:r>
            <a:r>
              <a:rPr lang="en-US" altLang="ko-KR" dirty="0" smtClean="0">
                <a:latin typeface="+mn-ea"/>
                <a:ea typeface="+mn-ea"/>
              </a:rPr>
              <a:t>=“a.htm” title=“</a:t>
            </a:r>
            <a:r>
              <a:rPr lang="ko-KR" altLang="en-US" dirty="0" smtClean="0">
                <a:latin typeface="+mn-ea"/>
                <a:ea typeface="+mn-ea"/>
              </a:rPr>
              <a:t>가족관계”</a:t>
            </a:r>
            <a:r>
              <a:rPr lang="en-US" altLang="ko-KR" dirty="0" smtClean="0">
                <a:latin typeface="+mn-ea"/>
                <a:ea typeface="+mn-ea"/>
              </a:rPr>
              <a:t>&gt;o </a:t>
            </a:r>
            <a:r>
              <a:rPr lang="ko-KR" altLang="en-US" dirty="0" smtClean="0">
                <a:latin typeface="+mn-ea"/>
                <a:ea typeface="+mn-ea"/>
              </a:rPr>
              <a:t>직장생활을 어렵게 만드는 고정관념 깨뜨리기</a:t>
            </a:r>
            <a:r>
              <a:rPr lang="en-US" altLang="ko-KR" dirty="0" smtClean="0">
                <a:latin typeface="+mn-ea"/>
                <a:ea typeface="+mn-ea"/>
              </a:rPr>
              <a:t>&lt;/a&gt;</a:t>
            </a: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다른 컴퓨터 내의 웹 페이지 연결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http://www.ducsi.ac.kr/index.htm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”&gt;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동국대 전산원 메인 페이지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&lt;/a&gt;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관련 기본 태그</a:t>
            </a:r>
            <a:endParaRPr lang="ko-KR" altLang="en-US" dirty="0"/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blackWhite">
          <a:xfrm>
            <a:off x="752786" y="1435646"/>
            <a:ext cx="7581900" cy="310753"/>
          </a:xfrm>
          <a:prstGeom prst="roundRect">
            <a:avLst>
              <a:gd name="adj" fmla="val 2051"/>
            </a:avLst>
          </a:prstGeom>
          <a:solidFill>
            <a:srgbClr val="FFCC99">
              <a:alpha val="41960"/>
            </a:srgbClr>
          </a:solidFill>
          <a:ln w="19050" algn="ctr">
            <a:solidFill>
              <a:srgbClr val="FF6600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altLang="ko-KR" sz="1400"/>
              <a:t> &lt;a href="</a:t>
            </a:r>
            <a:r>
              <a:rPr lang="ko-KR" altLang="en-US" sz="1400"/>
              <a:t>연결할 파일명</a:t>
            </a:r>
            <a:r>
              <a:rPr lang="en-US" altLang="ko-KR" sz="1400"/>
              <a:t>" title="</a:t>
            </a:r>
            <a:r>
              <a:rPr lang="ko-KR" altLang="en-US" sz="1400"/>
              <a:t>설명</a:t>
            </a:r>
            <a:r>
              <a:rPr lang="en-US" altLang="ko-KR" sz="1400"/>
              <a:t>" target="</a:t>
            </a:r>
            <a:r>
              <a:rPr lang="ko-KR" altLang="en-US" sz="1400"/>
              <a:t>창이름</a:t>
            </a:r>
            <a:r>
              <a:rPr lang="en-US" altLang="ko-KR" sz="1400"/>
              <a:t>"&gt; </a:t>
            </a:r>
            <a:r>
              <a:rPr lang="ko-KR" altLang="en-US" sz="1400"/>
              <a:t>화면에 표시될 글자 </a:t>
            </a:r>
            <a:r>
              <a:rPr lang="en-US" altLang="ko-KR" sz="1400"/>
              <a:t>&lt;/a&gt;</a:t>
            </a:r>
            <a:endParaRPr lang="ko-KR" altLang="en-US" sz="1400"/>
          </a:p>
        </p:txBody>
      </p:sp>
      <p:grpSp>
        <p:nvGrpSpPr>
          <p:cNvPr id="8" name="그룹 7"/>
          <p:cNvGrpSpPr/>
          <p:nvPr/>
        </p:nvGrpSpPr>
        <p:grpSpPr>
          <a:xfrm>
            <a:off x="1016310" y="2178447"/>
            <a:ext cx="6553200" cy="1562100"/>
            <a:chOff x="1371600" y="2933700"/>
            <a:chExt cx="6553200" cy="1562100"/>
          </a:xfrm>
        </p:grpSpPr>
        <p:pic>
          <p:nvPicPr>
            <p:cNvPr id="6" name="Picture 24" descr="020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76800" y="2933700"/>
              <a:ext cx="3048000" cy="156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5" descr="02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600" y="2933700"/>
              <a:ext cx="3352800" cy="127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AutoShape 32"/>
          <p:cNvSpPr>
            <a:spLocks noChangeArrowheads="1"/>
          </p:cNvSpPr>
          <p:nvPr/>
        </p:nvSpPr>
        <p:spPr bwMode="blackWhite">
          <a:xfrm>
            <a:off x="752786" y="4410695"/>
            <a:ext cx="7581900" cy="310753"/>
          </a:xfrm>
          <a:prstGeom prst="roundRect">
            <a:avLst>
              <a:gd name="adj" fmla="val 2051"/>
            </a:avLst>
          </a:prstGeom>
          <a:solidFill>
            <a:srgbClr val="FFCC99">
              <a:alpha val="41960"/>
            </a:srgbClr>
          </a:solidFill>
          <a:ln w="19050" algn="ctr">
            <a:solidFill>
              <a:srgbClr val="FF6600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</a:t>
            </a:r>
            <a:r>
              <a:rPr lang="ko-KR" altLang="en-US" sz="1400" dirty="0"/>
              <a:t>연결할 파일의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ko-KR" altLang="en-US" sz="1400" dirty="0"/>
              <a:t>주소</a:t>
            </a:r>
            <a:r>
              <a:rPr lang="en-US" altLang="ko-KR" sz="1400" dirty="0"/>
              <a:t>" title="</a:t>
            </a:r>
            <a:r>
              <a:rPr lang="ko-KR" altLang="en-US" sz="1400" dirty="0"/>
              <a:t>설명</a:t>
            </a:r>
            <a:r>
              <a:rPr lang="en-US" altLang="ko-KR" sz="1400" dirty="0"/>
              <a:t>"&gt; </a:t>
            </a:r>
            <a:r>
              <a:rPr lang="ko-KR" altLang="en-US" sz="1400" dirty="0"/>
              <a:t>화면에 표시될 글자 </a:t>
            </a:r>
            <a:r>
              <a:rPr lang="en-US" altLang="ko-KR" sz="1400" dirty="0"/>
              <a:t>&lt;/a&gt;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하이퍼링크 관련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메일 주소 연결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mailto:mjgo@dongguk.edu?subject=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hlinkClick r:id="rId2"/>
              </a:rPr>
              <a:t>하이퍼링크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관리자에게 메일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&lt;/a&gt;</a:t>
            </a: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한 문서내의 위치 이동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관련 기본 태그</a:t>
            </a:r>
            <a:endParaRPr lang="ko-KR" altLang="en-US" dirty="0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blackWhite">
          <a:xfrm>
            <a:off x="743601" y="1435646"/>
            <a:ext cx="7581900" cy="310753"/>
          </a:xfrm>
          <a:prstGeom prst="roundRect">
            <a:avLst>
              <a:gd name="adj" fmla="val 2051"/>
            </a:avLst>
          </a:prstGeom>
          <a:solidFill>
            <a:srgbClr val="FFCC99">
              <a:alpha val="41960"/>
            </a:srgbClr>
          </a:solidFill>
          <a:ln w="19050" algn="ctr">
            <a:solidFill>
              <a:srgbClr val="FF6600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altLang="ko-KR" sz="1400" dirty="0">
                <a:latin typeface="+mn-ea"/>
              </a:rPr>
              <a:t> &lt;a </a:t>
            </a:r>
            <a:r>
              <a:rPr lang="en-US" altLang="ko-KR" sz="1400" dirty="0" err="1">
                <a:latin typeface="+mn-ea"/>
              </a:rPr>
              <a:t>href</a:t>
            </a:r>
            <a:r>
              <a:rPr lang="en-US" altLang="ko-KR" sz="1400" dirty="0">
                <a:latin typeface="+mn-ea"/>
              </a:rPr>
              <a:t>="mailto:</a:t>
            </a:r>
            <a:r>
              <a:rPr lang="ko-KR" altLang="en-US" sz="1400" dirty="0">
                <a:latin typeface="+mn-ea"/>
              </a:rPr>
              <a:t>관리자메일</a:t>
            </a:r>
            <a:r>
              <a:rPr lang="en-US" altLang="ko-KR" sz="1400" dirty="0">
                <a:latin typeface="+mn-ea"/>
              </a:rPr>
              <a:t>?subject=</a:t>
            </a:r>
            <a:r>
              <a:rPr lang="ko-KR" altLang="en-US" sz="1400" dirty="0">
                <a:latin typeface="+mn-ea"/>
              </a:rPr>
              <a:t>메일제목</a:t>
            </a:r>
            <a:r>
              <a:rPr lang="en-US" altLang="ko-KR" sz="1400" dirty="0">
                <a:latin typeface="+mn-ea"/>
              </a:rPr>
              <a:t>"&gt; </a:t>
            </a:r>
            <a:r>
              <a:rPr lang="ko-KR" altLang="en-US" sz="1400" dirty="0">
                <a:latin typeface="+mn-ea"/>
              </a:rPr>
              <a:t>화면에 표시될 글자 </a:t>
            </a:r>
            <a:r>
              <a:rPr lang="en-US" altLang="ko-KR" sz="1400" dirty="0">
                <a:latin typeface="+mn-ea"/>
              </a:rPr>
              <a:t>&lt;/a&gt;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blackWhite">
          <a:xfrm>
            <a:off x="740911" y="5395689"/>
            <a:ext cx="7581900" cy="311150"/>
          </a:xfrm>
          <a:prstGeom prst="roundRect">
            <a:avLst>
              <a:gd name="adj" fmla="val 2051"/>
            </a:avLst>
          </a:prstGeom>
          <a:solidFill>
            <a:srgbClr val="FFCC99">
              <a:alpha val="41960"/>
            </a:srgbClr>
          </a:solidFill>
          <a:ln w="19050" algn="ctr">
            <a:solidFill>
              <a:srgbClr val="FF6600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="#top"&gt; </a:t>
            </a:r>
            <a:r>
              <a:rPr lang="ko-KR" altLang="en-US" sz="1400" dirty="0"/>
              <a:t>화면에 표시될 글자 </a:t>
            </a:r>
            <a:r>
              <a:rPr lang="en-US" altLang="ko-KR" sz="1400" dirty="0"/>
              <a:t>&lt;/a&gt;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008856" y="2220640"/>
            <a:ext cx="6248400" cy="2478087"/>
            <a:chOff x="1676400" y="2627313"/>
            <a:chExt cx="6248400" cy="2478087"/>
          </a:xfrm>
        </p:grpSpPr>
        <p:pic>
          <p:nvPicPr>
            <p:cNvPr id="12" name="Picture 12" descr="fig02_65p-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05400" y="2627313"/>
              <a:ext cx="2819400" cy="2478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3" descr="fig02_65p-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6400" y="2998788"/>
              <a:ext cx="2895600" cy="1649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이미지 태그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맵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태그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하나의 이미지에 여러 개의 링크를 설정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&lt;map&gt;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태그 사용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관련 기본 태그</a:t>
            </a:r>
            <a:endParaRPr lang="ko-KR" altLang="en-US" dirty="0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blackWhite">
          <a:xfrm>
            <a:off x="501632" y="1193192"/>
            <a:ext cx="6475958" cy="757238"/>
          </a:xfrm>
          <a:prstGeom prst="roundRect">
            <a:avLst>
              <a:gd name="adj" fmla="val 2051"/>
            </a:avLst>
          </a:prstGeom>
          <a:solidFill>
            <a:srgbClr val="FFCC99">
              <a:alpha val="41960"/>
            </a:srgbClr>
          </a:solidFill>
          <a:ln w="19050" algn="ctr">
            <a:solidFill>
              <a:srgbClr val="FF6600"/>
            </a:solidFill>
            <a:round/>
            <a:headEnd/>
            <a:tailEnd/>
          </a:ln>
        </p:spPr>
        <p:txBody>
          <a:bodyPr wrap="square" anchor="ctr" anchorCtr="1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img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그래픽" pitchFamily="18" charset="-127"/>
                <a:ea typeface="HY그래픽" pitchFamily="18" charset="-127"/>
              </a:rPr>
              <a:t>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그림파일명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alt="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설명문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width="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그래픽" pitchFamily="18" charset="-127"/>
              </a:rPr>
              <a:t>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height="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그래픽" pitchFamily="18" charset="-127"/>
                <a:ea typeface="HY그래픽" pitchFamily="18" charset="-127"/>
              </a:rPr>
              <a:t>"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그래픽" pitchFamily="18" charset="-127"/>
                <a:ea typeface="HY그래픽" pitchFamily="18" charset="-127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그래픽" pitchFamily="18" charset="-127"/>
                <a:ea typeface="HY그래픽" pitchFamily="18" charset="-127"/>
              </a:rPr>
              <a:t> 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border="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테두리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 align="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정렬방식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vspace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상하여백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그래픽" pitchFamily="18" charset="-127"/>
                <a:ea typeface="HY그래픽" pitchFamily="18" charset="-127"/>
              </a:rPr>
              <a:t>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그래픽" pitchFamily="18" charset="-127"/>
                <a:ea typeface="HY그래픽" pitchFamily="18" charset="-127"/>
              </a:rPr>
              <a:t/>
            </a:r>
            <a:b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그래픽" pitchFamily="18" charset="-127"/>
                <a:ea typeface="HY그래픽" pitchFamily="18" charset="-127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그래픽" pitchFamily="18" charset="-127"/>
                <a:ea typeface="HY그래픽" pitchFamily="18" charset="-127"/>
              </a:rPr>
              <a:t> 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hspace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좌우여백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"&gt;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blackWhite">
          <a:xfrm>
            <a:off x="496870" y="3979708"/>
            <a:ext cx="6544362" cy="1187450"/>
          </a:xfrm>
          <a:prstGeom prst="roundRect">
            <a:avLst>
              <a:gd name="adj" fmla="val 2051"/>
            </a:avLst>
          </a:prstGeom>
          <a:solidFill>
            <a:srgbClr val="FFCC99">
              <a:alpha val="41960"/>
            </a:srgbClr>
          </a:solidFill>
          <a:ln w="19050" algn="ctr">
            <a:solidFill>
              <a:srgbClr val="FF6600"/>
            </a:solidFill>
            <a:round/>
            <a:headEnd/>
            <a:tailEnd/>
          </a:ln>
        </p:spPr>
        <p:txBody>
          <a:bodyPr wrap="square" anchor="ctr" anchorCtr="1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img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그림파일명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usemap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="#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맵이름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&lt;map name="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&lt;area shape="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맵의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종류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coords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좌표값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href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링크될 주소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alt="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설명문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&lt;/map&gt;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테이블 관련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테이블 태그의 형식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관련 태그</a:t>
            </a:r>
            <a:endParaRPr lang="ko-KR" altLang="en-US" dirty="0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blackWhite">
          <a:xfrm>
            <a:off x="739211" y="1424880"/>
            <a:ext cx="3625850" cy="1617663"/>
          </a:xfrm>
          <a:prstGeom prst="roundRect">
            <a:avLst>
              <a:gd name="adj" fmla="val 2051"/>
            </a:avLst>
          </a:prstGeom>
          <a:solidFill>
            <a:srgbClr val="FFCC99">
              <a:alpha val="41960"/>
            </a:srgbClr>
          </a:solidFill>
          <a:ln w="19050" algn="ctr">
            <a:solidFill>
              <a:srgbClr val="FF6600"/>
            </a:solidFill>
            <a:round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&lt;table&gt;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&lt;caption&gt;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표 제목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&lt;/caption&gt;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&lt;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열의 제목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&lt;td&gt;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셀의 내용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&lt;/td&gt;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&lt;/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&lt;/table&gt;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28278" y="3696295"/>
            <a:ext cx="6186487" cy="2514600"/>
            <a:chOff x="1109663" y="4114800"/>
            <a:chExt cx="6186487" cy="2514600"/>
          </a:xfrm>
        </p:grpSpPr>
        <p:pic>
          <p:nvPicPr>
            <p:cNvPr id="7" name="Picture 15" descr="fig02_71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29200" y="4114800"/>
              <a:ext cx="226695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4"/>
            <p:cNvSpPr>
              <a:spLocks noChangeArrowheads="1"/>
            </p:cNvSpPr>
            <p:nvPr/>
          </p:nvSpPr>
          <p:spPr bwMode="blackWhite">
            <a:xfrm>
              <a:off x="1109663" y="4144963"/>
              <a:ext cx="3611562" cy="2484437"/>
            </a:xfrm>
            <a:prstGeom prst="roundRect">
              <a:avLst>
                <a:gd name="adj" fmla="val 2384"/>
              </a:avLst>
            </a:prstGeom>
            <a:solidFill>
              <a:srgbClr val="FFCC00">
                <a:alpha val="30196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&lt;table&gt;</a:t>
              </a:r>
            </a:p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  &lt;caption&gt; </a:t>
              </a:r>
              <a:r>
                <a:rPr lang="ko-KR" altLang="en-US" sz="1400">
                  <a:latin typeface="맑은 고딕" pitchFamily="50" charset="-127"/>
                  <a:ea typeface="맑은 고딕" pitchFamily="50" charset="-127"/>
                </a:rPr>
                <a:t>성적표 </a:t>
              </a: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&lt;/caption&gt;</a:t>
              </a:r>
            </a:p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   &lt;tr&gt;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    &lt;th&gt;</a:t>
              </a:r>
              <a:r>
                <a:rPr lang="ko-KR" altLang="en-US" sz="1400">
                  <a:latin typeface="맑은 고딕" pitchFamily="50" charset="-127"/>
                  <a:ea typeface="맑은 고딕" pitchFamily="50" charset="-127"/>
                </a:rPr>
                <a:t>컴퓨터</a:t>
              </a: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&lt;/th&gt;</a:t>
              </a:r>
            </a:p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    &lt;td&gt;70&lt;/td&gt;</a:t>
              </a:r>
            </a:p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   &lt;/tr&gt;</a:t>
              </a:r>
            </a:p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   &lt;tr&gt;</a:t>
              </a:r>
            </a:p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    &lt;th&gt;TESP&lt;/th&gt;</a:t>
              </a:r>
            </a:p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    &lt;td&gt;620&lt;/td&gt;</a:t>
              </a:r>
            </a:p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   &lt;/tr&gt;</a:t>
              </a:r>
            </a:p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&lt;/table&gt;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테이블 관련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테이블 태그의 속성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관련 태그</a:t>
            </a:r>
            <a:endParaRPr lang="ko-KR" altLang="en-US" dirty="0"/>
          </a:p>
        </p:txBody>
      </p:sp>
      <p:graphicFrame>
        <p:nvGraphicFramePr>
          <p:cNvPr id="10" name="Group 83"/>
          <p:cNvGraphicFramePr>
            <a:graphicFrameLocks noGrp="1"/>
          </p:cNvGraphicFramePr>
          <p:nvPr/>
        </p:nvGraphicFramePr>
        <p:xfrm>
          <a:off x="740152" y="1446048"/>
          <a:ext cx="8317304" cy="4480633"/>
        </p:xfrm>
        <a:graphic>
          <a:graphicData uri="http://schemas.openxmlformats.org/drawingml/2006/table">
            <a:tbl>
              <a:tblPr/>
              <a:tblGrid>
                <a:gridCol w="1782280"/>
                <a:gridCol w="1527668"/>
                <a:gridCol w="5007356"/>
              </a:tblGrid>
              <a:tr h="335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877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너비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width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  <a:tab pos="1343025" algn="l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&lt;table width=“600”&gt;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전체 너비를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600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픽셀로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7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높이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height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&lt;table height=“600”&gt;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전체 높이를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600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픽셀로 지정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7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배경색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bgcolor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&lt;table bgcolor=“red”&gt;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전체 색상을 빨간색으로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7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 이미지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background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&lt;table background=“bg.gif”&gt;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전체의 이미지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7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 방식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align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&lt;table align=“center”&gt;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전체의 정렬 방식을 중앙으로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7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안의 여백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cellpadding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&lt;table cellpadding=“5”&gt;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안의 내용과 경계선 사이 여백을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픽셀로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7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간의 여백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cellspacing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&lt;table cellspacing=“5”&gt;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간의 여백을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픽셀로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7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테이블의 테두리 색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bordercolor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&lt;table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bordercolor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=“red”&gt;</a:t>
                      </a:r>
                      <a:b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테두리를 빨간색으로 지정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테이블 관련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테이블 태그의 속성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관련 태그</a:t>
            </a:r>
            <a:endParaRPr lang="ko-KR" altLang="en-US" dirty="0"/>
          </a:p>
        </p:txBody>
      </p:sp>
      <p:graphicFrame>
        <p:nvGraphicFramePr>
          <p:cNvPr id="5" name="Group 63"/>
          <p:cNvGraphicFramePr>
            <a:graphicFrameLocks noGrp="1"/>
          </p:cNvGraphicFramePr>
          <p:nvPr/>
        </p:nvGraphicFramePr>
        <p:xfrm>
          <a:off x="739394" y="1446492"/>
          <a:ext cx="8318061" cy="3200112"/>
        </p:xfrm>
        <a:graphic>
          <a:graphicData uri="http://schemas.openxmlformats.org/drawingml/2006/table">
            <a:tbl>
              <a:tblPr/>
              <a:tblGrid>
                <a:gridCol w="1612685"/>
                <a:gridCol w="1592809"/>
                <a:gridCol w="5112567"/>
              </a:tblGrid>
              <a:tr h="3352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876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테이블의 그림자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bordercolordark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  <a:tab pos="1343025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&lt;table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bordercolordark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=“red”&gt;</a:t>
                      </a:r>
                      <a:b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우측과 아랫부분에 그림자를 빨간색으로 지정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883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테두리선의 유무 지정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frame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&lt;table frame=“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hside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vside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/above/below/lhs/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rhs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/box”&gt;</a:t>
                      </a:r>
                      <a:b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테이블선의 유무를 지정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6857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안쪽 경계선의 유무 지정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rules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&lt;table rules=“none/rows/cols/group/all”&gt;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안쪽 경계선의 지정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6857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테이블과 주변 글들과의 여백 지정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hspace/vspace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&lt;table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hspace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vspace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=“left/top”&gt;</a:t>
                      </a:r>
                      <a:b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내용은 왼쪽 정렬이고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수직으로는 위쪽 정렬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테이블 관련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행의 속성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관련 태그</a:t>
            </a:r>
            <a:endParaRPr lang="ko-KR" altLang="en-US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740152" y="1446492"/>
          <a:ext cx="8317303" cy="2377440"/>
        </p:xfrm>
        <a:graphic>
          <a:graphicData uri="http://schemas.openxmlformats.org/drawingml/2006/table">
            <a:tbl>
              <a:tblPr/>
              <a:tblGrid>
                <a:gridCol w="1612538"/>
                <a:gridCol w="1664206"/>
                <a:gridCol w="5040559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전행 너비 지정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width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  <a:tab pos="1343025" algn="l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&lt;tr width=“600”&gt;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 너비를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600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픽셀로 지정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 높이 지정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&lt;tr height=“600”&gt;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 높이를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600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픽셀로 지정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행의 배경색 지정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bgcolor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&lt;tr bgcolor=“red”&gt;</a:t>
                      </a:r>
                      <a:b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 전체 색상을 빨간색으로 지정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 방식 지정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align/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valign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align=“center”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valign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=“top”&gt;</a:t>
                      </a:r>
                      <a:b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행의 가로는 중앙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세로는 상단으로 정렬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테이블 관련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열의 속성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관련 태그</a:t>
            </a:r>
            <a:endParaRPr lang="ko-KR" altLang="en-US" dirty="0"/>
          </a:p>
        </p:txBody>
      </p:sp>
      <p:graphicFrame>
        <p:nvGraphicFramePr>
          <p:cNvPr id="5" name="Group 72"/>
          <p:cNvGraphicFramePr>
            <a:graphicFrameLocks noGrp="1"/>
          </p:cNvGraphicFramePr>
          <p:nvPr/>
        </p:nvGraphicFramePr>
        <p:xfrm>
          <a:off x="752786" y="1441230"/>
          <a:ext cx="8304671" cy="3749678"/>
        </p:xfrm>
        <a:graphic>
          <a:graphicData uri="http://schemas.openxmlformats.org/drawingml/2006/table">
            <a:tbl>
              <a:tblPr/>
              <a:tblGrid>
                <a:gridCol w="2542246"/>
                <a:gridCol w="1369936"/>
                <a:gridCol w="4392489"/>
              </a:tblGrid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87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내용 너비 지정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width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  <a:tab pos="1343025" algn="l"/>
                        </a:tabLst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&lt;td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width=“600”&gt;</a:t>
                      </a:r>
                      <a:b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내용 너비를 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600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픽셀로 지정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내용 높이 지정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height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&lt;td height=“600”&gt;</a:t>
                      </a:r>
                      <a:b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내용 높이를 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600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픽셀로 지정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내용의 배경색 지정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bgcolor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&lt;td bgcolor=“red”&gt;</a:t>
                      </a:r>
                      <a:b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내용 전체 색상을 빨간색으로 지정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내용의 배경 이미지 지정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background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&lt;td background=“bg.gif”&gt;</a:t>
                      </a:r>
                      <a:b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내용의 이미지 지정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 방식 지정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align/valign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&lt;td align=“center” valign=“top”&gt;</a:t>
                      </a:r>
                      <a:b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내용의 가로는 중앙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세로는 상단으로 정렬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행에 있는 칸들을 통합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rowspan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&lt;td rowspan=“2”&gt;</a:t>
                      </a:r>
                      <a:b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내용이 담긴 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행을 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행으로 합침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487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열에 있는 행들을 통합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colspan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&lt;td </a:t>
                      </a:r>
                      <a:r>
                        <a:rPr kumimoji="0" lang="en-US" altLang="ko-K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colspan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=“2”&gt;</a:t>
                      </a:r>
                      <a:b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 내용이 담긴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열을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열로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합침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테이블 행과 열의 셀 합치기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행 합치기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rowspan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열 합치기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colspan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관련 태그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45442" y="1458367"/>
            <a:ext cx="7759700" cy="1435100"/>
            <a:chOff x="1098550" y="1981200"/>
            <a:chExt cx="7759700" cy="1435100"/>
          </a:xfrm>
        </p:grpSpPr>
        <p:pic>
          <p:nvPicPr>
            <p:cNvPr id="6" name="Picture 1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blackWhite">
            <a:xfrm>
              <a:off x="5181600" y="1981200"/>
              <a:ext cx="3676650" cy="118586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</p:pic>
        <p:sp>
          <p:nvSpPr>
            <p:cNvPr id="7" name="AutoShape 19"/>
            <p:cNvSpPr>
              <a:spLocks noChangeArrowheads="1"/>
            </p:cNvSpPr>
            <p:nvPr/>
          </p:nvSpPr>
          <p:spPr bwMode="blackWhite">
            <a:xfrm>
              <a:off x="1098550" y="2012950"/>
              <a:ext cx="3624263" cy="1403350"/>
            </a:xfrm>
            <a:prstGeom prst="roundRect">
              <a:avLst>
                <a:gd name="adj" fmla="val 2051"/>
              </a:avLst>
            </a:prstGeom>
            <a:solidFill>
              <a:srgbClr val="FFCC99">
                <a:alpha val="41960"/>
              </a:srgbClr>
            </a:solidFill>
            <a:ln w="19050" algn="ctr">
              <a:solidFill>
                <a:srgbClr val="FF6600"/>
              </a:solidFill>
              <a:round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&lt;table border&gt;</a:t>
              </a:r>
            </a:p>
            <a:p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&lt;caption&gt;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성적표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&lt;/caption&gt;</a:t>
              </a:r>
            </a:p>
            <a:p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en-US" altLang="ko-KR" sz="1400" dirty="0" err="1">
                  <a:latin typeface="맑은 고딕" pitchFamily="50" charset="-127"/>
                  <a:ea typeface="맑은 고딕" pitchFamily="50" charset="-127"/>
                </a:rPr>
                <a:t>tr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&gt;&lt;td </a:t>
              </a:r>
              <a:r>
                <a:rPr lang="en-US" altLang="ko-KR" sz="1400" dirty="0" err="1">
                  <a:latin typeface="맑은 고딕" pitchFamily="50" charset="-127"/>
                  <a:ea typeface="맑은 고딕" pitchFamily="50" charset="-127"/>
                </a:rPr>
                <a:t>rowspan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="2"&gt;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강강이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&lt;/</a:t>
              </a:r>
              <a:r>
                <a:rPr lang="en-US" altLang="ko-KR" sz="1400" dirty="0" err="1">
                  <a:latin typeface="맑은 고딕" pitchFamily="50" charset="-127"/>
                  <a:ea typeface="맑은 고딕" pitchFamily="50" charset="-127"/>
                </a:rPr>
                <a:t>th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&lt;td&gt;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강냉이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&lt;/td&gt;&lt;/</a:t>
              </a:r>
              <a:r>
                <a:rPr lang="en-US" altLang="ko-KR" sz="1400" dirty="0" err="1">
                  <a:latin typeface="맑은 고딕" pitchFamily="50" charset="-127"/>
                  <a:ea typeface="맑은 고딕" pitchFamily="50" charset="-127"/>
                </a:rPr>
                <a:t>tr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en-US" altLang="ko-KR" sz="1400" dirty="0" err="1">
                  <a:latin typeface="맑은 고딕" pitchFamily="50" charset="-127"/>
                  <a:ea typeface="맑은 고딕" pitchFamily="50" charset="-127"/>
                </a:rPr>
                <a:t>tr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&gt;&lt;td&gt;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강댕이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&lt;/td&gt;&lt;/</a:t>
              </a:r>
              <a:r>
                <a:rPr lang="en-US" altLang="ko-KR" sz="1400" dirty="0" err="1">
                  <a:latin typeface="맑은 고딕" pitchFamily="50" charset="-127"/>
                  <a:ea typeface="맑은 고딕" pitchFamily="50" charset="-127"/>
                </a:rPr>
                <a:t>tr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&lt;/table&gt;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40153" y="3762623"/>
            <a:ext cx="7815262" cy="1403350"/>
            <a:chOff x="1100138" y="4235450"/>
            <a:chExt cx="7815262" cy="1403350"/>
          </a:xfrm>
        </p:grpSpPr>
        <p:pic>
          <p:nvPicPr>
            <p:cNvPr id="9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blackWhite">
            <a:xfrm>
              <a:off x="5172075" y="4343400"/>
              <a:ext cx="3743325" cy="121761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</p:pic>
        <p:sp>
          <p:nvSpPr>
            <p:cNvPr id="10" name="AutoShape 20"/>
            <p:cNvSpPr>
              <a:spLocks noChangeArrowheads="1"/>
            </p:cNvSpPr>
            <p:nvPr/>
          </p:nvSpPr>
          <p:spPr bwMode="blackWhite">
            <a:xfrm>
              <a:off x="1100138" y="4235450"/>
              <a:ext cx="4005262" cy="1403350"/>
            </a:xfrm>
            <a:prstGeom prst="roundRect">
              <a:avLst>
                <a:gd name="adj" fmla="val 2051"/>
              </a:avLst>
            </a:prstGeom>
            <a:solidFill>
              <a:srgbClr val="FFCC99">
                <a:alpha val="41960"/>
              </a:srgbClr>
            </a:solidFill>
            <a:ln w="19050" algn="ctr">
              <a:solidFill>
                <a:srgbClr val="FF6600"/>
              </a:solidFill>
              <a:round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&lt;table border&gt;</a:t>
              </a:r>
            </a:p>
            <a:p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&lt;caption&gt;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성적표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&lt;/caption&gt;</a:t>
              </a:r>
            </a:p>
            <a:p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en-US" altLang="ko-KR" sz="1400" dirty="0" err="1">
                  <a:latin typeface="맑은 고딕" pitchFamily="50" charset="-127"/>
                  <a:ea typeface="맑은 고딕" pitchFamily="50" charset="-127"/>
                </a:rPr>
                <a:t>tr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&gt;&lt;td&gt;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강강이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&lt;/</a:t>
              </a:r>
              <a:r>
                <a:rPr lang="en-US" altLang="ko-KR" sz="1400" dirty="0" err="1">
                  <a:latin typeface="맑은 고딕" pitchFamily="50" charset="-127"/>
                  <a:ea typeface="맑은 고딕" pitchFamily="50" charset="-127"/>
                </a:rPr>
                <a:t>th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&lt;td&gt;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강냉이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&lt;/td&gt;&lt;/</a:t>
              </a:r>
              <a:r>
                <a:rPr lang="en-US" altLang="ko-KR" sz="1400" dirty="0" err="1">
                  <a:latin typeface="맑은 고딕" pitchFamily="50" charset="-127"/>
                  <a:ea typeface="맑은 고딕" pitchFamily="50" charset="-127"/>
                </a:rPr>
                <a:t>tr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en-US" altLang="ko-KR" sz="1400" dirty="0" err="1">
                  <a:latin typeface="맑은 고딕" pitchFamily="50" charset="-127"/>
                  <a:ea typeface="맑은 고딕" pitchFamily="50" charset="-127"/>
                </a:rPr>
                <a:t>tr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&gt;&lt;td </a:t>
              </a:r>
              <a:r>
                <a:rPr lang="en-US" altLang="ko-KR" sz="1400" dirty="0" err="1">
                  <a:latin typeface="맑은 고딕" pitchFamily="50" charset="-127"/>
                  <a:ea typeface="맑은 고딕" pitchFamily="50" charset="-127"/>
                </a:rPr>
                <a:t>colspan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="2"&gt;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강댕이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&lt;/td&gt;&lt;/</a:t>
              </a:r>
              <a:r>
                <a:rPr lang="en-US" altLang="ko-KR" sz="1400" dirty="0" err="1">
                  <a:latin typeface="맑은 고딕" pitchFamily="50" charset="-127"/>
                  <a:ea typeface="맑은 고딕" pitchFamily="50" charset="-127"/>
                </a:rPr>
                <a:t>tr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&lt;/table&gt;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폼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페이지에서 사용자로부터 정보를 입력 받아 서버에 전송하기 위한 태그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&lt;form&gt;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태그 종류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텍스트 입력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체크박스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목록상자 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폼 태그 형식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method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요청 방식 지정</a:t>
            </a:r>
          </a:p>
          <a:p>
            <a:pPr lvl="3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get, post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</a:t>
            </a:r>
          </a:p>
          <a:p>
            <a:pPr lvl="4"/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action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폼 양식에 입력된 값을 처리할 서버 프로그램 지정</a:t>
            </a:r>
          </a:p>
          <a:p>
            <a:pPr lvl="3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Servlet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JSP, PHP, ASP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관련 태그</a:t>
            </a:r>
            <a:endParaRPr lang="ko-KR" altLang="en-US" dirty="0"/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blackWhite">
          <a:xfrm>
            <a:off x="740911" y="1974601"/>
            <a:ext cx="6948393" cy="1187450"/>
          </a:xfrm>
          <a:prstGeom prst="roundRect">
            <a:avLst>
              <a:gd name="adj" fmla="val 2051"/>
            </a:avLst>
          </a:prstGeom>
          <a:solidFill>
            <a:srgbClr val="FFCC99">
              <a:alpha val="41960"/>
            </a:srgbClr>
          </a:solidFill>
          <a:ln w="19050" algn="ctr">
            <a:solidFill>
              <a:srgbClr val="FF6600"/>
            </a:solidFill>
            <a:round/>
            <a:headEnd/>
            <a:tailEnd/>
          </a:ln>
        </p:spPr>
        <p:txBody>
          <a:bodyPr wrap="square" anchor="ctr" anchorCtr="1">
            <a:spAutoFit/>
          </a:bodyPr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&lt;form name="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폼이름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" action="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연결될 서버 프로그램명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“ method="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전송방식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&lt;input type= ................... &gt;</a:t>
            </a:r>
          </a:p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&lt;select&gt; .......................&lt;/select&gt;</a:t>
            </a:r>
          </a:p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&lt;textarea&gt;.....................&lt;/textarea&gt;</a:t>
            </a:r>
          </a:p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n-ea"/>
              </a:rPr>
              <a:t>WEB(World </a:t>
            </a:r>
            <a:r>
              <a:rPr lang="en-US" altLang="ko-KR" dirty="0" smtClean="0">
                <a:latin typeface="+mn-ea"/>
              </a:rPr>
              <a:t>Wide </a:t>
            </a:r>
            <a:r>
              <a:rPr lang="en-US" altLang="ko-KR" dirty="0" smtClean="0">
                <a:latin typeface="+mn-ea"/>
              </a:rPr>
              <a:t>Web : WWW) </a:t>
            </a:r>
            <a:r>
              <a:rPr lang="ko-KR" altLang="en-US" dirty="0" smtClean="0">
                <a:latin typeface="+mn-ea"/>
              </a:rPr>
              <a:t>이란</a:t>
            </a:r>
            <a:r>
              <a:rPr lang="en-US" altLang="ko-KR" dirty="0" smtClean="0">
                <a:latin typeface="+mn-ea"/>
              </a:rPr>
              <a:t>?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인터넷 상에서 </a:t>
            </a:r>
            <a:r>
              <a:rPr lang="en-US" altLang="ko-KR" dirty="0" smtClean="0">
                <a:latin typeface="+mn-ea"/>
              </a:rPr>
              <a:t>TCP/IP </a:t>
            </a:r>
            <a:r>
              <a:rPr lang="ko-KR" altLang="en-US" dirty="0" smtClean="0">
                <a:latin typeface="+mn-ea"/>
              </a:rPr>
              <a:t>기반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응용 프로토콜을 준수하는 웹 클라이언트와 웹 서버간의 데이터 통신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HTTP(Hyper Text Transfer Protocol)</a:t>
            </a:r>
          </a:p>
          <a:p>
            <a:pPr lvl="1"/>
            <a:r>
              <a:rPr lang="en-US" altLang="ko-KR" dirty="0" smtClean="0">
                <a:latin typeface="+mn-ea"/>
              </a:rPr>
              <a:t>TCP/IP </a:t>
            </a:r>
            <a:r>
              <a:rPr lang="ko-KR" altLang="en-US" dirty="0" smtClean="0">
                <a:latin typeface="+mn-ea"/>
              </a:rPr>
              <a:t>기반 응용 프로토콜의 하나로 웹 클라이언트의 요청</a:t>
            </a:r>
            <a:r>
              <a:rPr lang="en-US" altLang="ko-KR" dirty="0" smtClean="0">
                <a:latin typeface="+mn-ea"/>
              </a:rPr>
              <a:t>(Request)</a:t>
            </a:r>
            <a:r>
              <a:rPr lang="ko-KR" altLang="en-US" dirty="0" smtClean="0">
                <a:latin typeface="+mn-ea"/>
              </a:rPr>
              <a:t>과 웹 서버의 응답</a:t>
            </a:r>
            <a:r>
              <a:rPr lang="en-US" altLang="ko-KR" dirty="0" smtClean="0">
                <a:latin typeface="+mn-ea"/>
              </a:rPr>
              <a:t>(Response) </a:t>
            </a:r>
            <a:r>
              <a:rPr lang="ko-KR" altLang="en-US" dirty="0" smtClean="0">
                <a:latin typeface="+mn-ea"/>
              </a:rPr>
              <a:t>데이터를 전송하기 위한 통신 규약이다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서버와 클라이언트간에 연결상태를 유지하지 않는 특징을 가진다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웹 브라우저와 웹 서버는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프로토콜을 이용하여 데이터 송수신한다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WEB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ko-KR" altLang="en-US" dirty="0" smtClean="0">
                <a:latin typeface="+mn-ea"/>
              </a:rPr>
              <a:t>기본 구성 요소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HTTP(Hyper Text Transfer Protocol)</a:t>
            </a:r>
          </a:p>
          <a:p>
            <a:pPr lvl="1"/>
            <a:r>
              <a:rPr lang="en-US" altLang="ko-KR" dirty="0" smtClean="0">
                <a:latin typeface="+mn-ea"/>
              </a:rPr>
              <a:t>Web Client(Browser)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Web Server</a:t>
            </a:r>
          </a:p>
          <a:p>
            <a:pPr lvl="1"/>
            <a:r>
              <a:rPr lang="en-US" altLang="ko-KR" dirty="0" smtClean="0">
                <a:latin typeface="+mn-ea"/>
              </a:rPr>
              <a:t>URL(Uniform Resource Locator)</a:t>
            </a:r>
          </a:p>
          <a:p>
            <a:pPr lvl="1"/>
            <a:r>
              <a:rPr lang="en-US" altLang="ko-KR" dirty="0" smtClean="0">
                <a:latin typeface="+mn-ea"/>
              </a:rPr>
              <a:t>HTML(Hyper Text Markup Language)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W3C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/>
              <a:t>W3C : World Wide Web Consortium</a:t>
            </a:r>
          </a:p>
          <a:p>
            <a:pPr lvl="1"/>
            <a:r>
              <a:rPr lang="en-US" altLang="ko-KR" dirty="0" smtClean="0"/>
              <a:t>1994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인터넷 </a:t>
            </a:r>
            <a:r>
              <a:rPr lang="ko-KR" altLang="en-US" dirty="0" smtClean="0"/>
              <a:t>상의 자원을 공유하고 웹의 </a:t>
            </a:r>
            <a:r>
              <a:rPr lang="ko-KR" altLang="en-US" dirty="0" smtClean="0"/>
              <a:t>표준화를 위해 웹의 창시자인 </a:t>
            </a:r>
            <a:r>
              <a:rPr lang="ko-KR" altLang="en-US" dirty="0" smtClean="0">
                <a:solidFill>
                  <a:srgbClr val="0070C0"/>
                </a:solidFill>
              </a:rPr>
              <a:t>팀 </a:t>
            </a:r>
            <a:r>
              <a:rPr lang="ko-KR" altLang="en-US" dirty="0" err="1" smtClean="0">
                <a:solidFill>
                  <a:srgbClr val="0070C0"/>
                </a:solidFill>
              </a:rPr>
              <a:t>버너스</a:t>
            </a:r>
            <a:r>
              <a:rPr lang="ko-KR" altLang="en-US" dirty="0" smtClean="0">
                <a:solidFill>
                  <a:srgbClr val="0070C0"/>
                </a:solidFill>
              </a:rPr>
              <a:t> 리</a:t>
            </a:r>
            <a:r>
              <a:rPr lang="ko-KR" altLang="en-US" dirty="0" smtClean="0"/>
              <a:t>를 중심으로 창립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웹과 관련된 표준 제정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웹에서의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전송 속도 향상 등을 위해 노력 중임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MIT</a:t>
            </a:r>
            <a:r>
              <a:rPr lang="ko-KR" altLang="en-US" dirty="0" smtClean="0"/>
              <a:t>에 의해 운영되고 있으며</a:t>
            </a:r>
            <a:r>
              <a:rPr lang="en-US" altLang="ko-KR" dirty="0" smtClean="0"/>
              <a:t>, Netscape, Microsoft, HP, IBM, AT&amp;T </a:t>
            </a:r>
            <a:r>
              <a:rPr lang="ko-KR" altLang="en-US" dirty="0" smtClean="0"/>
              <a:t>등이 가입되어 있음</a:t>
            </a:r>
          </a:p>
          <a:p>
            <a:pPr lvl="1"/>
            <a:r>
              <a:rPr lang="en-US" altLang="ko-KR" dirty="0" smtClean="0"/>
              <a:t>URL: </a:t>
            </a:r>
            <a:r>
              <a:rPr lang="en-US" altLang="ko-KR" dirty="0" smtClean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www.w3.org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관련 태그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82303"/>
            <a:ext cx="8496944" cy="525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관련 태그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82303"/>
            <a:ext cx="842493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관련 태그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94178"/>
            <a:ext cx="7488832" cy="521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관련 태그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55" y="894178"/>
            <a:ext cx="8849868" cy="452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관련 태그</a:t>
            </a:r>
            <a:endParaRPr lang="ko-KR" altLang="en-US" dirty="0"/>
          </a:p>
        </p:txBody>
      </p:sp>
      <p:pic>
        <p:nvPicPr>
          <p:cNvPr id="4" name="그림 18" descr="formex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10295"/>
            <a:ext cx="828092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관련 태그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94177"/>
            <a:ext cx="8064896" cy="504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관련 태그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107" y="894178"/>
            <a:ext cx="8279205" cy="416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관련 태그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438" y="917426"/>
            <a:ext cx="7216874" cy="518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관련 태그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403" y="928365"/>
            <a:ext cx="8812753" cy="434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관련 태그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454" y="924544"/>
            <a:ext cx="8389962" cy="524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Markup </a:t>
            </a:r>
            <a:r>
              <a:rPr lang="en-US" altLang="ko-KR" dirty="0" smtClean="0">
                <a:latin typeface="+mn-ea"/>
              </a:rPr>
              <a:t>Language</a:t>
            </a:r>
          </a:p>
          <a:p>
            <a:pPr lvl="1"/>
            <a:r>
              <a:rPr lang="ko-KR" altLang="en-US" dirty="0" smtClean="0">
                <a:latin typeface="+mn-ea"/>
              </a:rPr>
              <a:t>문서의 </a:t>
            </a:r>
            <a:r>
              <a:rPr lang="ko-KR" altLang="en-US" dirty="0" smtClean="0">
                <a:latin typeface="+mn-ea"/>
              </a:rPr>
              <a:t>내용에 추가적인 정보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표시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태그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하기 위한 언어를 의미한다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최초의 </a:t>
            </a:r>
            <a:r>
              <a:rPr lang="en-US" altLang="ko-KR" dirty="0" smtClean="0">
                <a:latin typeface="+mn-ea"/>
              </a:rPr>
              <a:t>Markup Language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1986</a:t>
            </a:r>
            <a:r>
              <a:rPr lang="ko-KR" altLang="en-US" dirty="0" smtClean="0">
                <a:latin typeface="+mn-ea"/>
              </a:rPr>
              <a:t>년</a:t>
            </a:r>
            <a:r>
              <a:rPr lang="en-US" altLang="ko-KR" dirty="0" smtClean="0">
                <a:latin typeface="+mn-ea"/>
              </a:rPr>
              <a:t> ISO</a:t>
            </a:r>
            <a:r>
              <a:rPr lang="ko-KR" altLang="en-US" dirty="0" smtClean="0">
                <a:latin typeface="+mn-ea"/>
              </a:rPr>
              <a:t>에서 표준으로 발표한 </a:t>
            </a:r>
            <a:r>
              <a:rPr lang="en-US" altLang="ko-KR" dirty="0" smtClean="0">
                <a:latin typeface="+mn-ea"/>
              </a:rPr>
              <a:t>SGML</a:t>
            </a:r>
            <a:r>
              <a:rPr lang="ko-KR" altLang="en-US" dirty="0" smtClean="0">
                <a:latin typeface="+mn-ea"/>
              </a:rPr>
              <a:t>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SGML(Standard Generalized Markup Language)</a:t>
            </a:r>
          </a:p>
          <a:p>
            <a:pPr lvl="1"/>
            <a:r>
              <a:rPr lang="en-US" altLang="ko-KR" dirty="0" smtClean="0">
                <a:latin typeface="+mn-ea"/>
              </a:rPr>
              <a:t>1986</a:t>
            </a:r>
            <a:r>
              <a:rPr lang="ko-KR" altLang="en-US" dirty="0" smtClean="0">
                <a:latin typeface="+mn-ea"/>
              </a:rPr>
              <a:t>년 </a:t>
            </a:r>
            <a:r>
              <a:rPr lang="en-US" altLang="ko-KR" dirty="0" smtClean="0">
                <a:latin typeface="+mn-ea"/>
              </a:rPr>
              <a:t>ISO(International Standardization Organization)</a:t>
            </a:r>
            <a:r>
              <a:rPr lang="ko-KR" altLang="en-US" dirty="0" smtClean="0">
                <a:latin typeface="+mn-ea"/>
              </a:rPr>
              <a:t>에서 표준으로 발표된 </a:t>
            </a:r>
            <a:r>
              <a:rPr lang="ko-KR" altLang="en-US" dirty="0" smtClean="0">
                <a:latin typeface="+mn-ea"/>
              </a:rPr>
              <a:t>마크업언어로</a:t>
            </a:r>
            <a:r>
              <a:rPr lang="en-US" altLang="ko-KR" dirty="0" smtClean="0">
                <a:latin typeface="+mn-ea"/>
              </a:rPr>
              <a:t>, </a:t>
            </a:r>
          </a:p>
          <a:p>
            <a:pPr lvl="1"/>
            <a:r>
              <a:rPr lang="ko-KR" altLang="en-US" dirty="0" smtClean="0">
                <a:latin typeface="+mn-ea"/>
              </a:rPr>
              <a:t>문법이 복잡하고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방대하여  주로 </a:t>
            </a:r>
            <a:r>
              <a:rPr lang="ko-KR" altLang="en-US" dirty="0" smtClean="0">
                <a:latin typeface="+mn-ea"/>
              </a:rPr>
              <a:t>출판업체 소프트웨어에서만 제한적 </a:t>
            </a:r>
            <a:r>
              <a:rPr lang="ko-KR" altLang="en-US" dirty="0" smtClean="0">
                <a:latin typeface="+mn-ea"/>
              </a:rPr>
              <a:t>사용됨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대표적인 </a:t>
            </a:r>
            <a:r>
              <a:rPr lang="en-US" altLang="ko-KR" dirty="0" smtClean="0">
                <a:latin typeface="+mn-ea"/>
              </a:rPr>
              <a:t>Markup Language</a:t>
            </a:r>
          </a:p>
          <a:p>
            <a:pPr lvl="1"/>
            <a:r>
              <a:rPr lang="en-US" altLang="ko-KR" dirty="0" smtClean="0">
                <a:latin typeface="+mn-ea"/>
              </a:rPr>
              <a:t>HTML(Hyper Text Markup Language)</a:t>
            </a:r>
          </a:p>
          <a:p>
            <a:pPr lvl="1"/>
            <a:r>
              <a:rPr lang="en-US" altLang="ko-KR" dirty="0" smtClean="0">
                <a:latin typeface="+mn-ea"/>
              </a:rPr>
              <a:t>XML(</a:t>
            </a:r>
            <a:r>
              <a:rPr lang="en-US" altLang="ko-KR" dirty="0" err="1" smtClean="0">
                <a:latin typeface="+mn-ea"/>
              </a:rPr>
              <a:t>eXtensible</a:t>
            </a:r>
            <a:r>
              <a:rPr lang="en-US" altLang="ko-KR" dirty="0" smtClean="0">
                <a:latin typeface="+mn-ea"/>
              </a:rPr>
              <a:t> Markup Language)</a:t>
            </a:r>
          </a:p>
          <a:p>
            <a:pPr lvl="1"/>
            <a:r>
              <a:rPr lang="en-US" altLang="ko-KR" dirty="0" smtClean="0">
                <a:latin typeface="+mn-ea"/>
              </a:rPr>
              <a:t>XHTML(</a:t>
            </a:r>
            <a:r>
              <a:rPr lang="en-US" altLang="ko-KR" dirty="0" err="1" smtClean="0">
                <a:latin typeface="+mn-ea"/>
              </a:rPr>
              <a:t>eXtensible</a:t>
            </a:r>
            <a:r>
              <a:rPr lang="en-US" altLang="ko-KR" dirty="0" smtClean="0">
                <a:latin typeface="+mn-ea"/>
              </a:rPr>
              <a:t> Hyper Text Markup Language)</a:t>
            </a:r>
          </a:p>
          <a:p>
            <a:pPr lvl="1"/>
            <a:r>
              <a:rPr lang="en-US" altLang="ko-KR" dirty="0" smtClean="0">
                <a:latin typeface="+mn-ea"/>
              </a:rPr>
              <a:t>SGML(Standard Generalized Markup Language)</a:t>
            </a:r>
          </a:p>
          <a:p>
            <a:pPr lvl="1"/>
            <a:r>
              <a:rPr lang="en-US" altLang="ko-KR" dirty="0" smtClean="0">
                <a:latin typeface="+mn-ea"/>
              </a:rPr>
              <a:t>HTML 5</a:t>
            </a:r>
            <a:r>
              <a:rPr lang="ko-KR" altLang="en-US" dirty="0" smtClean="0">
                <a:latin typeface="+mn-ea"/>
              </a:rPr>
              <a:t> 등</a:t>
            </a:r>
            <a:r>
              <a:rPr lang="en-US" altLang="ko-KR" dirty="0" smtClean="0">
                <a:latin typeface="+mn-ea"/>
              </a:rPr>
              <a:t>…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멀티미디어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태그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404" y="929506"/>
            <a:ext cx="8793606" cy="456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멀티미디어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태그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14" y="937890"/>
            <a:ext cx="8312993" cy="457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sz="1800" dirty="0" smtClean="0">
                <a:latin typeface="+mn-ea"/>
              </a:rPr>
              <a:t>HTHL </a:t>
            </a:r>
            <a:r>
              <a:rPr lang="ko-KR" altLang="en-US" sz="1800" dirty="0" smtClean="0">
                <a:latin typeface="+mn-ea"/>
              </a:rPr>
              <a:t>역사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HTML 1.0  (1991</a:t>
            </a:r>
            <a:r>
              <a:rPr lang="ko-KR" altLang="en-US" sz="1600" dirty="0" smtClean="0">
                <a:latin typeface="+mn-ea"/>
              </a:rPr>
              <a:t>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smtClean="0"/>
              <a:t>Tim </a:t>
            </a:r>
            <a:r>
              <a:rPr lang="en-US" altLang="ko-KR" sz="1600" dirty="0" err="1" smtClean="0"/>
              <a:t>Berners</a:t>
            </a:r>
            <a:r>
              <a:rPr lang="en-US" altLang="ko-KR" sz="1600" dirty="0" smtClean="0"/>
              <a:t> Lee</a:t>
            </a:r>
            <a:r>
              <a:rPr lang="en-US" altLang="ko-KR" sz="1600" dirty="0" smtClean="0">
                <a:latin typeface="+mn-ea"/>
              </a:rPr>
              <a:t>)  : Hyper Text </a:t>
            </a:r>
            <a:r>
              <a:rPr lang="ko-KR" altLang="en-US" sz="1600" dirty="0" smtClean="0">
                <a:latin typeface="+mn-ea"/>
              </a:rPr>
              <a:t>기능 위주의 기본 태그 정의 </a:t>
            </a:r>
          </a:p>
          <a:p>
            <a:pPr lvl="1"/>
            <a:r>
              <a:rPr lang="en-US" altLang="ko-KR" sz="1600" dirty="0" smtClean="0">
                <a:latin typeface="+mn-ea"/>
              </a:rPr>
              <a:t>HTML 2.0  (1994</a:t>
            </a:r>
            <a:r>
              <a:rPr lang="ko-KR" altLang="en-US" sz="1600" dirty="0" smtClean="0">
                <a:latin typeface="+mn-ea"/>
              </a:rPr>
              <a:t>년</a:t>
            </a:r>
            <a:r>
              <a:rPr lang="en-US" altLang="ko-KR" sz="1600" dirty="0" smtClean="0">
                <a:latin typeface="+mn-ea"/>
              </a:rPr>
              <a:t>) : </a:t>
            </a:r>
            <a:r>
              <a:rPr lang="ko-KR" altLang="en-US" sz="1600" dirty="0" smtClean="0">
                <a:latin typeface="+mn-ea"/>
              </a:rPr>
              <a:t>양식</a:t>
            </a:r>
            <a:r>
              <a:rPr lang="en-US" altLang="ko-KR" sz="1600" dirty="0" smtClean="0">
                <a:latin typeface="+mn-ea"/>
              </a:rPr>
              <a:t>(Form) </a:t>
            </a:r>
            <a:r>
              <a:rPr lang="ko-KR" altLang="en-US" sz="1600" dirty="0" smtClean="0">
                <a:latin typeface="+mn-ea"/>
              </a:rPr>
              <a:t>태그 지원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dirty="0" smtClean="0">
                <a:latin typeface="+mn-ea"/>
              </a:rPr>
              <a:t>양방향 웹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HTML 3.0  (1996</a:t>
            </a:r>
            <a:r>
              <a:rPr lang="ko-KR" altLang="en-US" sz="1600" dirty="0" smtClean="0">
                <a:latin typeface="+mn-ea"/>
              </a:rPr>
              <a:t>년</a:t>
            </a:r>
            <a:r>
              <a:rPr lang="en-US" altLang="ko-KR" sz="1600" dirty="0" smtClean="0">
                <a:latin typeface="+mn-ea"/>
              </a:rPr>
              <a:t>) : </a:t>
            </a:r>
            <a:r>
              <a:rPr lang="ko-KR" altLang="en-US" sz="1600" dirty="0" smtClean="0">
                <a:latin typeface="+mn-ea"/>
              </a:rPr>
              <a:t>테이블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수학식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개선된 양식 지원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HTML 4.0  (1999</a:t>
            </a:r>
            <a:r>
              <a:rPr lang="ko-KR" altLang="en-US" sz="1600" dirty="0" smtClean="0">
                <a:latin typeface="+mn-ea"/>
              </a:rPr>
              <a:t>년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lvl="1"/>
            <a:r>
              <a:rPr lang="en-US" altLang="ko-KR" sz="1600" dirty="0" smtClean="0">
                <a:latin typeface="+mn-ea"/>
              </a:rPr>
              <a:t>HTML 4.01 (1999</a:t>
            </a:r>
            <a:r>
              <a:rPr lang="ko-KR" altLang="en-US" sz="1600" dirty="0" smtClean="0">
                <a:latin typeface="+mn-ea"/>
              </a:rPr>
              <a:t>년</a:t>
            </a:r>
            <a:r>
              <a:rPr lang="en-US" altLang="ko-KR" sz="1600" dirty="0" smtClean="0">
                <a:latin typeface="+mn-ea"/>
              </a:rPr>
              <a:t>) – W3C </a:t>
            </a:r>
            <a:r>
              <a:rPr lang="ko-KR" altLang="en-US" sz="1600" dirty="0" smtClean="0">
                <a:latin typeface="+mn-ea"/>
              </a:rPr>
              <a:t>권고안 채택</a:t>
            </a:r>
            <a:r>
              <a:rPr lang="en-US" altLang="ko-KR" sz="1600" dirty="0" smtClean="0">
                <a:latin typeface="+mn-ea"/>
              </a:rPr>
              <a:t>,  ISO </a:t>
            </a:r>
            <a:r>
              <a:rPr lang="ko-KR" altLang="en-US" sz="1600" dirty="0" smtClean="0">
                <a:latin typeface="+mn-ea"/>
              </a:rPr>
              <a:t>표준 제정</a:t>
            </a:r>
          </a:p>
          <a:p>
            <a:pPr lvl="1"/>
            <a:r>
              <a:rPr lang="en-US" altLang="ko-KR" sz="1600" dirty="0" smtClean="0">
                <a:latin typeface="+mn-ea"/>
              </a:rPr>
              <a:t>XHTML 1.0 (2000</a:t>
            </a:r>
            <a:r>
              <a:rPr lang="ko-KR" altLang="en-US" sz="1600" dirty="0" smtClean="0">
                <a:latin typeface="+mn-ea"/>
              </a:rPr>
              <a:t>년</a:t>
            </a:r>
            <a:r>
              <a:rPr lang="en-US" altLang="ko-KR" sz="1600" dirty="0" smtClean="0">
                <a:latin typeface="+mn-ea"/>
              </a:rPr>
              <a:t>) – XML</a:t>
            </a:r>
            <a:r>
              <a:rPr lang="ko-KR" altLang="en-US" sz="1600" dirty="0" smtClean="0">
                <a:latin typeface="+mn-ea"/>
              </a:rPr>
              <a:t>의 확장성 수용</a:t>
            </a:r>
            <a:r>
              <a:rPr lang="en-US" altLang="ko-KR" sz="1600" dirty="0" smtClean="0">
                <a:latin typeface="+mn-ea"/>
              </a:rPr>
              <a:t>,  W3C </a:t>
            </a:r>
            <a:r>
              <a:rPr lang="ko-KR" altLang="en-US" sz="1600" dirty="0" smtClean="0">
                <a:latin typeface="+mn-ea"/>
              </a:rPr>
              <a:t>권고안 채택</a:t>
            </a:r>
          </a:p>
          <a:p>
            <a:pPr lvl="1"/>
            <a:r>
              <a:rPr lang="en-US" altLang="ko-KR" sz="1600" dirty="0" smtClean="0">
                <a:latin typeface="+mn-ea"/>
              </a:rPr>
              <a:t>XHTML 1.1 (2001</a:t>
            </a:r>
            <a:r>
              <a:rPr lang="ko-KR" altLang="en-US" sz="1600" dirty="0" smtClean="0">
                <a:latin typeface="+mn-ea"/>
              </a:rPr>
              <a:t>년</a:t>
            </a:r>
            <a:r>
              <a:rPr lang="en-US" altLang="ko-KR" sz="1600" dirty="0" smtClean="0">
                <a:latin typeface="+mn-ea"/>
              </a:rPr>
              <a:t>) – XHTML 1.0  </a:t>
            </a:r>
            <a:r>
              <a:rPr lang="ko-KR" altLang="en-US" sz="1600" dirty="0" smtClean="0">
                <a:latin typeface="+mn-ea"/>
              </a:rPr>
              <a:t>수정</a:t>
            </a:r>
            <a:r>
              <a:rPr lang="en-US" altLang="ko-KR" sz="1600" dirty="0" smtClean="0">
                <a:latin typeface="+mn-ea"/>
              </a:rPr>
              <a:t>, W3C </a:t>
            </a:r>
            <a:r>
              <a:rPr lang="ko-KR" altLang="en-US" sz="1600" dirty="0" smtClean="0">
                <a:latin typeface="+mn-ea"/>
              </a:rPr>
              <a:t>권고안 채택</a:t>
            </a:r>
          </a:p>
          <a:p>
            <a:pPr lvl="1"/>
            <a:r>
              <a:rPr lang="en-US" altLang="ko-KR" sz="1600" dirty="0" smtClean="0">
                <a:latin typeface="+mn-ea"/>
              </a:rPr>
              <a:t>XHTML 2.0 (2006</a:t>
            </a:r>
            <a:r>
              <a:rPr lang="ko-KR" altLang="en-US" sz="1600" dirty="0" smtClean="0">
                <a:latin typeface="+mn-ea"/>
              </a:rPr>
              <a:t>년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dirty="0" smtClean="0">
                <a:latin typeface="+mn-ea"/>
              </a:rPr>
              <a:t>현재 진행 중단</a:t>
            </a:r>
            <a:r>
              <a:rPr lang="en-US" altLang="ko-KR" sz="1600" dirty="0" smtClean="0">
                <a:latin typeface="+mn-ea"/>
              </a:rPr>
              <a:t>) – XMTML</a:t>
            </a:r>
            <a:r>
              <a:rPr lang="ko-KR" altLang="en-US" sz="1600" dirty="0" smtClean="0">
                <a:latin typeface="+mn-ea"/>
              </a:rPr>
              <a:t>의 새로운 버전</a:t>
            </a:r>
          </a:p>
          <a:p>
            <a:pPr lvl="1"/>
            <a:r>
              <a:rPr lang="en-US" altLang="ko-KR" sz="1600" dirty="0" smtClean="0">
                <a:latin typeface="+mn-ea"/>
              </a:rPr>
              <a:t>HTML 5.0 (2004</a:t>
            </a:r>
            <a:r>
              <a:rPr lang="ko-KR" altLang="en-US" sz="1600" dirty="0" smtClean="0">
                <a:latin typeface="+mn-ea"/>
              </a:rPr>
              <a:t>년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 smtClean="0">
              <a:latin typeface="+mn-ea"/>
            </a:endParaRPr>
          </a:p>
          <a:p>
            <a:pPr lvl="2"/>
            <a:r>
              <a:rPr lang="en-US" altLang="ko-KR" sz="1400" dirty="0" smtClean="0">
                <a:latin typeface="+mn-ea"/>
              </a:rPr>
              <a:t>2004</a:t>
            </a:r>
            <a:r>
              <a:rPr lang="ko-KR" altLang="en-US" sz="1400" dirty="0" smtClean="0">
                <a:latin typeface="+mn-ea"/>
              </a:rPr>
              <a:t>년 </a:t>
            </a:r>
            <a:r>
              <a:rPr lang="en-US" altLang="ko-KR" sz="1400" dirty="0" smtClean="0">
                <a:latin typeface="+mn-ea"/>
              </a:rPr>
              <a:t>6</a:t>
            </a:r>
            <a:r>
              <a:rPr lang="ko-KR" altLang="en-US" sz="1400" dirty="0" smtClean="0">
                <a:latin typeface="+mn-ea"/>
              </a:rPr>
              <a:t>월 </a:t>
            </a:r>
            <a:r>
              <a:rPr lang="en-US" altLang="ko-KR" sz="1400" dirty="0" smtClean="0">
                <a:latin typeface="+mn-ea"/>
              </a:rPr>
              <a:t>HTML </a:t>
            </a:r>
            <a:r>
              <a:rPr lang="ko-KR" altLang="en-US" sz="1400" dirty="0" smtClean="0">
                <a:latin typeface="+mn-ea"/>
              </a:rPr>
              <a:t>및 관련 기술들을 발전시키기 위한 모임인 </a:t>
            </a:r>
            <a:r>
              <a:rPr lang="en-US" altLang="ko-KR" sz="1400" dirty="0" smtClean="0">
                <a:latin typeface="+mn-ea"/>
              </a:rPr>
              <a:t>WHATWG(Web </a:t>
            </a:r>
            <a:r>
              <a:rPr lang="en-US" altLang="ko-KR" sz="1400" dirty="0" smtClean="0">
                <a:latin typeface="+mn-ea"/>
              </a:rPr>
              <a:t>Hypertext Application Technology Working Group)</a:t>
            </a:r>
            <a:r>
              <a:rPr lang="ko-KR" altLang="en-US" sz="1400" dirty="0" smtClean="0">
                <a:latin typeface="+mn-ea"/>
              </a:rPr>
              <a:t>에서 </a:t>
            </a:r>
            <a:r>
              <a:rPr lang="ko-KR" altLang="en-US" sz="1400" dirty="0" smtClean="0">
                <a:latin typeface="+mn-ea"/>
              </a:rPr>
              <a:t>웹애플리케이션 </a:t>
            </a:r>
            <a:r>
              <a:rPr lang="en-US" altLang="ko-KR" sz="1400" dirty="0" smtClean="0">
                <a:latin typeface="+mn-ea"/>
              </a:rPr>
              <a:t>1.0</a:t>
            </a:r>
            <a:r>
              <a:rPr lang="ko-KR" altLang="en-US" sz="1400" dirty="0" smtClean="0">
                <a:latin typeface="+mn-ea"/>
              </a:rPr>
              <a:t>이라는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이름으로 세부 명세 </a:t>
            </a:r>
            <a:r>
              <a:rPr lang="ko-KR" altLang="en-US" sz="1400" dirty="0" smtClean="0">
                <a:latin typeface="+mn-ea"/>
              </a:rPr>
              <a:t>작업 시작</a:t>
            </a:r>
            <a:endParaRPr lang="en-US" altLang="ko-KR" sz="1400" dirty="0" smtClean="0">
              <a:latin typeface="+mn-ea"/>
            </a:endParaRPr>
          </a:p>
          <a:p>
            <a:pPr lvl="2"/>
            <a:r>
              <a:rPr lang="en-US" altLang="ko-KR" sz="1400" dirty="0" smtClean="0">
                <a:latin typeface="+mn-ea"/>
              </a:rPr>
              <a:t>2007</a:t>
            </a:r>
            <a:r>
              <a:rPr lang="ko-KR" altLang="en-US" sz="1400" dirty="0" smtClean="0">
                <a:latin typeface="+mn-ea"/>
              </a:rPr>
              <a:t>년 </a:t>
            </a:r>
            <a:r>
              <a:rPr lang="en-US" altLang="ko-KR" sz="1400" dirty="0" smtClean="0">
                <a:latin typeface="+mn-ea"/>
              </a:rPr>
              <a:t>W3C HTML Working Group</a:t>
            </a:r>
            <a:r>
              <a:rPr lang="ko-KR" altLang="en-US" sz="1400" dirty="0" smtClean="0">
                <a:latin typeface="+mn-ea"/>
              </a:rPr>
              <a:t>에서 표준안 진행</a:t>
            </a:r>
            <a:endParaRPr lang="en-US" altLang="ko-KR" sz="1400" dirty="0" smtClean="0">
              <a:latin typeface="+mn-ea"/>
            </a:endParaRPr>
          </a:p>
          <a:p>
            <a:pPr lvl="2"/>
            <a:r>
              <a:rPr lang="en-US" altLang="ko-KR" sz="1400" dirty="0" smtClean="0">
                <a:latin typeface="+mn-ea"/>
              </a:rPr>
              <a:t>2014</a:t>
            </a:r>
            <a:r>
              <a:rPr lang="ko-KR" altLang="en-US" sz="1400" dirty="0" smtClean="0">
                <a:latin typeface="+mn-ea"/>
              </a:rPr>
              <a:t>년 </a:t>
            </a:r>
            <a:r>
              <a:rPr lang="en-US" altLang="ko-KR" sz="1400" dirty="0" smtClean="0">
                <a:latin typeface="+mn-ea"/>
              </a:rPr>
              <a:t>W3C </a:t>
            </a:r>
            <a:r>
              <a:rPr lang="ko-KR" altLang="en-US" sz="1400" dirty="0" smtClean="0">
                <a:latin typeface="+mn-ea"/>
              </a:rPr>
              <a:t>최종 표준안 채택</a:t>
            </a:r>
            <a:endParaRPr lang="en-US" altLang="ko-KR" sz="1400" dirty="0" smtClean="0">
              <a:latin typeface="+mn-ea"/>
            </a:endParaRPr>
          </a:p>
          <a:p>
            <a:pPr lvl="2"/>
            <a:r>
              <a:rPr lang="en-US" altLang="ko-KR" sz="1400" dirty="0" smtClean="0">
                <a:latin typeface="+mn-ea"/>
              </a:rPr>
              <a:t>Flash, Silverlight, ActiveX </a:t>
            </a:r>
            <a:r>
              <a:rPr lang="ko-KR" altLang="en-US" sz="1400" dirty="0" smtClean="0">
                <a:latin typeface="+mn-ea"/>
              </a:rPr>
              <a:t>등 플러그인 기반의 웹 애플리케이션을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줄이는 목적으로 제창됨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문서의 기본 구조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문서는 </a:t>
            </a:r>
            <a:r>
              <a:rPr lang="en-US" altLang="ko-KR" dirty="0" smtClean="0">
                <a:latin typeface="+mn-ea"/>
                <a:ea typeface="+mn-ea"/>
              </a:rPr>
              <a:t>&lt;HTML&gt;</a:t>
            </a:r>
            <a:r>
              <a:rPr lang="ko-KR" altLang="en-US" dirty="0" smtClean="0">
                <a:latin typeface="+mn-ea"/>
                <a:ea typeface="+mn-ea"/>
              </a:rPr>
              <a:t>로 시작해서 </a:t>
            </a:r>
            <a:r>
              <a:rPr lang="en-US" altLang="ko-KR" dirty="0" smtClean="0">
                <a:latin typeface="+mn-ea"/>
                <a:ea typeface="+mn-ea"/>
              </a:rPr>
              <a:t>&lt;/HTML&gt;</a:t>
            </a:r>
            <a:r>
              <a:rPr lang="ko-KR" altLang="en-US" dirty="0" smtClean="0">
                <a:latin typeface="+mn-ea"/>
                <a:ea typeface="+mn-ea"/>
              </a:rPr>
              <a:t>로 끝이 나며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그 사이에 </a:t>
            </a:r>
            <a:r>
              <a:rPr lang="en-US" altLang="ko-KR" dirty="0" smtClean="0">
                <a:latin typeface="+mn-ea"/>
                <a:ea typeface="+mn-ea"/>
              </a:rPr>
              <a:t>&lt;HEAD&gt;</a:t>
            </a:r>
            <a:r>
              <a:rPr lang="ko-KR" altLang="en-US" dirty="0" smtClean="0">
                <a:latin typeface="+mn-ea"/>
                <a:ea typeface="+mn-ea"/>
              </a:rPr>
              <a:t>영역과 </a:t>
            </a:r>
            <a:r>
              <a:rPr lang="en-US" altLang="ko-KR" dirty="0" smtClean="0">
                <a:latin typeface="+mn-ea"/>
                <a:ea typeface="+mn-ea"/>
              </a:rPr>
              <a:t>&lt;BODY&gt;</a:t>
            </a:r>
            <a:r>
              <a:rPr lang="ko-KR" altLang="en-US" dirty="0" smtClean="0">
                <a:latin typeface="+mn-ea"/>
                <a:ea typeface="+mn-ea"/>
              </a:rPr>
              <a:t>영역이 존재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&lt;HEAD&gt;</a:t>
            </a:r>
            <a:r>
              <a:rPr lang="ko-KR" altLang="en-US" dirty="0" smtClean="0">
                <a:latin typeface="+mn-ea"/>
                <a:ea typeface="+mn-ea"/>
              </a:rPr>
              <a:t>영역은 웹 문서의 제목이나 머리말에 해당하는 정보를 입력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&lt;HEAD&gt;</a:t>
            </a:r>
            <a:r>
              <a:rPr lang="ko-KR" altLang="en-US" dirty="0" smtClean="0">
                <a:latin typeface="+mn-ea"/>
                <a:ea typeface="+mn-ea"/>
              </a:rPr>
              <a:t>영역 사이에 </a:t>
            </a:r>
            <a:r>
              <a:rPr lang="en-US" altLang="ko-KR" dirty="0" smtClean="0">
                <a:latin typeface="+mn-ea"/>
                <a:ea typeface="+mn-ea"/>
              </a:rPr>
              <a:t>&lt;TITLE&gt;</a:t>
            </a:r>
            <a:r>
              <a:rPr lang="ko-KR" altLang="en-US" dirty="0" smtClean="0">
                <a:latin typeface="+mn-ea"/>
                <a:ea typeface="+mn-ea"/>
              </a:rPr>
              <a:t>시작해서 </a:t>
            </a:r>
            <a:r>
              <a:rPr lang="en-US" altLang="ko-KR" dirty="0" smtClean="0">
                <a:latin typeface="+mn-ea"/>
                <a:ea typeface="+mn-ea"/>
              </a:rPr>
              <a:t>&lt;/TITLE&gt;</a:t>
            </a:r>
            <a:r>
              <a:rPr lang="ko-KR" altLang="en-US" dirty="0" smtClean="0">
                <a:latin typeface="+mn-ea"/>
                <a:ea typeface="+mn-ea"/>
              </a:rPr>
              <a:t>로 끝나는 태그가 올 수 있는데 웹 브라우저의 제목 표시줄에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표시할 내용을 입력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&lt;BODY&gt;</a:t>
            </a:r>
            <a:r>
              <a:rPr lang="ko-KR" altLang="en-US" dirty="0" smtClean="0">
                <a:latin typeface="+mn-ea"/>
                <a:ea typeface="+mn-ea"/>
              </a:rPr>
              <a:t>영역에는 웹 문서의 실질적인 내용이 입력되며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글자나 표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그림 등의 내용이 웹 브라우저의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본문 영역에 표시된다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HTML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텍스트 파일은 읽기 가능한 웹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(HTTP)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 서버의 공유 디렉터리에 저장되어야 하며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웹 서버는 이것을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웹클라이언트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브라우저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에게 전송한다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모든 태그가 모든 웹 브라우저에 의해 지원되지 않을 수 있으며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지원되지 않는 태그는 무시된다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pSp>
        <p:nvGrpSpPr>
          <p:cNvPr id="4" name="그룹 16"/>
          <p:cNvGrpSpPr>
            <a:grpSpLocks/>
          </p:cNvGrpSpPr>
          <p:nvPr/>
        </p:nvGrpSpPr>
        <p:grpSpPr bwMode="auto">
          <a:xfrm>
            <a:off x="476843" y="1243101"/>
            <a:ext cx="8592487" cy="1928813"/>
            <a:chOff x="1285875" y="1800225"/>
            <a:chExt cx="5715000" cy="192881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285875" y="1800225"/>
              <a:ext cx="5715000" cy="1928813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1714500" y="1943100"/>
              <a:ext cx="3214688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&lt;html&gt;</a:t>
              </a:r>
            </a:p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     &lt;head&gt;</a:t>
              </a:r>
            </a:p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           &lt;title&gt;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웹 문서의 제목</a:t>
              </a: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&lt;/title&gt;</a:t>
              </a:r>
            </a:p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     &lt;/head&gt;</a:t>
              </a:r>
            </a:p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     &lt;body&gt;</a:t>
              </a:r>
            </a:p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웹 문서의 내용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     &lt;/body&gt;</a:t>
              </a:r>
            </a:p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&lt;/html&gt;</a:t>
              </a:r>
            </a:p>
          </p:txBody>
        </p:sp>
        <p:sp>
          <p:nvSpPr>
            <p:cNvPr id="7" name="오른쪽 대괄호 6"/>
            <p:cNvSpPr/>
            <p:nvPr/>
          </p:nvSpPr>
          <p:spPr>
            <a:xfrm>
              <a:off x="2571750" y="2071688"/>
              <a:ext cx="2357438" cy="1295400"/>
            </a:xfrm>
            <a:prstGeom prst="rightBracket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오른쪽 대괄호 7"/>
            <p:cNvSpPr/>
            <p:nvPr/>
          </p:nvSpPr>
          <p:spPr>
            <a:xfrm flipH="1">
              <a:off x="1772567" y="2286000"/>
              <a:ext cx="175778" cy="357188"/>
            </a:xfrm>
            <a:prstGeom prst="rightBracket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오른쪽 대괄호 8"/>
            <p:cNvSpPr/>
            <p:nvPr/>
          </p:nvSpPr>
          <p:spPr>
            <a:xfrm flipH="1">
              <a:off x="1772567" y="2786063"/>
              <a:ext cx="175778" cy="431800"/>
            </a:xfrm>
            <a:prstGeom prst="rightBracket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83"/>
            <p:cNvSpPr txBox="1">
              <a:spLocks noChangeArrowheads="1"/>
            </p:cNvSpPr>
            <p:nvPr/>
          </p:nvSpPr>
          <p:spPr bwMode="auto">
            <a:xfrm>
              <a:off x="4972050" y="2573338"/>
              <a:ext cx="4286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1" name="직사각형 84"/>
            <p:cNvSpPr>
              <a:spLocks noChangeArrowheads="1"/>
            </p:cNvSpPr>
            <p:nvPr/>
          </p:nvSpPr>
          <p:spPr bwMode="auto">
            <a:xfrm>
              <a:off x="1462570" y="2268538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직사각형 85"/>
            <p:cNvSpPr>
              <a:spLocks noChangeArrowheads="1"/>
            </p:cNvSpPr>
            <p:nvPr/>
          </p:nvSpPr>
          <p:spPr bwMode="auto">
            <a:xfrm>
              <a:off x="1448283" y="2801938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③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r>
              <a:rPr lang="en-US" altLang="ko-KR" dirty="0" smtClean="0">
                <a:latin typeface="+mn-ea"/>
                <a:ea typeface="+mn-ea"/>
              </a:rPr>
              <a:t>(&lt;…&gt;)</a:t>
            </a:r>
            <a:r>
              <a:rPr lang="ko-KR" altLang="en-US" dirty="0" smtClean="0">
                <a:latin typeface="+mn-ea"/>
                <a:ea typeface="+mn-ea"/>
              </a:rPr>
              <a:t>의 특징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태그는 일반 텍스트와 구분하기 위하여 </a:t>
            </a:r>
            <a:r>
              <a:rPr lang="en-US" altLang="ko-KR" dirty="0" smtClean="0">
                <a:latin typeface="+mn-ea"/>
                <a:ea typeface="+mn-ea"/>
              </a:rPr>
              <a:t>&lt;, &gt; </a:t>
            </a:r>
            <a:r>
              <a:rPr lang="ko-KR" altLang="en-US" dirty="0" smtClean="0">
                <a:latin typeface="+mn-ea"/>
                <a:ea typeface="+mn-ea"/>
              </a:rPr>
              <a:t>안에 넣어서 사용하는데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대소문자 구별을 하지 않는다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ex) &lt;hr&gt; = &lt;HR&gt;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단독으로 사용하는 경우와 시작 태그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끝 태그가 한 쌍으로 사용되는 경우가 있는데 시작태그는 </a:t>
            </a:r>
            <a:r>
              <a:rPr lang="en-US" altLang="ko-KR" dirty="0" smtClean="0">
                <a:latin typeface="+mn-ea"/>
                <a:ea typeface="+mn-ea"/>
              </a:rPr>
              <a:t>&lt;&gt;, 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끝 태그는</a:t>
            </a:r>
            <a:r>
              <a:rPr lang="en-US" altLang="ko-KR" dirty="0" smtClean="0">
                <a:latin typeface="+mn-ea"/>
                <a:ea typeface="+mn-ea"/>
              </a:rPr>
              <a:t>&lt;/&gt;</a:t>
            </a:r>
            <a:r>
              <a:rPr lang="ko-KR" altLang="en-US" dirty="0" smtClean="0">
                <a:latin typeface="+mn-ea"/>
                <a:ea typeface="+mn-ea"/>
              </a:rPr>
              <a:t>형식으로 사용된다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ex) &lt;BR&gt;, &lt;HR&gt;     (</a:t>
            </a:r>
            <a:r>
              <a:rPr lang="ko-KR" altLang="en-US" sz="1200" dirty="0" smtClean="0">
                <a:latin typeface="+mn-ea"/>
                <a:ea typeface="+mn-ea"/>
              </a:rPr>
              <a:t>단독으로 쓰이는 태그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&lt;B&gt;</a:t>
            </a:r>
            <a:r>
              <a:rPr lang="ko-KR" altLang="en-US" sz="1200" dirty="0" smtClean="0">
                <a:latin typeface="+mn-ea"/>
                <a:ea typeface="+mn-ea"/>
              </a:rPr>
              <a:t>내용</a:t>
            </a:r>
            <a:r>
              <a:rPr lang="en-US" altLang="ko-KR" sz="1200" dirty="0" smtClean="0">
                <a:latin typeface="+mn-ea"/>
                <a:ea typeface="+mn-ea"/>
              </a:rPr>
              <a:t>&lt;/B&gt;    (</a:t>
            </a:r>
            <a:r>
              <a:rPr lang="ko-KR" altLang="en-US" sz="1200" dirty="0" smtClean="0">
                <a:latin typeface="+mn-ea"/>
                <a:ea typeface="+mn-ea"/>
              </a:rPr>
              <a:t>시작 태그와 끝 태그가 쌍을 이루는 경우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시작 태그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끝 태그가 한 쌍으로 사용되는 경우에는 태그와 태그 사이의 내용만 태그의 영향을 받습니다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ex) </a:t>
            </a:r>
            <a:r>
              <a:rPr lang="ko-KR" altLang="en-US" sz="1200" dirty="0" smtClean="0">
                <a:latin typeface="+mn-ea"/>
                <a:ea typeface="+mn-ea"/>
              </a:rPr>
              <a:t>본문</a:t>
            </a:r>
            <a:r>
              <a:rPr lang="en-US" altLang="ko-KR" sz="1200" dirty="0" smtClean="0">
                <a:latin typeface="+mn-ea"/>
                <a:ea typeface="+mn-ea"/>
              </a:rPr>
              <a:t>&lt;B&gt;</a:t>
            </a:r>
            <a:r>
              <a:rPr lang="ko-KR" altLang="en-US" sz="1200" dirty="0" smtClean="0">
                <a:latin typeface="+mn-ea"/>
                <a:ea typeface="+mn-ea"/>
              </a:rPr>
              <a:t>내용</a:t>
            </a:r>
            <a:r>
              <a:rPr lang="en-US" altLang="ko-KR" sz="1200" dirty="0" smtClean="0">
                <a:latin typeface="+mn-ea"/>
                <a:ea typeface="+mn-ea"/>
              </a:rPr>
              <a:t>&lt;/B&gt;</a:t>
            </a:r>
            <a:r>
              <a:rPr lang="ko-KR" altLang="en-US" sz="1200" dirty="0" smtClean="0">
                <a:latin typeface="+mn-ea"/>
                <a:ea typeface="+mn-ea"/>
              </a:rPr>
              <a:t>입니다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(‘</a:t>
            </a:r>
            <a:r>
              <a:rPr lang="ko-KR" altLang="en-US" sz="1200" dirty="0" smtClean="0">
                <a:latin typeface="+mn-ea"/>
                <a:ea typeface="+mn-ea"/>
              </a:rPr>
              <a:t>내용’이라는 단어만이 </a:t>
            </a:r>
            <a:r>
              <a:rPr lang="en-US" altLang="ko-KR" sz="1200" dirty="0" smtClean="0">
                <a:latin typeface="+mn-ea"/>
                <a:ea typeface="+mn-ea"/>
              </a:rPr>
              <a:t>&lt;B&gt; </a:t>
            </a:r>
            <a:r>
              <a:rPr lang="ko-KR" altLang="en-US" sz="1200" dirty="0" smtClean="0">
                <a:latin typeface="+mn-ea"/>
                <a:ea typeface="+mn-ea"/>
              </a:rPr>
              <a:t>태그의 영향을 받아 표현된다</a:t>
            </a:r>
            <a:r>
              <a:rPr lang="en-US" altLang="ko-KR" sz="1200" dirty="0" smtClean="0">
                <a:latin typeface="+mn-ea"/>
                <a:ea typeface="+mn-ea"/>
              </a:rPr>
              <a:t>.)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태그는 중첩해서 사용할 수 있는데 반드시 시작과 끝을 잘 맞춰 주어야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가장 먼저 시작된 태그가 가장 나중에 끝이 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e</a:t>
            </a:r>
            <a:r>
              <a:rPr lang="en-US" altLang="ko-KR" sz="1200" dirty="0" smtClean="0">
                <a:latin typeface="+mn-ea"/>
                <a:ea typeface="+mn-ea"/>
              </a:rPr>
              <a:t>x) &lt;U&gt;</a:t>
            </a:r>
            <a:r>
              <a:rPr lang="ko-KR" altLang="en-US" sz="1200" dirty="0" smtClean="0">
                <a:latin typeface="+mn-ea"/>
                <a:ea typeface="+mn-ea"/>
              </a:rPr>
              <a:t>본문</a:t>
            </a:r>
            <a:r>
              <a:rPr lang="en-US" altLang="ko-KR" sz="1200" dirty="0" smtClean="0">
                <a:latin typeface="+mn-ea"/>
                <a:ea typeface="+mn-ea"/>
              </a:rPr>
              <a:t>&lt;B&gt;</a:t>
            </a:r>
            <a:r>
              <a:rPr lang="ko-KR" altLang="en-US" sz="1200" dirty="0" smtClean="0">
                <a:latin typeface="+mn-ea"/>
                <a:ea typeface="+mn-ea"/>
              </a:rPr>
              <a:t>내용</a:t>
            </a:r>
            <a:r>
              <a:rPr lang="en-US" altLang="ko-KR" sz="1200" dirty="0" smtClean="0">
                <a:latin typeface="+mn-ea"/>
                <a:ea typeface="+mn-ea"/>
              </a:rPr>
              <a:t>&lt;/B&gt;</a:t>
            </a:r>
            <a:r>
              <a:rPr lang="ko-KR" altLang="en-US" sz="1200" dirty="0" smtClean="0">
                <a:latin typeface="+mn-ea"/>
                <a:ea typeface="+mn-ea"/>
              </a:rPr>
              <a:t>입니다</a:t>
            </a:r>
            <a:r>
              <a:rPr lang="en-US" altLang="ko-KR" sz="1200" dirty="0" smtClean="0">
                <a:latin typeface="+mn-ea"/>
                <a:ea typeface="+mn-ea"/>
              </a:rPr>
              <a:t>&lt;/U&gt;</a:t>
            </a:r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     </a:t>
            </a:r>
            <a:r>
              <a:rPr lang="en-US" altLang="ko-KR" sz="1200" dirty="0" smtClean="0">
                <a:latin typeface="+mn-ea"/>
                <a:ea typeface="+mn-ea"/>
              </a:rPr>
              <a:t>(‘</a:t>
            </a:r>
            <a:r>
              <a:rPr lang="ko-KR" altLang="en-US" sz="1200" dirty="0" smtClean="0">
                <a:latin typeface="+mn-ea"/>
                <a:ea typeface="+mn-ea"/>
              </a:rPr>
              <a:t>본문내용입니다’가 </a:t>
            </a:r>
            <a:r>
              <a:rPr lang="en-US" altLang="ko-KR" sz="1200" dirty="0" smtClean="0">
                <a:latin typeface="+mn-ea"/>
                <a:ea typeface="+mn-ea"/>
              </a:rPr>
              <a:t>&lt;U&gt;</a:t>
            </a:r>
            <a:r>
              <a:rPr lang="ko-KR" altLang="en-US" sz="1200" dirty="0" smtClean="0">
                <a:latin typeface="+mn-ea"/>
                <a:ea typeface="+mn-ea"/>
              </a:rPr>
              <a:t>의 영향을 받고</a:t>
            </a:r>
            <a:r>
              <a:rPr lang="en-US" altLang="ko-KR" sz="1200" dirty="0" smtClean="0">
                <a:latin typeface="+mn-ea"/>
                <a:ea typeface="+mn-ea"/>
              </a:rPr>
              <a:t>, ‘</a:t>
            </a:r>
            <a:r>
              <a:rPr lang="ko-KR" altLang="en-US" sz="1200" dirty="0" smtClean="0">
                <a:latin typeface="+mn-ea"/>
                <a:ea typeface="+mn-ea"/>
              </a:rPr>
              <a:t>내용’이라는 단어는 </a:t>
            </a:r>
            <a:r>
              <a:rPr lang="en-US" altLang="ko-KR" sz="1200" dirty="0" smtClean="0">
                <a:latin typeface="+mn-ea"/>
                <a:ea typeface="+mn-ea"/>
              </a:rPr>
              <a:t>&lt;U&gt;</a:t>
            </a:r>
            <a:r>
              <a:rPr lang="ko-KR" altLang="en-US" sz="1200" dirty="0" smtClean="0">
                <a:latin typeface="+mn-ea"/>
                <a:ea typeface="+mn-ea"/>
              </a:rPr>
              <a:t>와 </a:t>
            </a:r>
            <a:r>
              <a:rPr lang="en-US" altLang="ko-KR" sz="1200" dirty="0" smtClean="0">
                <a:latin typeface="+mn-ea"/>
                <a:ea typeface="+mn-ea"/>
              </a:rPr>
              <a:t>&lt;B&gt;</a:t>
            </a:r>
            <a:r>
              <a:rPr lang="ko-KR" altLang="en-US" sz="1200" dirty="0" smtClean="0">
                <a:latin typeface="+mn-ea"/>
                <a:ea typeface="+mn-ea"/>
              </a:rPr>
              <a:t>의 영향을 함께 받아 표현된다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ko-KR" altLang="en-US" sz="1200" dirty="0" smtClean="0">
              <a:latin typeface="+mn-ea"/>
              <a:ea typeface="+mn-ea"/>
            </a:endParaRPr>
          </a:p>
          <a:p>
            <a:pPr lvl="1"/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기본 태그의 역할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&lt;HTML&gt; … &lt;/HTML&gt;</a:t>
            </a: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문서의 시작과 끝</a:t>
            </a:r>
          </a:p>
          <a:p>
            <a:pPr lvl="1"/>
            <a:endParaRPr lang="ko-KR" altLang="en-US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&lt;HEAD&gt; … &lt;/HEAD&gt;</a:t>
            </a: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문서 머리글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제목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검색엔진에 제공할 키워드 및 기타 정보</a:t>
            </a: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&lt;TITLE&gt;, &lt;META&gt;, &lt;SCRIPT&gt;. &lt;STYLE&gt; </a:t>
            </a:r>
            <a:r>
              <a:rPr lang="ko-KR" altLang="en-US" dirty="0" smtClean="0">
                <a:latin typeface="+mn-ea"/>
                <a:ea typeface="+mn-ea"/>
              </a:rPr>
              <a:t>등 서브태그 포함 가능</a:t>
            </a:r>
          </a:p>
          <a:p>
            <a:pPr lvl="1"/>
            <a:endParaRPr lang="ko-KR" altLang="en-US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&lt;META&gt; … &lt;/META&gt;</a:t>
            </a: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문서 정보 및 사이트 이동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화면 전환 효과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웹 페이지 검색 기능</a:t>
            </a:r>
          </a:p>
          <a:p>
            <a:pPr lvl="1"/>
            <a:endParaRPr lang="ko-KR" altLang="en-US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&lt;TITLE&gt; … &lt;/TITLE&gt;</a:t>
            </a: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브라우저의 제목 표시줄에 나타날 문서 제목 표시</a:t>
            </a:r>
          </a:p>
          <a:p>
            <a:pPr lvl="1"/>
            <a:endParaRPr lang="ko-KR" altLang="en-US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&lt;BODY&gt; … &lt;/BODY&gt;</a:t>
            </a: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웹 페이지 몸체부의 시작과 끝을 나타내는 문서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문서 작성 실습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텍스트 편집기를 이용하여  </a:t>
            </a:r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문서 작성 후 “파일명</a:t>
            </a:r>
            <a:r>
              <a:rPr lang="en-US" altLang="ko-KR" dirty="0" smtClean="0">
                <a:latin typeface="+mn-ea"/>
                <a:ea typeface="+mn-ea"/>
              </a:rPr>
              <a:t>.html”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로</a:t>
            </a:r>
            <a:r>
              <a:rPr lang="ko-KR" altLang="en-US" dirty="0" smtClean="0">
                <a:latin typeface="+mn-ea"/>
                <a:ea typeface="+mn-ea"/>
              </a:rPr>
              <a:t> 저장</a:t>
            </a:r>
          </a:p>
          <a:p>
            <a:pPr lvl="1"/>
            <a:r>
              <a:rPr lang="ko-KR" altLang="en-US" dirty="0" err="1" smtClean="0">
                <a:latin typeface="+mn-ea"/>
                <a:ea typeface="+mn-ea"/>
              </a:rPr>
              <a:t>확장자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: “</a:t>
            </a:r>
            <a:r>
              <a:rPr lang="en-US" altLang="ko-KR" dirty="0" err="1" smtClean="0">
                <a:latin typeface="+mn-ea"/>
                <a:ea typeface="+mn-ea"/>
              </a:rPr>
              <a:t>htm</a:t>
            </a:r>
            <a:r>
              <a:rPr lang="en-US" altLang="ko-KR" dirty="0" smtClean="0">
                <a:latin typeface="+mn-ea"/>
                <a:ea typeface="+mn-ea"/>
              </a:rPr>
              <a:t>” </a:t>
            </a:r>
            <a:r>
              <a:rPr lang="ko-KR" altLang="en-US" dirty="0" smtClean="0">
                <a:latin typeface="+mn-ea"/>
                <a:ea typeface="+mn-ea"/>
              </a:rPr>
              <a:t>또는 “</a:t>
            </a:r>
            <a:r>
              <a:rPr lang="en-US" altLang="ko-KR" dirty="0" smtClean="0">
                <a:latin typeface="+mn-ea"/>
                <a:ea typeface="+mn-ea"/>
              </a:rPr>
              <a:t>html”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16402" y="1759382"/>
            <a:ext cx="8485070" cy="3432368"/>
            <a:chOff x="1123950" y="2419350"/>
            <a:chExt cx="6533217" cy="3022022"/>
          </a:xfrm>
        </p:grpSpPr>
        <p:pic>
          <p:nvPicPr>
            <p:cNvPr id="5" name="Picture 6" descr="fig02_49p-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05350" y="2419350"/>
              <a:ext cx="2896373" cy="266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7" descr="fig02_49p-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23950" y="2438400"/>
              <a:ext cx="3197225" cy="264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8"/>
            <p:cNvSpPr txBox="1">
              <a:spLocks noChangeArrowheads="1"/>
            </p:cNvSpPr>
            <p:nvPr/>
          </p:nvSpPr>
          <p:spPr bwMode="blackWhite">
            <a:xfrm>
              <a:off x="1393825" y="5197488"/>
              <a:ext cx="2568575" cy="24388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70C0"/>
                  </a:solidFill>
                  <a:latin typeface="+mn-ea"/>
                </a:rPr>
                <a:t>텍스트 편집기에서 소스 코드 작성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blackWhite">
            <a:xfrm>
              <a:off x="4532967" y="5197489"/>
              <a:ext cx="3124200" cy="24388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70C0"/>
                  </a:solidFill>
                  <a:latin typeface="+mn-ea"/>
                </a:rPr>
                <a:t>웹 클라이언트</a:t>
              </a:r>
              <a:r>
                <a:rPr lang="en-US" altLang="ko-KR" sz="1200" dirty="0">
                  <a:solidFill>
                    <a:srgbClr val="0070C0"/>
                  </a:solidFill>
                  <a:latin typeface="+mn-ea"/>
                </a:rPr>
                <a:t>(</a:t>
              </a:r>
              <a:r>
                <a:rPr lang="ko-KR" altLang="en-US" sz="1200" dirty="0">
                  <a:solidFill>
                    <a:srgbClr val="0070C0"/>
                  </a:solidFill>
                  <a:latin typeface="+mn-ea"/>
                </a:rPr>
                <a:t>브라우저</a:t>
              </a:r>
              <a:r>
                <a:rPr lang="en-US" altLang="ko-KR" sz="1200" dirty="0">
                  <a:solidFill>
                    <a:srgbClr val="0070C0"/>
                  </a:solidFill>
                  <a:latin typeface="+mn-ea"/>
                </a:rPr>
                <a:t>)</a:t>
              </a:r>
              <a:r>
                <a:rPr lang="ko-KR" altLang="en-US" sz="1200" dirty="0">
                  <a:solidFill>
                    <a:srgbClr val="0070C0"/>
                  </a:solidFill>
                  <a:latin typeface="+mn-ea"/>
                </a:rPr>
                <a:t>에서 결과 확인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5321</TotalTime>
  <Words>2511</Words>
  <Application>Microsoft Office PowerPoint</Application>
  <PresentationFormat>사용자 지정</PresentationFormat>
  <Paragraphs>673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디자인 사용자 지정</vt:lpstr>
      <vt:lpstr>HTML(Hyper Text Markup Language)</vt:lpstr>
      <vt:lpstr>HTML 개요</vt:lpstr>
      <vt:lpstr>HTML 개요</vt:lpstr>
      <vt:lpstr>HTML 개요</vt:lpstr>
      <vt:lpstr>HTML 개요</vt:lpstr>
      <vt:lpstr>HTML 개요</vt:lpstr>
      <vt:lpstr>HTML 개요</vt:lpstr>
      <vt:lpstr>HTML 개요</vt:lpstr>
      <vt:lpstr>HTML 개요</vt:lpstr>
      <vt:lpstr>문서 관련 기본 태그</vt:lpstr>
      <vt:lpstr>문서 관련 기본 태그</vt:lpstr>
      <vt:lpstr>문서 관련 기본 태그</vt:lpstr>
      <vt:lpstr>문서 관련 기본 태그</vt:lpstr>
      <vt:lpstr>문서 관련 기본 태그</vt:lpstr>
      <vt:lpstr>문서 관련 기본 태그</vt:lpstr>
      <vt:lpstr>문서 관련 기본 태그</vt:lpstr>
      <vt:lpstr>문서 관련 기본 태그</vt:lpstr>
      <vt:lpstr>문서 관련 기본 태그</vt:lpstr>
      <vt:lpstr>문서 관련 기본 태그</vt:lpstr>
      <vt:lpstr>문서 관련 기본 태그</vt:lpstr>
      <vt:lpstr>문서 관련 기본 태그</vt:lpstr>
      <vt:lpstr>이미지 관련 기본 태그</vt:lpstr>
      <vt:lpstr>테이블 관련 태그</vt:lpstr>
      <vt:lpstr>테이블 관련 태그</vt:lpstr>
      <vt:lpstr>테이블 관련 태그</vt:lpstr>
      <vt:lpstr>테이블 관련 태그</vt:lpstr>
      <vt:lpstr>테이블 관련 태그</vt:lpstr>
      <vt:lpstr>테이블 관련 태그</vt:lpstr>
      <vt:lpstr>폼 관련 태그</vt:lpstr>
      <vt:lpstr>폼 관련 태그</vt:lpstr>
      <vt:lpstr>폼 관련 태그</vt:lpstr>
      <vt:lpstr>폼 관련 태그</vt:lpstr>
      <vt:lpstr>폼 관련 태그</vt:lpstr>
      <vt:lpstr>폼 관련 태그</vt:lpstr>
      <vt:lpstr>프레임 관련 태그</vt:lpstr>
      <vt:lpstr>프레임 관련 태그</vt:lpstr>
      <vt:lpstr>프레임 관련 태그</vt:lpstr>
      <vt:lpstr>프레임 관련 태그</vt:lpstr>
      <vt:lpstr>프레임 관련 태그</vt:lpstr>
      <vt:lpstr>멀티미디어 관련 태그</vt:lpstr>
      <vt:lpstr>멀티미디어 관련 태그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kosta-22</cp:lastModifiedBy>
  <cp:revision>1146</cp:revision>
  <dcterms:created xsi:type="dcterms:W3CDTF">2011-05-05T14:24:12Z</dcterms:created>
  <dcterms:modified xsi:type="dcterms:W3CDTF">2015-03-05T00:05:51Z</dcterms:modified>
</cp:coreProperties>
</file>