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71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72" r:id="rId12"/>
    <p:sldId id="273" r:id="rId13"/>
    <p:sldId id="274" r:id="rId14"/>
    <p:sldId id="275" r:id="rId15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8000"/>
    <a:srgbClr val="004070"/>
    <a:srgbClr val="8E2222"/>
    <a:srgbClr val="22270F"/>
    <a:srgbClr val="353D17"/>
    <a:srgbClr val="CFDBA1"/>
    <a:srgbClr val="FFFF99"/>
    <a:srgbClr val="9B3937"/>
    <a:srgbClr val="93A73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9110" autoAdjust="0"/>
  </p:normalViewPr>
  <p:slideViewPr>
    <p:cSldViewPr>
      <p:cViewPr>
        <p:scale>
          <a:sx n="80" d="100"/>
          <a:sy n="80" d="100"/>
        </p:scale>
        <p:origin x="-948" y="66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54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54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0592" y="1458367"/>
            <a:ext cx="8064896" cy="1368152"/>
          </a:xfrm>
        </p:spPr>
        <p:txBody>
          <a:bodyPr/>
          <a:lstStyle/>
          <a:p>
            <a:r>
              <a:rPr lang="ko-KR" altLang="en-US" smtClean="0"/>
              <a:t>웹 프로그래밍 이해 및 표준 기술</a:t>
            </a:r>
            <a:endParaRPr lang="ko-KR" altLang="en-US" sz="2200" dirty="0">
              <a:solidFill>
                <a:srgbClr val="CFDB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응답 상태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코드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200</a:t>
            </a:r>
            <a:r>
              <a:rPr lang="ko-KR" altLang="en-US" dirty="0" smtClean="0">
                <a:latin typeface="+mn-ea"/>
              </a:rPr>
              <a:t>번대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클라이언트의 요청이 성공적으로 수행 되었음을 의미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300</a:t>
            </a:r>
            <a:r>
              <a:rPr lang="ko-KR" altLang="en-US" dirty="0" smtClean="0">
                <a:latin typeface="+mn-ea"/>
              </a:rPr>
              <a:t>번대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파일이 이동되었을 때 사용되는 코드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             파일의 이동 위치를 </a:t>
            </a:r>
            <a:r>
              <a:rPr lang="en-US" altLang="ko-KR" dirty="0" smtClean="0">
                <a:latin typeface="+mn-ea"/>
              </a:rPr>
              <a:t>Location </a:t>
            </a:r>
            <a:r>
              <a:rPr lang="ko-KR" altLang="en-US" dirty="0" smtClean="0">
                <a:latin typeface="+mn-ea"/>
              </a:rPr>
              <a:t>헤더에 포함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400</a:t>
            </a:r>
            <a:r>
              <a:rPr lang="ko-KR" altLang="en-US" dirty="0" smtClean="0">
                <a:latin typeface="+mn-ea"/>
              </a:rPr>
              <a:t>번대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클라이언트의 요청에 문제가 있음을 의미</a:t>
            </a:r>
          </a:p>
          <a:p>
            <a:pPr lvl="1"/>
            <a:r>
              <a:rPr lang="en-US" altLang="ko-KR" dirty="0" smtClean="0">
                <a:latin typeface="+mn-ea"/>
              </a:rPr>
              <a:t>500</a:t>
            </a:r>
            <a:r>
              <a:rPr lang="ko-KR" altLang="en-US" dirty="0" smtClean="0">
                <a:latin typeface="+mn-ea"/>
              </a:rPr>
              <a:t>번대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웹 서버가 클라이언트의 요청을 처리하는 도중 에러가 발생 하였음을 의미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주요 응답 헤더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Cache-Control : </a:t>
            </a:r>
            <a:r>
              <a:rPr lang="ko-KR" altLang="en-US" dirty="0" smtClean="0">
                <a:latin typeface="+mn-ea"/>
              </a:rPr>
              <a:t>클라이언트가 받은 문서를 캐시</a:t>
            </a:r>
            <a:r>
              <a:rPr lang="en-US" altLang="ko-KR" dirty="0" smtClean="0">
                <a:latin typeface="+mn-ea"/>
              </a:rPr>
              <a:t>(Cache)</a:t>
            </a:r>
            <a:r>
              <a:rPr lang="ko-KR" altLang="en-US" dirty="0" smtClean="0">
                <a:latin typeface="+mn-ea"/>
              </a:rPr>
              <a:t>에 저장할 것인지 여부를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Connection : </a:t>
            </a:r>
            <a:r>
              <a:rPr lang="ko-KR" altLang="en-US" dirty="0" smtClean="0">
                <a:latin typeface="+mn-ea"/>
              </a:rPr>
              <a:t>웹 서버로부터 응답이 완료된 후 연결을 유지할 것인지 끊을 것인지를 지정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Expires : </a:t>
            </a:r>
            <a:r>
              <a:rPr lang="ko-KR" altLang="en-US" dirty="0" smtClean="0">
                <a:latin typeface="+mn-ea"/>
              </a:rPr>
              <a:t>캐시에 문서가 저장되어 있을 시간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Refresh : </a:t>
            </a:r>
            <a:r>
              <a:rPr lang="ko-KR" altLang="en-US" dirty="0" smtClean="0">
                <a:latin typeface="+mn-ea"/>
              </a:rPr>
              <a:t>웹 브라우저가 </a:t>
            </a:r>
            <a:r>
              <a:rPr lang="en-US" altLang="ko-KR" dirty="0" smtClean="0">
                <a:latin typeface="+mn-ea"/>
              </a:rPr>
              <a:t>Refresh </a:t>
            </a:r>
            <a:r>
              <a:rPr lang="ko-KR" altLang="en-US" dirty="0" smtClean="0">
                <a:latin typeface="+mn-ea"/>
              </a:rPr>
              <a:t>항목에 지정된 웹 페이지로 자동 연결하도록 지정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Set-Cookie : </a:t>
            </a:r>
            <a:r>
              <a:rPr lang="ko-KR" altLang="en-US" dirty="0" smtClean="0">
                <a:latin typeface="+mn-ea"/>
              </a:rPr>
              <a:t>쿠키를 설정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응답 </a:t>
            </a:r>
            <a:r>
              <a:rPr lang="ko-KR" altLang="en-US" dirty="0" smtClean="0"/>
              <a:t>메시지 구조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091" y="2394472"/>
            <a:ext cx="6431149" cy="2268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HTML(Hyper Text Markup Language)</a:t>
            </a:r>
          </a:p>
          <a:p>
            <a:pPr lvl="1"/>
            <a:r>
              <a:rPr lang="ko-KR" altLang="en-US" dirty="0" smtClean="0">
                <a:latin typeface="+mn-ea"/>
              </a:rPr>
              <a:t>웹 클라이언트에 </a:t>
            </a:r>
            <a:r>
              <a:rPr lang="ko-KR" altLang="en-US" dirty="0" err="1" smtClean="0">
                <a:latin typeface="+mn-ea"/>
              </a:rPr>
              <a:t>디스플레이하고자</a:t>
            </a:r>
            <a:r>
              <a:rPr lang="ko-KR" altLang="en-US" dirty="0" smtClean="0">
                <a:latin typeface="+mn-ea"/>
              </a:rPr>
              <a:t> 하는 문서 작성을 위한 텍스트 기반의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W3C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표준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마크업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언어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HTML</a:t>
            </a:r>
            <a:r>
              <a:rPr lang="ko-KR" altLang="en-US" dirty="0" smtClean="0">
                <a:latin typeface="+mn-ea"/>
              </a:rPr>
              <a:t>로 작성된 웹 문서는 웹 서버에 저장되며 요청 시 웹 클라이언트에게 서비스 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CSS</a:t>
            </a:r>
            <a:r>
              <a:rPr lang="ko-KR" altLang="en-US" dirty="0" smtClean="0">
                <a:latin typeface="+mn-ea"/>
              </a:rPr>
              <a:t>를 적용하여 일관되고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화려한 문서를 작성할 수 있으나 동적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ko-KR" altLang="en-US" dirty="0" smtClean="0">
                <a:latin typeface="+mn-ea"/>
              </a:rPr>
              <a:t> 처리는 불가능하다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ü"/>
            </a:pP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동적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콘텐츠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작성을 위한 표준 기술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 클라이언트에 의해 실행되는 </a:t>
            </a:r>
            <a:r>
              <a:rPr lang="en-US" altLang="ko-KR" dirty="0" smtClean="0">
                <a:latin typeface="+mn-ea"/>
              </a:rPr>
              <a:t>JavaScript, Applet, Flash, Flex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웹 서버에 의해 실행되는 </a:t>
            </a:r>
            <a:r>
              <a:rPr lang="en-US" altLang="ko-KR" dirty="0" smtClean="0">
                <a:latin typeface="+mn-ea"/>
              </a:rPr>
              <a:t>CGI, </a:t>
            </a:r>
            <a:r>
              <a:rPr lang="en-US" altLang="ko-KR" dirty="0" err="1" smtClean="0">
                <a:latin typeface="+mn-ea"/>
              </a:rPr>
              <a:t>Servlet</a:t>
            </a:r>
            <a:r>
              <a:rPr lang="en-US" altLang="ko-KR" dirty="0" smtClean="0">
                <a:latin typeface="+mn-ea"/>
              </a:rPr>
              <a:t>, ASP, JSP, PHP </a:t>
            </a:r>
            <a:r>
              <a:rPr lang="ko-KR" altLang="en-US" dirty="0" smtClean="0">
                <a:latin typeface="+mn-ea"/>
              </a:rPr>
              <a:t>등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CSS(Cascading Style Sheet)</a:t>
            </a:r>
          </a:p>
          <a:p>
            <a:pPr lvl="1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문서에 “시각적 표현”을 제어하기 위한 </a:t>
            </a:r>
            <a:r>
              <a:rPr lang="en-US" altLang="ko-KR" dirty="0" smtClean="0">
                <a:latin typeface="+mn-ea"/>
              </a:rPr>
              <a:t>W3C </a:t>
            </a:r>
            <a:r>
              <a:rPr lang="ko-KR" altLang="en-US" dirty="0" smtClean="0">
                <a:latin typeface="+mn-ea"/>
              </a:rPr>
              <a:t>표준 스타일 언어이다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문서에 세부적인 스타일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글꼴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색상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문단 등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을 적용하고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문서 전체에 일관된 서식 지정이 가능하다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Java Script</a:t>
            </a:r>
          </a:p>
          <a:p>
            <a:pPr lvl="1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문서를 보다 동적인 문서로 만들기 위해 변수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연산자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err="1" smtClean="0">
                <a:latin typeface="+mn-ea"/>
              </a:rPr>
              <a:t>제어문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함수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객체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이벤트 처리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서버와의 데이터 통신 등 프로그래밍 개념을 대폭 수용한 대표적인 클라이언트 사이드 스크립트 언어이다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기타 클라이언트 사이드 스크립트 언어로 </a:t>
            </a:r>
            <a:r>
              <a:rPr lang="en-US" altLang="ko-KR" dirty="0" smtClean="0">
                <a:latin typeface="+mn-ea"/>
              </a:rPr>
              <a:t>VB Script, Action Script </a:t>
            </a:r>
            <a:r>
              <a:rPr lang="ko-KR" altLang="en-US" dirty="0" smtClean="0">
                <a:latin typeface="+mn-ea"/>
              </a:rPr>
              <a:t>등이 존재한다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(Web) </a:t>
            </a:r>
            <a:r>
              <a:rPr lang="ko-KR" altLang="en-US" dirty="0" smtClean="0"/>
              <a:t>표준 기술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CGI(Common Gateway Interface)</a:t>
            </a:r>
          </a:p>
          <a:p>
            <a:pPr lvl="1"/>
            <a:r>
              <a:rPr lang="ko-KR" altLang="en-US" dirty="0" smtClean="0">
                <a:latin typeface="+mn-ea"/>
              </a:rPr>
              <a:t>웹 서버와 동적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ko-KR" altLang="en-US" dirty="0" smtClean="0">
                <a:latin typeface="+mn-ea"/>
              </a:rPr>
              <a:t> 작성을 위한 외부 응용 프로그램간에 데이터를 주고 받기 위한  공통 규약이다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주로 </a:t>
            </a:r>
            <a:r>
              <a:rPr lang="en-US" altLang="ko-KR" dirty="0" smtClean="0">
                <a:latin typeface="+mn-ea"/>
              </a:rPr>
              <a:t>C, Perl </a:t>
            </a:r>
            <a:r>
              <a:rPr lang="ko-KR" altLang="en-US" dirty="0" smtClean="0">
                <a:latin typeface="+mn-ea"/>
              </a:rPr>
              <a:t>언어로 작성된다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프로세스 단위로 실행되기 때문에 사용자 요청이 증가하면 성능이 급격히 저하되는 단점이 있다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(Web) </a:t>
            </a:r>
            <a:r>
              <a:rPr lang="ko-KR" altLang="en-US" dirty="0" smtClean="0"/>
              <a:t>표준 기술</a:t>
            </a:r>
            <a:endParaRPr lang="ko-KR" altLang="en-US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280592" y="2178447"/>
            <a:ext cx="7058025" cy="2808312"/>
            <a:chOff x="528" y="1920"/>
            <a:chExt cx="3840" cy="1474"/>
          </a:xfrm>
        </p:grpSpPr>
        <p:pic>
          <p:nvPicPr>
            <p:cNvPr id="5" name="Picture 10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016"/>
              <a:ext cx="86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809"/>
              <a:ext cx="864" cy="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4" y="2208"/>
              <a:ext cx="719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387" y="2238"/>
              <a:ext cx="129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http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://www.xxx.com/cgi-bin/a.cgi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387" y="2956"/>
              <a:ext cx="1296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http</a:t>
              </a:r>
              <a:r>
                <a:rPr lang="en-US" altLang="ko-KR" sz="1400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://www.xxx.com/cgi-bin/a.cgi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1344" y="240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1344" y="310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3648" y="2112"/>
              <a:ext cx="720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>
                  <a:solidFill>
                    <a:srgbClr val="E40000"/>
                  </a:solidFill>
                  <a:latin typeface="Arial Narrow" pitchFamily="34" charset="0"/>
                </a:rPr>
                <a:t>프로세스</a:t>
              </a:r>
              <a:endParaRPr lang="ko-KR" altLang="en-US">
                <a:solidFill>
                  <a:srgbClr val="E40000"/>
                </a:solidFill>
              </a:endParaRPr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3648" y="2732"/>
              <a:ext cx="720" cy="38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ko-KR" altLang="en-US" sz="1600">
                  <a:solidFill>
                    <a:srgbClr val="E40000"/>
                  </a:solidFill>
                  <a:latin typeface="Arial Narrow" pitchFamily="34" charset="0"/>
                </a:rPr>
                <a:t>프로세스</a:t>
              </a:r>
              <a:endParaRPr lang="ko-KR" altLang="en-US">
                <a:solidFill>
                  <a:srgbClr val="E40000"/>
                </a:solidFill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816" y="1920"/>
              <a:ext cx="38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a.cgi</a:t>
              </a: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3816" y="3158"/>
              <a:ext cx="38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600" dirty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a.cgi</a:t>
              </a: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 flipV="1">
              <a:off x="3168" y="230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>
              <a:off x="3168" y="2544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err="1" smtClean="0">
                <a:latin typeface="+mn-ea"/>
              </a:rPr>
              <a:t>Servlet</a:t>
            </a:r>
            <a:r>
              <a:rPr lang="en-US" altLang="ko-KR" dirty="0" smtClean="0">
                <a:latin typeface="+mn-ea"/>
              </a:rPr>
              <a:t>(Server + let)</a:t>
            </a:r>
          </a:p>
          <a:p>
            <a:pPr lvl="1"/>
            <a:r>
              <a:rPr lang="ko-KR" altLang="en-US" dirty="0" smtClean="0">
                <a:latin typeface="+mn-ea"/>
              </a:rPr>
              <a:t>동적 </a:t>
            </a:r>
            <a:r>
              <a:rPr lang="ko-KR" altLang="en-US" dirty="0" err="1" smtClean="0">
                <a:latin typeface="+mn-ea"/>
              </a:rPr>
              <a:t>콘텐츠</a:t>
            </a:r>
            <a:r>
              <a:rPr lang="ko-KR" altLang="en-US" dirty="0" smtClean="0">
                <a:latin typeface="+mn-ea"/>
              </a:rPr>
              <a:t> 생성을 위한 자바로 작성된  </a:t>
            </a:r>
            <a:r>
              <a:rPr lang="en-US" altLang="ko-KR" dirty="0" smtClean="0">
                <a:latin typeface="+mn-ea"/>
              </a:rPr>
              <a:t>CGI </a:t>
            </a:r>
            <a:r>
              <a:rPr lang="ko-KR" altLang="en-US" dirty="0" smtClean="0">
                <a:latin typeface="+mn-ea"/>
              </a:rPr>
              <a:t>프로그램을  의미한다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웹 클라이언트의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요청과 </a:t>
            </a:r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응답을 위한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Servlet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API</a:t>
            </a:r>
            <a:r>
              <a:rPr lang="ko-KR" altLang="en-US" dirty="0" smtClean="0">
                <a:latin typeface="+mn-ea"/>
              </a:rPr>
              <a:t>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지원한다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서블릿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엔진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컨테이너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에 의해 실행되고 관리된다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</a:rPr>
              <a:t>스레드</a:t>
            </a:r>
            <a:r>
              <a:rPr lang="ko-KR" altLang="en-US" dirty="0" smtClean="0">
                <a:latin typeface="+mn-ea"/>
              </a:rPr>
              <a:t> 단위로 실행되기 때문에 처리 속도가 빠르고 효율적이다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err="1" smtClean="0">
                <a:latin typeface="+mn-ea"/>
              </a:rPr>
              <a:t>JavaEE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플랫폼 기반 표준 기술 중의 하나이다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JSP(Java Server Page)</a:t>
            </a:r>
          </a:p>
          <a:p>
            <a:pPr lvl="1"/>
            <a:r>
              <a:rPr lang="ko-KR" altLang="en-US" dirty="0" smtClean="0">
                <a:latin typeface="+mn-ea"/>
              </a:rPr>
              <a:t>자바 기반 대표적인 서버 사이드 스크립트 기술이다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태그 내에 자바코드를 넣어 보다 쉽게 동적 </a:t>
            </a:r>
            <a:r>
              <a:rPr lang="ko-KR" altLang="en-US" dirty="0" err="1" smtClean="0">
                <a:latin typeface="+mn-ea"/>
              </a:rPr>
              <a:t>콘텐츠를</a:t>
            </a:r>
            <a:r>
              <a:rPr lang="ko-KR" altLang="en-US" dirty="0" smtClean="0">
                <a:latin typeface="+mn-ea"/>
              </a:rPr>
              <a:t>  생성할 수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</a:rPr>
              <a:t>서블릿에</a:t>
            </a:r>
            <a:r>
              <a:rPr lang="ko-KR" altLang="en-US" dirty="0" smtClean="0">
                <a:latin typeface="+mn-ea"/>
              </a:rPr>
              <a:t> 비해 개발 생산성이 높다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(Web) </a:t>
            </a:r>
            <a:r>
              <a:rPr lang="ko-KR" altLang="en-US" dirty="0" smtClean="0"/>
              <a:t>표준 기술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</a:t>
            </a:r>
            <a:r>
              <a:rPr lang="en-US" altLang="ko-KR" dirty="0" err="1" smtClean="0"/>
              <a:t>JavaEE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표준 기술들</a:t>
            </a:r>
            <a:endParaRPr lang="ko-KR" altLang="en-US" dirty="0"/>
          </a:p>
        </p:txBody>
      </p:sp>
      <p:pic>
        <p:nvPicPr>
          <p:cNvPr id="5" name="Picture 5" descr="d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496" y="870544"/>
            <a:ext cx="9023028" cy="5412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World Wide Web(WWW)</a:t>
            </a:r>
            <a:r>
              <a:rPr lang="ko-KR" altLang="en-US" dirty="0" smtClean="0">
                <a:latin typeface="+mn-ea"/>
              </a:rPr>
              <a:t>의 통신 규약에 따라 인터넷 상에서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HTTP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응용 프로토콜</a:t>
            </a:r>
            <a:r>
              <a:rPr lang="ko-KR" altLang="en-US" dirty="0" smtClean="0">
                <a:latin typeface="+mn-ea"/>
              </a:rPr>
              <a:t>을 사용하여 다양한 데이터를 </a:t>
            </a:r>
            <a:r>
              <a:rPr lang="ko-KR" altLang="en-US" dirty="0" smtClean="0">
                <a:latin typeface="+mn-ea"/>
              </a:rPr>
              <a:t>송수신하는 네트워크 </a:t>
            </a:r>
            <a:r>
              <a:rPr lang="ko-KR" altLang="en-US" dirty="0" smtClean="0">
                <a:latin typeface="+mn-ea"/>
              </a:rPr>
              <a:t>프로그램을 말한다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클라이언트 사이드 웹 애플리케이션</a:t>
            </a:r>
            <a:r>
              <a:rPr lang="ko-KR" altLang="en-US" dirty="0" smtClean="0">
                <a:latin typeface="+mn-ea"/>
              </a:rPr>
              <a:t>과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서버 사이드 웹 애플리케이션</a:t>
            </a:r>
            <a:r>
              <a:rPr lang="ko-KR" altLang="en-US" dirty="0" smtClean="0">
                <a:latin typeface="+mn-ea"/>
              </a:rPr>
              <a:t>으로 나뉨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HTTP(Hyper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Text Transfer Protocol)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프로토콜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TCP/IP </a:t>
            </a:r>
            <a:r>
              <a:rPr lang="ko-KR" altLang="en-US" dirty="0" smtClean="0">
                <a:latin typeface="+mn-ea"/>
              </a:rPr>
              <a:t>기반 응용 프로토콜의 하나로 웹 클라이언트의 요청</a:t>
            </a:r>
            <a:r>
              <a:rPr lang="en-US" altLang="ko-KR" dirty="0" smtClean="0">
                <a:latin typeface="+mn-ea"/>
              </a:rPr>
              <a:t>(Request)</a:t>
            </a:r>
            <a:r>
              <a:rPr lang="ko-KR" altLang="en-US" dirty="0" smtClean="0">
                <a:latin typeface="+mn-ea"/>
              </a:rPr>
              <a:t>과 웹 서버의 응답</a:t>
            </a:r>
            <a:r>
              <a:rPr lang="en-US" altLang="ko-KR" dirty="0" smtClean="0">
                <a:latin typeface="+mn-ea"/>
              </a:rPr>
              <a:t>(Response) </a:t>
            </a:r>
            <a:r>
              <a:rPr lang="ko-KR" altLang="en-US" dirty="0" smtClean="0">
                <a:latin typeface="+mn-ea"/>
              </a:rPr>
              <a:t>데이터를 전송하기 위한 통신 규약이다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서버와 클라이언트간에 연결상태를 유지하지 않는 특징을 가진다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웹 브라우저와 웹 서버는 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HTTP </a:t>
            </a:r>
            <a:r>
              <a:rPr lang="ko-KR" altLang="en-US" dirty="0" smtClean="0">
                <a:solidFill>
                  <a:srgbClr val="0070C0"/>
                </a:solidFill>
                <a:latin typeface="+mn-ea"/>
              </a:rPr>
              <a:t>프로토콜을 이용하여 데이터 송수신한다</a:t>
            </a:r>
            <a:r>
              <a:rPr lang="en-US" altLang="ko-KR" dirty="0" smtClean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프로그램 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3330575"/>
            <a:ext cx="741682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클라이언트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요청과 </a:t>
            </a:r>
            <a:r>
              <a:rPr lang="ko-KR" altLang="en-US" dirty="0" smtClean="0"/>
              <a:t>웹 서버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응답 처리 과정</a:t>
            </a:r>
            <a:endParaRPr lang="ko-KR" altLang="en-US" dirty="0"/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344488" y="1128563"/>
            <a:ext cx="9228137" cy="3786188"/>
            <a:chOff x="341" y="1440"/>
            <a:chExt cx="4789" cy="2210"/>
          </a:xfrm>
        </p:grpSpPr>
        <p:pic>
          <p:nvPicPr>
            <p:cNvPr id="7" name="Picture 8" descr="D:\PPT\자바웹프로그래밍\PPT이미지\한빛사이트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28" y="2880"/>
              <a:ext cx="672" cy="6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9" descr="D:\PPT\자바웹프로그래밍\PPT이미지\컴퓨터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44" y="2928"/>
              <a:ext cx="720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30" y="2701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1776" y="1872"/>
              <a:ext cx="1056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V="1">
              <a:off x="1910" y="2022"/>
              <a:ext cx="922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12" name="Picture 10" descr="D:\PPT\자바웹프로그래밍\PPT이미지\서버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4" y="1440"/>
              <a:ext cx="482" cy="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Line 14"/>
            <p:cNvSpPr>
              <a:spLocks noChangeShapeType="1"/>
            </p:cNvSpPr>
            <p:nvPr/>
          </p:nvSpPr>
          <p:spPr bwMode="auto">
            <a:xfrm flipH="1">
              <a:off x="1200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010" y="3072"/>
              <a:ext cx="1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010" y="3308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041" y="3120"/>
              <a:ext cx="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2546" y="3332"/>
              <a:ext cx="576" cy="314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&lt;HTML&gt;</a:t>
              </a:r>
            </a:p>
            <a:p>
              <a:pPr algn="ct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&lt;BODY&gt;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…</a:t>
              </a: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4698" y="2964"/>
              <a:ext cx="246" cy="336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4602" y="3312"/>
              <a:ext cx="528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300">
                  <a:latin typeface="맑은 고딕" pitchFamily="50" charset="-127"/>
                  <a:ea typeface="맑은 고딕" pitchFamily="50" charset="-127"/>
                </a:rPr>
                <a:t>index.html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4078" y="2869"/>
              <a:ext cx="72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④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요청 분석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 읽기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2726" y="2155"/>
              <a:ext cx="564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DNS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서버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471" y="2389"/>
              <a:ext cx="91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② IP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주소로 변환</a:t>
              </a:r>
            </a:p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211.xxx.xxx.com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1574" y="2221"/>
              <a:ext cx="672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① URL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입력</a:t>
              </a:r>
            </a:p>
            <a:p>
              <a:pPr algn="r"/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www.xxx.com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41" y="3542"/>
              <a:ext cx="1076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⑥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해석 및 화면 구성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424" y="3458"/>
              <a:ext cx="561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브라우저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655" y="3458"/>
              <a:ext cx="43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[</a:t>
              </a:r>
              <a:r>
                <a:rPr lang="ko-KR" altLang="en-US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웹 서버</a:t>
              </a:r>
              <a:r>
                <a:rPr lang="en-US" altLang="ko-KR" sz="14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]</a:t>
              </a:r>
              <a:endParaRPr lang="ko-KR" altLang="en-US" sz="14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3555" y="2953"/>
              <a:ext cx="240" cy="240"/>
            </a:xfrm>
            <a:prstGeom prst="rect">
              <a:avLst/>
            </a:prstGeom>
            <a:solidFill>
              <a:srgbClr val="FFF6C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80</a:t>
              </a:r>
            </a:p>
            <a:p>
              <a:pPr algn="ctr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포트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2101" y="2832"/>
              <a:ext cx="1491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③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페이지 요청</a:t>
              </a:r>
            </a:p>
            <a:p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http://www.xxx.com/index.html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2106" y="3163"/>
              <a:ext cx="1158" cy="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⑤ HTML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파일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텍스트</a:t>
              </a:r>
              <a:r>
                <a:rPr lang="en-US" altLang="ko-KR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200" dirty="0">
                  <a:solidFill>
                    <a:schemeClr val="tx2">
                      <a:lumMod val="7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응답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요청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응답 데이터 구조</a:t>
            </a:r>
            <a:endParaRPr lang="ko-KR" altLang="en-US" dirty="0"/>
          </a:p>
        </p:txBody>
      </p:sp>
      <p:sp>
        <p:nvSpPr>
          <p:cNvPr id="30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576000" cy="5688632"/>
          </a:xfrm>
        </p:spPr>
        <p:txBody>
          <a:bodyPr/>
          <a:lstStyle/>
          <a:p>
            <a:r>
              <a:rPr lang="en-US" altLang="ko-KR" sz="2000" dirty="0" smtClean="0">
                <a:latin typeface="+mn-ea"/>
              </a:rPr>
              <a:t>HTTP </a:t>
            </a:r>
            <a:r>
              <a:rPr lang="ko-KR" altLang="en-US" sz="2000" dirty="0" smtClean="0">
                <a:latin typeface="+mn-ea"/>
              </a:rPr>
              <a:t>요청 데이터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메시지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의 주요 구성요소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HTTP 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요청방식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(GET|POST)</a:t>
            </a:r>
            <a:endParaRPr lang="ko-KR" altLang="en-US" sz="1800" dirty="0" smtClean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요청 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URI(/index.html)</a:t>
            </a:r>
          </a:p>
          <a:p>
            <a:pPr lvl="1"/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요청 </a:t>
            </a:r>
            <a:r>
              <a:rPr lang="ko-KR" altLang="en-US" sz="1800" dirty="0" err="1" smtClean="0">
                <a:solidFill>
                  <a:srgbClr val="0070C0"/>
                </a:solidFill>
                <a:latin typeface="+mn-ea"/>
              </a:rPr>
              <a:t>파라미터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id=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bangry&amp;name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=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김기정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sz="1800" dirty="0" smtClean="0">
              <a:solidFill>
                <a:srgbClr val="0070C0"/>
              </a:solidFill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HTTP </a:t>
            </a:r>
            <a:r>
              <a:rPr lang="ko-KR" altLang="en-US" sz="2000" dirty="0" smtClean="0">
                <a:latin typeface="+mn-ea"/>
              </a:rPr>
              <a:t>응답 데이터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메시지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의 주요 구성요소</a:t>
            </a:r>
            <a:endParaRPr lang="en-US" altLang="ko-KR" sz="2000" dirty="0" smtClean="0">
              <a:latin typeface="+mn-ea"/>
            </a:endParaRPr>
          </a:p>
          <a:p>
            <a:pPr lvl="1"/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응답코드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요청 처리에 대한 성공여부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/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마임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(MIME)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타입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(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텍스트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이미지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오디오 등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1"/>
            <a:r>
              <a:rPr lang="ko-KR" altLang="en-US" sz="1800" dirty="0" err="1" smtClean="0">
                <a:solidFill>
                  <a:srgbClr val="0070C0"/>
                </a:solidFill>
                <a:latin typeface="+mn-ea"/>
              </a:rPr>
              <a:t>콘텐츠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 내용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(HTML 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태그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, 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이미지 등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HTTP </a:t>
            </a:r>
            <a:r>
              <a:rPr lang="ko-KR" altLang="en-US" dirty="0" smtClean="0">
                <a:latin typeface="+mn-ea"/>
              </a:rPr>
              <a:t>요청의 종류 및 요청 </a:t>
            </a:r>
            <a:r>
              <a:rPr lang="ko-KR" altLang="en-US" dirty="0" err="1" smtClean="0">
                <a:latin typeface="+mn-ea"/>
              </a:rPr>
              <a:t>파라미터의</a:t>
            </a:r>
            <a:r>
              <a:rPr lang="ko-KR" altLang="en-US" dirty="0" smtClean="0">
                <a:latin typeface="+mn-ea"/>
              </a:rPr>
              <a:t> 포맷을 정의한다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ko-KR" altLang="en-US" dirty="0" smtClean="0">
                <a:latin typeface="+mn-ea"/>
              </a:rPr>
              <a:t>주로 사용하는 요청 방식은 </a:t>
            </a:r>
            <a:r>
              <a:rPr lang="en-US" altLang="ko-KR" dirty="0" smtClean="0">
                <a:latin typeface="+mn-ea"/>
              </a:rPr>
              <a:t>GET </a:t>
            </a:r>
            <a:r>
              <a:rPr lang="ko-KR" altLang="en-US" dirty="0" smtClean="0">
                <a:latin typeface="+mn-ea"/>
              </a:rPr>
              <a:t>방식과 </a:t>
            </a:r>
            <a:r>
              <a:rPr lang="en-US" altLang="ko-KR" dirty="0" smtClean="0">
                <a:latin typeface="+mn-ea"/>
              </a:rPr>
              <a:t>POST </a:t>
            </a:r>
            <a:r>
              <a:rPr lang="ko-KR" altLang="en-US" dirty="0" smtClean="0">
                <a:latin typeface="+mn-ea"/>
              </a:rPr>
              <a:t>방식이다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GET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방식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주로 단순한 자원</a:t>
            </a:r>
            <a:r>
              <a:rPr lang="en-US" altLang="ko-KR" dirty="0" smtClean="0">
                <a:latin typeface="+mn-ea"/>
              </a:rPr>
              <a:t>(HTML </a:t>
            </a:r>
            <a:r>
              <a:rPr lang="ko-KR" altLang="en-US" dirty="0" smtClean="0">
                <a:latin typeface="+mn-ea"/>
              </a:rPr>
              <a:t>문서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이미지 파일 등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요청 시 사용한다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URL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입력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링크 클릭 등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lvl="1"/>
            <a:r>
              <a:rPr lang="ko-KR" altLang="en-US" dirty="0" smtClean="0">
                <a:latin typeface="+mn-ea"/>
              </a:rPr>
              <a:t>보안과 상관없는 단순한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전달에도 사용한다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쿼리스트링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sports.jsp?category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=baseball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요청 방식</a:t>
            </a:r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129" y="2352327"/>
            <a:ext cx="8916359" cy="328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GET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요청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메시지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샘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플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요청 방식</a:t>
            </a:r>
            <a:endParaRPr lang="ko-KR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7883" y="1110201"/>
            <a:ext cx="9657645" cy="490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POST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방식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사용자의 </a:t>
            </a:r>
            <a:r>
              <a:rPr lang="en-US" altLang="ko-KR" dirty="0" smtClean="0">
                <a:latin typeface="+mn-ea"/>
              </a:rPr>
              <a:t>HTML </a:t>
            </a:r>
            <a:r>
              <a:rPr lang="ko-KR" altLang="en-US" dirty="0" smtClean="0">
                <a:latin typeface="+mn-ea"/>
              </a:rPr>
              <a:t>폼 입력 값을 서버에 전달 시 사용한다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보안이 필요하거나 복잡한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전달에 주로 사용한다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요청 방식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r="2026"/>
          <a:stretch>
            <a:fillRect/>
          </a:stretch>
        </p:blipFill>
        <p:spPr bwMode="auto">
          <a:xfrm>
            <a:off x="378963" y="1865163"/>
            <a:ext cx="9038533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POST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요청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메시지 샘플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요청 방식</a:t>
            </a:r>
            <a:endParaRPr lang="ko-KR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8370" y="1110202"/>
            <a:ext cx="9673937" cy="488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810295"/>
            <a:ext cx="900100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HTTP 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응답 메시지 구성 요소</a:t>
            </a:r>
            <a:endParaRPr lang="en-US" altLang="ko-KR" sz="1800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응답 라인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응답 헤더</a:t>
            </a:r>
            <a:endParaRPr lang="en-US" altLang="ko-KR" sz="1600" dirty="0" smtClean="0">
              <a:latin typeface="+mn-ea"/>
            </a:endParaRPr>
          </a:p>
          <a:p>
            <a:pPr lvl="1"/>
            <a:r>
              <a:rPr lang="ko-KR" altLang="en-US" sz="1600" dirty="0" smtClean="0">
                <a:latin typeface="+mn-ea"/>
              </a:rPr>
              <a:t>응답 데이터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HTTP </a:t>
            </a:r>
            <a:r>
              <a:rPr lang="ko-KR" altLang="en-US" dirty="0" smtClean="0"/>
              <a:t>응답 </a:t>
            </a:r>
            <a:r>
              <a:rPr lang="ko-KR" altLang="en-US" dirty="0" smtClean="0"/>
              <a:t>메시지 구조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36976" y="2923035"/>
            <a:ext cx="136815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응답 라인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36976" y="4194671"/>
            <a:ext cx="136815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응답 헤더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6976" y="5502690"/>
            <a:ext cx="1368152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25000"/>
                  </a:schemeClr>
                </a:solidFill>
              </a:rPr>
              <a:t>응답 데이터</a:t>
            </a:r>
            <a:endParaRPr lang="ko-KR" altLang="en-US" sz="14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687</Words>
  <Application>Microsoft Office PowerPoint</Application>
  <PresentationFormat>사용자 지정</PresentationFormat>
  <Paragraphs>123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디자인 사용자 지정</vt:lpstr>
      <vt:lpstr>웹 프로그래밍 이해 및 표준 기술</vt:lpstr>
      <vt:lpstr>웹 프로그램 이란?</vt:lpstr>
      <vt:lpstr>웹 클라이언트 HTTP 요청과 웹 서버 HTTP 응답 처리 과정</vt:lpstr>
      <vt:lpstr>HTTP 요청 및 응답 데이터 구조</vt:lpstr>
      <vt:lpstr>HTTP 요청 방식</vt:lpstr>
      <vt:lpstr>HTTP 요청 방식</vt:lpstr>
      <vt:lpstr>HTTP 요청 방식</vt:lpstr>
      <vt:lpstr>HTTP 요청 방식</vt:lpstr>
      <vt:lpstr>HTTP 응답 메시지 구조</vt:lpstr>
      <vt:lpstr>HTTP 응답 메시지 구조</vt:lpstr>
      <vt:lpstr>웹(Web) 표준 기술</vt:lpstr>
      <vt:lpstr>웹(Web) 표준 기술</vt:lpstr>
      <vt:lpstr>웹(Web) 표준 기술</vt:lpstr>
      <vt:lpstr>기타 JavaEE 기반 표준 기술들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kosta-22</cp:lastModifiedBy>
  <cp:revision>947</cp:revision>
  <dcterms:created xsi:type="dcterms:W3CDTF">2011-05-05T14:24:12Z</dcterms:created>
  <dcterms:modified xsi:type="dcterms:W3CDTF">2014-07-24T00:07:09Z</dcterms:modified>
</cp:coreProperties>
</file>