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2"/>
  </p:notesMasterIdLst>
  <p:handoutMasterIdLst>
    <p:handoutMasterId r:id="rId13"/>
  </p:handoutMasterIdLst>
  <p:sldIdLst>
    <p:sldId id="256" r:id="rId2"/>
    <p:sldId id="318" r:id="rId3"/>
    <p:sldId id="260" r:id="rId4"/>
    <p:sldId id="320" r:id="rId5"/>
    <p:sldId id="329" r:id="rId6"/>
    <p:sldId id="319" r:id="rId7"/>
    <p:sldId id="330" r:id="rId8"/>
    <p:sldId id="331" r:id="rId9"/>
    <p:sldId id="332" r:id="rId10"/>
    <p:sldId id="333" r:id="rId11"/>
  </p:sldIdLst>
  <p:sldSz cx="9906000" cy="666115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3300"/>
    <a:srgbClr val="22270F"/>
    <a:srgbClr val="008000"/>
    <a:srgbClr val="93A73F"/>
    <a:srgbClr val="353D17"/>
    <a:srgbClr val="CC3300"/>
    <a:srgbClr val="004070"/>
    <a:srgbClr val="8E2222"/>
    <a:srgbClr val="CFDBA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33" autoAdjust="0"/>
    <p:restoredTop sz="96085" autoAdjust="0"/>
  </p:normalViewPr>
  <p:slideViewPr>
    <p:cSldViewPr>
      <p:cViewPr varScale="1">
        <p:scale>
          <a:sx n="71" d="100"/>
          <a:sy n="71" d="100"/>
        </p:scale>
        <p:origin x="-354" y="-108"/>
      </p:cViewPr>
      <p:guideLst>
        <p:guide orient="horz" pos="2098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7" d="100"/>
          <a:sy n="97" d="100"/>
        </p:scale>
        <p:origin x="-2622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E5891-A530-4395-96D5-7BC1F4DEF44D}" type="datetimeFigureOut">
              <a:rPr lang="ko-KR" altLang="en-US" smtClean="0"/>
              <a:pPr/>
              <a:t>2014-08-11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AE531-B6BB-4ADD-9EB7-44073863E2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22025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96B77-A7C6-4E39-B4EE-FFB3194A2229}" type="datetimeFigureOut">
              <a:rPr lang="ko-KR" altLang="en-US" smtClean="0"/>
              <a:pPr/>
              <a:t>2014-08-11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685800"/>
            <a:ext cx="5099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45ED3-F16D-4AA3-B592-D8DF273394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613905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rgbClr val="DEFF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9633520" cy="6661150"/>
          </a:xfrm>
          <a:prstGeom prst="rect">
            <a:avLst/>
          </a:prstGeom>
          <a:gradFill flip="none" rotWithShape="1">
            <a:gsLst>
              <a:gs pos="100000">
                <a:srgbClr val="667727"/>
              </a:gs>
              <a:gs pos="59000">
                <a:srgbClr val="05050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1856656" y="5850855"/>
            <a:ext cx="7905328" cy="0"/>
          </a:xfrm>
          <a:prstGeom prst="line">
            <a:avLst/>
          </a:prstGeom>
          <a:ln w="15875">
            <a:solidFill>
              <a:srgbClr val="7C912F"/>
            </a:solidFill>
          </a:ln>
          <a:effectLst>
            <a:outerShdw blurRad="7239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5673080" y="5850855"/>
            <a:ext cx="3672408" cy="81029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r>
              <a:rPr lang="en-US" altLang="ko-KR" sz="1800" b="1" dirty="0" smtClean="0">
                <a:solidFill>
                  <a:srgbClr val="B9D200"/>
                </a:solidFill>
                <a:latin typeface="+mj-lt"/>
              </a:rPr>
              <a:t>bangry313@gmail.com</a:t>
            </a:r>
            <a:endParaRPr lang="ko-KR" altLang="en-US" sz="1800" b="1" dirty="0">
              <a:solidFill>
                <a:srgbClr val="B9D200"/>
              </a:solidFill>
              <a:latin typeface="+mj-lt"/>
            </a:endParaRPr>
          </a:p>
        </p:txBody>
      </p:sp>
      <p:sp>
        <p:nvSpPr>
          <p:cNvPr id="22" name="제목 개체 틀 1"/>
          <p:cNvSpPr txBox="1">
            <a:spLocks/>
          </p:cNvSpPr>
          <p:nvPr userDrawn="1"/>
        </p:nvSpPr>
        <p:spPr>
          <a:xfrm>
            <a:off x="430088" y="18207"/>
            <a:ext cx="8915400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5400" b="1" baseline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algn="r"/>
            <a:r>
              <a:rPr lang="en-US" altLang="ko-KR" sz="4400" b="1" kern="1200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+mj-ea"/>
                <a:ea typeface="+mj-ea"/>
                <a:cs typeface="+mn-cs"/>
              </a:rPr>
              <a:t>WEB PROGRAMMING</a:t>
            </a:r>
            <a:endParaRPr lang="ko-KR" altLang="en-US" sz="4400" b="1" kern="1200" baseline="0" dirty="0">
              <a:solidFill>
                <a:schemeClr val="tx2">
                  <a:lumMod val="40000"/>
                  <a:lumOff val="60000"/>
                </a:schemeClr>
              </a:solidFill>
              <a:latin typeface="+mj-ea"/>
              <a:ea typeface="+mj-ea"/>
              <a:cs typeface="+mn-cs"/>
            </a:endParaRPr>
          </a:p>
        </p:txBody>
      </p:sp>
      <p:cxnSp>
        <p:nvCxnSpPr>
          <p:cNvPr id="25" name="직선 연결선 24"/>
          <p:cNvCxnSpPr/>
          <p:nvPr userDrawn="1"/>
        </p:nvCxnSpPr>
        <p:spPr>
          <a:xfrm>
            <a:off x="200472" y="1458367"/>
            <a:ext cx="9561512" cy="0"/>
          </a:xfrm>
          <a:prstGeom prst="line">
            <a:avLst/>
          </a:prstGeom>
          <a:ln w="15875">
            <a:solidFill>
              <a:srgbClr val="7C912F"/>
            </a:solidFill>
          </a:ln>
          <a:effectLst>
            <a:outerShdw blurRad="7239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1726232" y="1458367"/>
            <a:ext cx="761925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200" b="1" baseline="0"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SUBSET TITLE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5"/>
          <p:cNvGrpSpPr/>
          <p:nvPr userDrawn="1"/>
        </p:nvGrpSpPr>
        <p:grpSpPr>
          <a:xfrm>
            <a:off x="0" y="0"/>
            <a:ext cx="9920480" cy="666279"/>
            <a:chOff x="0" y="0"/>
            <a:chExt cx="9920480" cy="666279"/>
          </a:xfrm>
        </p:grpSpPr>
        <p:sp>
          <p:nvSpPr>
            <p:cNvPr id="7" name="직사각형 6"/>
            <p:cNvSpPr/>
            <p:nvPr userDrawn="1"/>
          </p:nvSpPr>
          <p:spPr>
            <a:xfrm>
              <a:off x="0" y="0"/>
              <a:ext cx="252000" cy="666000"/>
            </a:xfrm>
            <a:prstGeom prst="rect">
              <a:avLst/>
            </a:prstGeom>
            <a:solidFill>
              <a:srgbClr val="DEFF02"/>
            </a:solidFill>
            <a:ln w="50800" cap="rnd" cmpd="dbl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71683" tIns="35841" rIns="71683" bIns="35841" anchor="b"/>
            <a:lstStyle/>
            <a:p>
              <a:pPr algn="ctr" eaLnBrk="1" latinLnBrk="0" hangingPunct="1"/>
              <a:endParaRPr kumimoji="0" lang="en-US"/>
            </a:p>
          </p:txBody>
        </p:sp>
        <p:grpSp>
          <p:nvGrpSpPr>
            <p:cNvPr id="3" name="그룹 11"/>
            <p:cNvGrpSpPr/>
            <p:nvPr userDrawn="1"/>
          </p:nvGrpSpPr>
          <p:grpSpPr>
            <a:xfrm>
              <a:off x="272480" y="0"/>
              <a:ext cx="9648000" cy="666279"/>
              <a:chOff x="272480" y="0"/>
              <a:chExt cx="9648000" cy="666279"/>
            </a:xfrm>
          </p:grpSpPr>
          <p:sp>
            <p:nvSpPr>
              <p:cNvPr id="8" name="직사각형 7"/>
              <p:cNvSpPr/>
              <p:nvPr userDrawn="1"/>
            </p:nvSpPr>
            <p:spPr>
              <a:xfrm>
                <a:off x="272481" y="0"/>
                <a:ext cx="9633403" cy="612000"/>
              </a:xfrm>
              <a:prstGeom prst="rect">
                <a:avLst/>
              </a:prstGeom>
              <a:solidFill>
                <a:srgbClr val="353D17"/>
              </a:solidFill>
              <a:ln w="50800" cap="rnd" cmpd="dbl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180000" tIns="35841" rIns="71683" bIns="35841" anchor="ctr"/>
              <a:lstStyle/>
              <a:p>
                <a:pPr algn="l" eaLnBrk="1" latinLnBrk="0" hangingPunct="1"/>
                <a:endParaRPr kumimoji="0" lang="en-US" sz="2000" b="1" dirty="0">
                  <a:latin typeface="+mj-ea"/>
                  <a:ea typeface="+mj-ea"/>
                </a:endParaRPr>
              </a:p>
            </p:txBody>
          </p:sp>
          <p:sp>
            <p:nvSpPr>
              <p:cNvPr id="9" name="직사각형 8"/>
              <p:cNvSpPr/>
              <p:nvPr userDrawn="1"/>
            </p:nvSpPr>
            <p:spPr>
              <a:xfrm>
                <a:off x="272480" y="630279"/>
                <a:ext cx="9648000" cy="36000"/>
              </a:xfrm>
              <a:prstGeom prst="rect">
                <a:avLst/>
              </a:prstGeom>
              <a:solidFill>
                <a:srgbClr val="93A7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3" name="내용 개체 틀 2"/>
          <p:cNvSpPr>
            <a:spLocks noGrp="1"/>
          </p:cNvSpPr>
          <p:nvPr userDrawn="1">
            <p:ph idx="14"/>
          </p:nvPr>
        </p:nvSpPr>
        <p:spPr>
          <a:xfrm>
            <a:off x="165528" y="810295"/>
            <a:ext cx="9576000" cy="5688632"/>
          </a:xfrm>
          <a:prstGeom prst="rect">
            <a:avLst/>
          </a:prstGeom>
        </p:spPr>
        <p:txBody>
          <a:bodyPr>
            <a:normAutofit/>
          </a:bodyPr>
          <a:lstStyle>
            <a:lvl1pPr marL="182563" indent="-182563">
              <a:buClr>
                <a:srgbClr val="353D17"/>
              </a:buClr>
              <a:buSzPct val="90000"/>
              <a:buFont typeface="Wingdings 2" pitchFamily="18" charset="2"/>
              <a:buChar char=""/>
              <a:defRPr sz="1600" b="1" baseline="0">
                <a:solidFill>
                  <a:srgbClr val="353D17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2438" indent="-200025">
              <a:buClr>
                <a:srgbClr val="404040"/>
              </a:buClr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2pPr>
            <a:lvl3pPr marL="723900" indent="-228600">
              <a:buClr>
                <a:srgbClr val="404040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3pPr>
            <a:lvl4pPr marL="985838" indent="-228600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4pPr>
            <a:lvl5pPr marL="1165225" indent="-228600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sp>
        <p:nvSpPr>
          <p:cNvPr id="17" name="제목 개체 틀 1"/>
          <p:cNvSpPr>
            <a:spLocks noGrp="1"/>
          </p:cNvSpPr>
          <p:nvPr>
            <p:ph type="title"/>
          </p:nvPr>
        </p:nvSpPr>
        <p:spPr>
          <a:xfrm>
            <a:off x="344488" y="-23"/>
            <a:ext cx="9433048" cy="624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66700"/>
            <a:ext cx="8915400" cy="1109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54163"/>
            <a:ext cx="8915400" cy="4395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88504" y="6173788"/>
            <a:ext cx="3136900" cy="3540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352284" y="6173788"/>
            <a:ext cx="425252" cy="3540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467B4-F292-434B-B428-C213E67BBE9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8464" y="1458367"/>
            <a:ext cx="9217024" cy="1368152"/>
          </a:xfrm>
        </p:spPr>
        <p:txBody>
          <a:bodyPr/>
          <a:lstStyle/>
          <a:p>
            <a:r>
              <a:rPr lang="ko-KR" altLang="en-US" sz="4400" dirty="0" smtClean="0">
                <a:solidFill>
                  <a:srgbClr val="CFDBA1"/>
                </a:solidFill>
              </a:rPr>
              <a:t>표현언어</a:t>
            </a:r>
            <a:r>
              <a:rPr lang="en-US" altLang="ko-KR" sz="4400" dirty="0" smtClean="0">
                <a:solidFill>
                  <a:srgbClr val="CFDBA1"/>
                </a:solidFill>
              </a:rPr>
              <a:t>(Expression Language)</a:t>
            </a:r>
            <a:endParaRPr lang="ko-KR" altLang="en-US" sz="4400" dirty="0">
              <a:solidFill>
                <a:srgbClr val="CFDBA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>
          <a:xfrm>
            <a:off x="201004" y="738287"/>
            <a:ext cx="9576000" cy="5688632"/>
          </a:xfrm>
        </p:spPr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JSP </a:t>
            </a:r>
            <a:r>
              <a:rPr lang="ko-KR" altLang="en-US" dirty="0" smtClean="0">
                <a:latin typeface="+mn-ea"/>
                <a:ea typeface="+mn-ea"/>
              </a:rPr>
              <a:t>페이지에서 </a:t>
            </a:r>
            <a:r>
              <a:rPr lang="en-US" altLang="ko-KR" dirty="0" smtClean="0">
                <a:latin typeface="+mn-ea"/>
                <a:ea typeface="+mn-ea"/>
              </a:rPr>
              <a:t>EL </a:t>
            </a:r>
            <a:r>
              <a:rPr lang="ko-KR" altLang="en-US" dirty="0" smtClean="0">
                <a:latin typeface="+mn-ea"/>
                <a:ea typeface="+mn-ea"/>
              </a:rPr>
              <a:t>비활성화시키기</a:t>
            </a:r>
            <a:endParaRPr lang="en-US" altLang="ko-KR" dirty="0" smtClean="0">
              <a:latin typeface="+mn-ea"/>
              <a:ea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표현 언어</a:t>
            </a:r>
            <a:r>
              <a:rPr lang="en-US" altLang="ko-KR" dirty="0" smtClean="0"/>
              <a:t>(EL : Expression Language)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1951" y="1105744"/>
            <a:ext cx="8280920" cy="640655"/>
          </a:xfrm>
          <a:prstGeom prst="rect">
            <a:avLst/>
          </a:prstGeom>
          <a:solidFill>
            <a:schemeClr val="bg1">
              <a:lumMod val="50000"/>
              <a:alpha val="19000"/>
            </a:schemeClr>
          </a:solidFill>
          <a:ln w="12700">
            <a:solidFill>
              <a:srgbClr val="9B3937"/>
            </a:solidFill>
            <a:prstDash val="sysDash"/>
          </a:ln>
        </p:spPr>
        <p:txBody>
          <a:bodyPr wrap="square" lIns="180000" tIns="180000" rIns="180000" bIns="180000">
            <a:noAutofit/>
          </a:bodyPr>
          <a:lstStyle/>
          <a:p>
            <a:r>
              <a:rPr lang="en-US" altLang="ko-KR" sz="1600" dirty="0" smtClean="0"/>
              <a:t>&lt;%@ page </a:t>
            </a:r>
            <a:r>
              <a:rPr lang="en-US" altLang="ko-KR" sz="1600" dirty="0" err="1" smtClean="0"/>
              <a:t>isELIgnored</a:t>
            </a:r>
            <a:r>
              <a:rPr lang="en-US" altLang="ko-KR" sz="1600" dirty="0" smtClean="0"/>
              <a:t>=</a:t>
            </a:r>
            <a:r>
              <a:rPr lang="en-US" altLang="ko-KR" sz="1600" i="1" dirty="0" smtClean="0"/>
              <a:t>"true" %&gt;</a:t>
            </a:r>
            <a:endParaRPr lang="ko-KR" altLang="en-US" sz="1600" dirty="0" smtClean="0"/>
          </a:p>
        </p:txBody>
      </p:sp>
    </p:spTree>
    <p:extLst>
      <p:ext uri="{BB962C8B-B14F-4D97-AF65-F5344CB8AC3E}">
        <p14:creationId xmlns="" xmlns:p14="http://schemas.microsoft.com/office/powerpoint/2010/main" val="76690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EL</a:t>
            </a:r>
            <a:r>
              <a:rPr lang="ko-KR" altLang="en-US" dirty="0" smtClean="0">
                <a:latin typeface="+mn-ea"/>
                <a:ea typeface="+mn-ea"/>
              </a:rPr>
              <a:t>이란</a:t>
            </a:r>
            <a:r>
              <a:rPr lang="en-US" altLang="ko-KR" dirty="0" smtClean="0">
                <a:latin typeface="+mn-ea"/>
                <a:ea typeface="+mn-ea"/>
              </a:rPr>
              <a:t>?</a:t>
            </a:r>
          </a:p>
          <a:p>
            <a:pPr lvl="1"/>
            <a:r>
              <a:rPr lang="ko-KR" altLang="en-US" dirty="0" smtClean="0">
                <a:latin typeface="+mn-ea"/>
                <a:ea typeface="+mn-ea"/>
              </a:rPr>
              <a:t>표현언어</a:t>
            </a:r>
            <a:r>
              <a:rPr lang="en-US" altLang="ko-KR" dirty="0" smtClean="0">
                <a:latin typeface="+mn-ea"/>
                <a:ea typeface="+mn-ea"/>
              </a:rPr>
              <a:t>(EL)</a:t>
            </a:r>
            <a:r>
              <a:rPr lang="ko-KR" altLang="en-US" dirty="0" smtClean="0">
                <a:latin typeface="+mn-ea"/>
                <a:ea typeface="+mn-ea"/>
              </a:rPr>
              <a:t>은 </a:t>
            </a:r>
            <a:r>
              <a:rPr lang="en-US" altLang="ko-KR" dirty="0" smtClean="0">
                <a:latin typeface="+mn-ea"/>
                <a:ea typeface="+mn-ea"/>
              </a:rPr>
              <a:t>JSP 2.0 </a:t>
            </a:r>
            <a:r>
              <a:rPr lang="ko-KR" altLang="en-US" dirty="0" smtClean="0">
                <a:latin typeface="+mn-ea"/>
                <a:ea typeface="+mn-ea"/>
              </a:rPr>
              <a:t>버전에 새롭게 추가된 스크립트 언어로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r>
              <a:rPr lang="ko-KR" altLang="en-US" dirty="0" smtClean="0">
                <a:latin typeface="+mn-ea"/>
                <a:ea typeface="+mn-ea"/>
              </a:rPr>
              <a:t>값을 쉽고 간결하게 표현하는데 사용된다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</a:p>
          <a:p>
            <a:pPr lvl="1"/>
            <a:r>
              <a:rPr lang="en-US" altLang="ko-KR" dirty="0" smtClean="0">
                <a:latin typeface="+mn-ea"/>
                <a:ea typeface="+mn-ea"/>
              </a:rPr>
              <a:t>EL</a:t>
            </a:r>
            <a:r>
              <a:rPr lang="ko-KR" altLang="en-US" dirty="0" smtClean="0">
                <a:latin typeface="+mn-ea"/>
                <a:ea typeface="+mn-ea"/>
              </a:rPr>
              <a:t>은 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  <a:ea typeface="+mn-ea"/>
              </a:rPr>
              <a:t>JSP</a:t>
            </a:r>
            <a:r>
              <a:rPr lang="ko-KR" altLang="en-US" dirty="0">
                <a:solidFill>
                  <a:srgbClr val="C00000"/>
                </a:solidFill>
                <a:latin typeface="+mn-ea"/>
                <a:ea typeface="+mn-ea"/>
              </a:rPr>
              <a:t>의 </a:t>
            </a:r>
            <a:r>
              <a:rPr lang="ko-KR" altLang="en-US" dirty="0" err="1" smtClean="0">
                <a:solidFill>
                  <a:srgbClr val="C00000"/>
                </a:solidFill>
                <a:latin typeface="+mn-ea"/>
                <a:ea typeface="+mn-ea"/>
              </a:rPr>
              <a:t>표현식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  <a:ea typeface="+mn-ea"/>
              </a:rPr>
              <a:t>(&lt;%= %&gt;)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  <a:ea typeface="+mn-ea"/>
              </a:rPr>
              <a:t>을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  <a:ea typeface="+mn-ea"/>
              </a:rPr>
              <a:t>대체</a:t>
            </a:r>
            <a:r>
              <a:rPr lang="ko-KR" altLang="en-US" dirty="0" smtClean="0">
                <a:latin typeface="+mn-ea"/>
                <a:ea typeface="+mn-ea"/>
              </a:rPr>
              <a:t>하고</a:t>
            </a:r>
            <a:r>
              <a:rPr lang="en-US" altLang="ko-KR" dirty="0" smtClean="0">
                <a:latin typeface="+mn-ea"/>
                <a:ea typeface="+mn-ea"/>
              </a:rPr>
              <a:t>, 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  <a:ea typeface="+mn-ea"/>
              </a:rPr>
              <a:t>&lt;</a:t>
            </a:r>
            <a:r>
              <a:rPr lang="en-US" altLang="ko-KR" dirty="0" err="1" smtClean="0">
                <a:solidFill>
                  <a:srgbClr val="C00000"/>
                </a:solidFill>
                <a:latin typeface="+mn-ea"/>
                <a:ea typeface="+mn-ea"/>
              </a:rPr>
              <a:t>jsp:getProperty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  <a:ea typeface="+mn-ea"/>
              </a:rPr>
              <a:t>&gt;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  <a:ea typeface="+mn-ea"/>
              </a:rPr>
              <a:t>액션태그를 보완</a:t>
            </a:r>
            <a:r>
              <a:rPr lang="ko-KR" altLang="en-US" dirty="0" smtClean="0">
                <a:latin typeface="+mn-ea"/>
                <a:ea typeface="+mn-ea"/>
              </a:rPr>
              <a:t>한다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ko-KR" altLang="en-US" dirty="0" smtClean="0">
                <a:latin typeface="+mn-ea"/>
                <a:ea typeface="+mn-ea"/>
              </a:rPr>
              <a:t>주요 기능</a:t>
            </a:r>
            <a:endParaRPr lang="en-US" altLang="ko-KR" dirty="0" smtClean="0">
              <a:latin typeface="+mn-ea"/>
              <a:ea typeface="+mn-ea"/>
            </a:endParaRPr>
          </a:p>
          <a:p>
            <a:pPr lvl="1"/>
            <a:r>
              <a:rPr lang="en-US" altLang="ko-KR" dirty="0">
                <a:latin typeface="+mn-ea"/>
                <a:ea typeface="+mn-ea"/>
              </a:rPr>
              <a:t>JSP</a:t>
            </a:r>
            <a:r>
              <a:rPr lang="ko-KR" altLang="en-US" dirty="0">
                <a:latin typeface="+mn-ea"/>
                <a:ea typeface="+mn-ea"/>
              </a:rPr>
              <a:t>의 </a:t>
            </a:r>
            <a:r>
              <a:rPr lang="en-US" altLang="ko-KR" dirty="0" smtClean="0">
                <a:latin typeface="+mn-ea"/>
                <a:ea typeface="+mn-ea"/>
              </a:rPr>
              <a:t>4</a:t>
            </a:r>
            <a:r>
              <a:rPr lang="ko-KR" altLang="en-US" dirty="0" smtClean="0">
                <a:latin typeface="+mn-ea"/>
                <a:ea typeface="+mn-ea"/>
              </a:rPr>
              <a:t>가지 </a:t>
            </a:r>
            <a:r>
              <a:rPr lang="ko-KR" altLang="en-US" dirty="0" err="1" smtClean="0">
                <a:latin typeface="+mn-ea"/>
                <a:ea typeface="+mn-ea"/>
              </a:rPr>
              <a:t>스코프</a:t>
            </a:r>
            <a:r>
              <a:rPr lang="ko-KR" altLang="en-US" dirty="0" smtClean="0">
                <a:latin typeface="+mn-ea"/>
                <a:ea typeface="+mn-ea"/>
              </a:rPr>
              <a:t> 객체</a:t>
            </a:r>
            <a:r>
              <a:rPr lang="en-US" altLang="ko-KR" dirty="0" smtClean="0">
                <a:latin typeface="+mn-ea"/>
                <a:ea typeface="+mn-ea"/>
              </a:rPr>
              <a:t>(</a:t>
            </a:r>
            <a:r>
              <a:rPr lang="en-US" altLang="ko-KR" dirty="0" err="1" smtClean="0">
                <a:latin typeface="+mn-ea"/>
                <a:ea typeface="+mn-ea"/>
              </a:rPr>
              <a:t>pageContext</a:t>
            </a:r>
            <a:r>
              <a:rPr lang="en-US" altLang="ko-KR" dirty="0" smtClean="0">
                <a:latin typeface="+mn-ea"/>
                <a:ea typeface="+mn-ea"/>
              </a:rPr>
              <a:t>, request, session, application)</a:t>
            </a:r>
            <a:r>
              <a:rPr lang="ko-KR" altLang="en-US" dirty="0" smtClean="0">
                <a:latin typeface="+mn-ea"/>
                <a:ea typeface="+mn-ea"/>
              </a:rPr>
              <a:t>에 저장된 속성 접근 가능</a:t>
            </a:r>
            <a:endParaRPr lang="ko-KR" altLang="en-US" dirty="0">
              <a:latin typeface="+mn-ea"/>
              <a:ea typeface="+mn-ea"/>
            </a:endParaRPr>
          </a:p>
          <a:p>
            <a:pPr lvl="1"/>
            <a:r>
              <a:rPr lang="en-US" altLang="ko-KR" dirty="0" smtClean="0">
                <a:latin typeface="+mn-ea"/>
                <a:ea typeface="+mn-ea"/>
              </a:rPr>
              <a:t>Collection(</a:t>
            </a:r>
            <a:r>
              <a:rPr lang="ko-KR" altLang="en-US" dirty="0" smtClean="0">
                <a:latin typeface="+mn-ea"/>
                <a:ea typeface="+mn-ea"/>
              </a:rPr>
              <a:t>배열</a:t>
            </a:r>
            <a:r>
              <a:rPr lang="en-US" altLang="ko-KR" dirty="0" smtClean="0">
                <a:latin typeface="+mn-ea"/>
                <a:ea typeface="+mn-ea"/>
              </a:rPr>
              <a:t>, Set, List, Map)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객체에 대한 </a:t>
            </a:r>
            <a:r>
              <a:rPr lang="ko-KR" altLang="en-US" dirty="0" smtClean="0">
                <a:latin typeface="+mn-ea"/>
                <a:ea typeface="+mn-ea"/>
              </a:rPr>
              <a:t>접근 가능</a:t>
            </a:r>
            <a:endParaRPr lang="ko-KR" altLang="en-US" dirty="0">
              <a:latin typeface="+mn-ea"/>
              <a:ea typeface="+mn-ea"/>
            </a:endParaRPr>
          </a:p>
          <a:p>
            <a:pPr lvl="1"/>
            <a:r>
              <a:rPr lang="ko-KR" altLang="en-US" dirty="0" smtClean="0">
                <a:latin typeface="+mn-ea"/>
                <a:ea typeface="+mn-ea"/>
              </a:rPr>
              <a:t>산술</a:t>
            </a:r>
            <a:r>
              <a:rPr lang="en-US" altLang="ko-KR" dirty="0" smtClean="0">
                <a:latin typeface="+mn-ea"/>
                <a:ea typeface="+mn-ea"/>
              </a:rPr>
              <a:t>, </a:t>
            </a:r>
            <a:r>
              <a:rPr lang="ko-KR" altLang="en-US" dirty="0" smtClean="0">
                <a:latin typeface="+mn-ea"/>
                <a:ea typeface="+mn-ea"/>
              </a:rPr>
              <a:t>관계</a:t>
            </a:r>
            <a:r>
              <a:rPr lang="en-US" altLang="ko-KR" dirty="0" smtClean="0">
                <a:latin typeface="+mn-ea"/>
                <a:ea typeface="+mn-ea"/>
              </a:rPr>
              <a:t>, </a:t>
            </a:r>
            <a:r>
              <a:rPr lang="ko-KR" altLang="en-US" dirty="0" smtClean="0">
                <a:latin typeface="+mn-ea"/>
                <a:ea typeface="+mn-ea"/>
              </a:rPr>
              <a:t>논리연산자 제공</a:t>
            </a:r>
            <a:endParaRPr lang="ko-KR" altLang="en-US" dirty="0">
              <a:latin typeface="+mn-ea"/>
              <a:ea typeface="+mn-ea"/>
            </a:endParaRPr>
          </a:p>
          <a:p>
            <a:pPr lvl="1"/>
            <a:r>
              <a:rPr lang="en-US" altLang="ko-KR" dirty="0" smtClean="0">
                <a:latin typeface="+mn-ea"/>
                <a:ea typeface="+mn-ea"/>
              </a:rPr>
              <a:t>EL</a:t>
            </a:r>
            <a:r>
              <a:rPr lang="ko-KR" altLang="en-US" dirty="0" smtClean="0">
                <a:latin typeface="+mn-ea"/>
                <a:ea typeface="+mn-ea"/>
              </a:rPr>
              <a:t>만의 디폴</a:t>
            </a:r>
            <a:r>
              <a:rPr lang="ko-KR" altLang="en-US" dirty="0">
                <a:latin typeface="+mn-ea"/>
                <a:ea typeface="+mn-ea"/>
              </a:rPr>
              <a:t>트</a:t>
            </a:r>
            <a:r>
              <a:rPr lang="ko-KR" altLang="en-US" dirty="0" smtClean="0">
                <a:latin typeface="+mn-ea"/>
                <a:ea typeface="+mn-ea"/>
              </a:rPr>
              <a:t> 객체</a:t>
            </a:r>
            <a:r>
              <a:rPr lang="en-US" altLang="ko-KR" dirty="0" smtClean="0">
                <a:latin typeface="+mn-ea"/>
                <a:ea typeface="+mn-ea"/>
              </a:rPr>
              <a:t>(11</a:t>
            </a:r>
            <a:r>
              <a:rPr lang="ko-KR" altLang="en-US" dirty="0" smtClean="0">
                <a:latin typeface="+mn-ea"/>
                <a:ea typeface="+mn-ea"/>
              </a:rPr>
              <a:t>개</a:t>
            </a:r>
            <a:r>
              <a:rPr lang="en-US" altLang="ko-KR" dirty="0" smtClean="0">
                <a:latin typeface="+mn-ea"/>
                <a:ea typeface="+mn-ea"/>
              </a:rPr>
              <a:t>)</a:t>
            </a:r>
            <a:r>
              <a:rPr lang="ko-KR" altLang="en-US" dirty="0" smtClean="0">
                <a:latin typeface="+mn-ea"/>
                <a:ea typeface="+mn-ea"/>
              </a:rPr>
              <a:t> 제공</a:t>
            </a:r>
            <a:endParaRPr lang="en-US" altLang="ko-KR" dirty="0" smtClean="0">
              <a:latin typeface="+mn-ea"/>
              <a:ea typeface="+mn-ea"/>
            </a:endParaRPr>
          </a:p>
          <a:p>
            <a:pPr lvl="1"/>
            <a:r>
              <a:rPr lang="ko-KR" altLang="en-US" dirty="0" smtClean="0">
                <a:latin typeface="+mn-ea"/>
                <a:ea typeface="+mn-ea"/>
              </a:rPr>
              <a:t>자바 </a:t>
            </a:r>
            <a:r>
              <a:rPr lang="ko-KR" altLang="en-US" dirty="0" err="1" smtClean="0">
                <a:latin typeface="+mn-ea"/>
                <a:ea typeface="+mn-ea"/>
              </a:rPr>
              <a:t>인스턴스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ko-KR" altLang="en-US" dirty="0" err="1" smtClean="0">
                <a:latin typeface="+mn-ea"/>
                <a:ea typeface="+mn-ea"/>
              </a:rPr>
              <a:t>메서드</a:t>
            </a:r>
            <a:r>
              <a:rPr lang="ko-KR" altLang="en-US" dirty="0" smtClean="0">
                <a:latin typeface="+mn-ea"/>
                <a:ea typeface="+mn-ea"/>
              </a:rPr>
              <a:t> 및 클래스</a:t>
            </a:r>
            <a:r>
              <a:rPr lang="en-US" altLang="ko-KR" dirty="0" smtClean="0">
                <a:latin typeface="+mn-ea"/>
                <a:ea typeface="+mn-ea"/>
              </a:rPr>
              <a:t>(static) </a:t>
            </a:r>
            <a:r>
              <a:rPr lang="ko-KR" altLang="en-US" dirty="0" err="1" smtClean="0">
                <a:latin typeface="+mn-ea"/>
                <a:ea typeface="+mn-ea"/>
              </a:rPr>
              <a:t>메서드</a:t>
            </a:r>
            <a:r>
              <a:rPr lang="ko-KR" altLang="en-US" dirty="0" smtClean="0">
                <a:latin typeface="+mn-ea"/>
                <a:ea typeface="+mn-ea"/>
              </a:rPr>
              <a:t> 호출 가능</a:t>
            </a:r>
            <a:endParaRPr lang="en-US" altLang="ko-KR" dirty="0" smtClean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r>
              <a:rPr lang="ko-KR" altLang="en-US" dirty="0" smtClean="0">
                <a:latin typeface="+mn-ea"/>
                <a:ea typeface="+mn-ea"/>
              </a:rPr>
              <a:t>기본 형식</a:t>
            </a:r>
            <a:endParaRPr lang="en-US" altLang="ko-KR" dirty="0" smtClean="0"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표현언어는 </a:t>
            </a:r>
            <a:r>
              <a:rPr lang="en-US" altLang="ko-KR" dirty="0" smtClean="0">
                <a:latin typeface="+mn-ea"/>
                <a:ea typeface="+mn-ea"/>
              </a:rPr>
              <a:t>$</a:t>
            </a:r>
            <a:r>
              <a:rPr lang="ko-KR" altLang="en-US" dirty="0">
                <a:latin typeface="+mn-ea"/>
                <a:ea typeface="+mn-ea"/>
              </a:rPr>
              <a:t>와 중괄호</a:t>
            </a:r>
            <a:r>
              <a:rPr lang="en-US" altLang="ko-KR" dirty="0" smtClean="0">
                <a:latin typeface="+mn-ea"/>
                <a:ea typeface="+mn-ea"/>
              </a:rPr>
              <a:t>({…})</a:t>
            </a:r>
            <a:r>
              <a:rPr lang="ko-KR" altLang="en-US" dirty="0">
                <a:latin typeface="+mn-ea"/>
                <a:ea typeface="+mn-ea"/>
              </a:rPr>
              <a:t>를 사용하여 값을 </a:t>
            </a:r>
            <a:r>
              <a:rPr lang="ko-KR" altLang="en-US" dirty="0" smtClean="0">
                <a:latin typeface="+mn-ea"/>
                <a:ea typeface="+mn-ea"/>
              </a:rPr>
              <a:t>표현</a:t>
            </a:r>
            <a:endParaRPr lang="en-US" altLang="ko-KR" dirty="0" smtClean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  <a:p>
            <a:pPr lvl="1"/>
            <a:endParaRPr lang="en-US" altLang="ko-KR" dirty="0" smtClean="0">
              <a:latin typeface="+mn-ea"/>
              <a:ea typeface="+mn-ea"/>
            </a:endParaRPr>
          </a:p>
          <a:p>
            <a:endParaRPr lang="en-US" altLang="ko-KR" dirty="0" smtClean="0">
              <a:latin typeface="+mn-ea"/>
              <a:ea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표현 언어</a:t>
            </a:r>
            <a:r>
              <a:rPr lang="en-US" altLang="ko-KR" dirty="0" smtClean="0"/>
              <a:t>(EL : Expression Language)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5008" y="4410696"/>
            <a:ext cx="8758472" cy="609737"/>
          </a:xfrm>
          <a:prstGeom prst="rect">
            <a:avLst/>
          </a:prstGeom>
          <a:solidFill>
            <a:schemeClr val="bg1">
              <a:lumMod val="50000"/>
              <a:alpha val="19000"/>
            </a:schemeClr>
          </a:solidFill>
          <a:ln w="12700">
            <a:solidFill>
              <a:srgbClr val="9B3937"/>
            </a:solidFill>
            <a:prstDash val="sysDash"/>
          </a:ln>
        </p:spPr>
        <p:txBody>
          <a:bodyPr wrap="square" lIns="180000" tIns="180000" rIns="180000" bIns="180000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C00000"/>
                </a:solidFill>
                <a:latin typeface="+mn-ea"/>
              </a:rPr>
              <a:t>${</a:t>
            </a:r>
            <a:r>
              <a:rPr lang="ko-KR" altLang="en-US" sz="1600" b="1" dirty="0" err="1" smtClean="0">
                <a:solidFill>
                  <a:srgbClr val="C00000"/>
                </a:solidFill>
                <a:latin typeface="+mn-ea"/>
              </a:rPr>
              <a:t>표현식</a:t>
            </a:r>
            <a:r>
              <a:rPr lang="en-US" altLang="en-US" sz="1600" b="1" dirty="0" smtClean="0">
                <a:solidFill>
                  <a:srgbClr val="C00000"/>
                </a:solidFill>
                <a:latin typeface="+mn-ea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5008" y="5058767"/>
            <a:ext cx="8758472" cy="1440734"/>
          </a:xfrm>
          <a:prstGeom prst="rect">
            <a:avLst/>
          </a:prstGeom>
          <a:solidFill>
            <a:schemeClr val="bg1">
              <a:lumMod val="50000"/>
              <a:alpha val="19000"/>
            </a:schemeClr>
          </a:solidFill>
          <a:ln w="12700">
            <a:solidFill>
              <a:srgbClr val="9B3937"/>
            </a:solidFill>
            <a:prstDash val="sysDash"/>
          </a:ln>
        </p:spPr>
        <p:txBody>
          <a:bodyPr wrap="square" lIns="180000" tIns="180000" rIns="180000" bIns="18000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smtClean="0">
                <a:solidFill>
                  <a:srgbClr val="006600"/>
                </a:solidFill>
                <a:latin typeface="+mn-ea"/>
              </a:rPr>
              <a:t>&lt;%-- JSP </a:t>
            </a:r>
            <a:r>
              <a:rPr lang="ko-KR" altLang="en-US" sz="1400" b="1" dirty="0" err="1" smtClean="0">
                <a:solidFill>
                  <a:srgbClr val="006600"/>
                </a:solidFill>
                <a:latin typeface="+mn-ea"/>
              </a:rPr>
              <a:t>표현식</a:t>
            </a:r>
            <a:r>
              <a:rPr lang="en-US" altLang="ko-KR" sz="1400" b="1" dirty="0" smtClean="0">
                <a:solidFill>
                  <a:srgbClr val="006600"/>
                </a:solidFill>
                <a:latin typeface="+mn-ea"/>
              </a:rPr>
              <a:t>(</a:t>
            </a:r>
            <a:r>
              <a:rPr lang="ko-KR" altLang="en-US" sz="1400" b="1" dirty="0" err="1" smtClean="0">
                <a:solidFill>
                  <a:srgbClr val="006600"/>
                </a:solidFill>
                <a:latin typeface="+mn-ea"/>
              </a:rPr>
              <a:t>출력문</a:t>
            </a:r>
            <a:r>
              <a:rPr lang="en-US" altLang="ko-KR" sz="1400" b="1" dirty="0" smtClean="0">
                <a:solidFill>
                  <a:srgbClr val="006600"/>
                </a:solidFill>
                <a:latin typeface="+mn-ea"/>
              </a:rPr>
              <a:t>) </a:t>
            </a:r>
            <a:r>
              <a:rPr lang="ko-KR" altLang="en-US" sz="1400" b="1" dirty="0" smtClean="0">
                <a:solidFill>
                  <a:srgbClr val="006600"/>
                </a:solidFill>
                <a:latin typeface="+mn-ea"/>
              </a:rPr>
              <a:t>대신 사용</a:t>
            </a:r>
            <a:r>
              <a:rPr lang="en-US" altLang="en-US" sz="1400" b="1" dirty="0" smtClean="0">
                <a:solidFill>
                  <a:srgbClr val="006600"/>
                </a:solidFill>
                <a:latin typeface="+mn-ea"/>
              </a:rPr>
              <a:t>--%&gt;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&lt;%= </a:t>
            </a:r>
            <a:r>
              <a:rPr lang="en-US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request.getAttribute</a:t>
            </a:r>
            <a:r>
              <a:rPr lang="en-US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(“user”).</a:t>
            </a:r>
            <a:r>
              <a:rPr lang="en-US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getName</a:t>
            </a:r>
            <a:r>
              <a:rPr lang="en-US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() %&gt;</a:t>
            </a:r>
            <a:endParaRPr lang="en-US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smtClean="0">
                <a:solidFill>
                  <a:srgbClr val="C00000"/>
                </a:solidFill>
                <a:latin typeface="+mn-ea"/>
              </a:rPr>
              <a:t>EL</a:t>
            </a:r>
            <a:r>
              <a:rPr lang="ko-KR" altLang="en-US" sz="1400" b="1" dirty="0" smtClean="0">
                <a:solidFill>
                  <a:srgbClr val="C00000"/>
                </a:solidFill>
                <a:latin typeface="+mn-ea"/>
              </a:rPr>
              <a:t>로 표현하면 ☞</a:t>
            </a:r>
            <a:r>
              <a:rPr lang="en-US" altLang="ko-KR" sz="1400" b="1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en-US" sz="1400" b="1" dirty="0" smtClean="0">
                <a:solidFill>
                  <a:srgbClr val="C00000"/>
                </a:solidFill>
                <a:latin typeface="+mn-ea"/>
              </a:rPr>
              <a:t>${user.name}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smtClean="0">
                <a:solidFill>
                  <a:srgbClr val="006600"/>
                </a:solidFill>
                <a:latin typeface="+mn-ea"/>
              </a:rPr>
              <a:t>&lt;%-- </a:t>
            </a:r>
            <a:r>
              <a:rPr lang="ko-KR" altLang="en-US" sz="1400" b="1" dirty="0" smtClean="0">
                <a:solidFill>
                  <a:srgbClr val="006600"/>
                </a:solidFill>
                <a:latin typeface="+mn-ea"/>
              </a:rPr>
              <a:t>액션태그의 속성으로 사용</a:t>
            </a:r>
            <a:r>
              <a:rPr lang="en-US" altLang="en-US" sz="1400" b="1" dirty="0" smtClean="0">
                <a:solidFill>
                  <a:srgbClr val="006600"/>
                </a:solidFill>
                <a:latin typeface="+mn-ea"/>
              </a:rPr>
              <a:t>--%&gt;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&lt;</a:t>
            </a:r>
            <a:r>
              <a:rPr lang="en-US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j</a:t>
            </a:r>
            <a:r>
              <a:rPr lang="en-US" altLang="ko-KR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sp</a:t>
            </a:r>
            <a:r>
              <a:rPr lang="en-US" alt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:include</a:t>
            </a:r>
            <a:r>
              <a:rPr lang="en-US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 page=“/module/</a:t>
            </a:r>
            <a:r>
              <a:rPr lang="en-US" altLang="en-US" sz="1400" b="1" dirty="0" smtClean="0">
                <a:solidFill>
                  <a:srgbClr val="C00000"/>
                </a:solidFill>
                <a:latin typeface="+mn-ea"/>
              </a:rPr>
              <a:t>${skin.id}</a:t>
            </a:r>
            <a:r>
              <a:rPr lang="en-US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/header.jsp” /&gt;</a:t>
            </a:r>
          </a:p>
        </p:txBody>
      </p:sp>
    </p:spTree>
    <p:extLst>
      <p:ext uri="{BB962C8B-B14F-4D97-AF65-F5344CB8AC3E}">
        <p14:creationId xmlns="" xmlns:p14="http://schemas.microsoft.com/office/powerpoint/2010/main" val="188407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>
          <a:xfrm>
            <a:off x="201004" y="738287"/>
            <a:ext cx="9576000" cy="5688632"/>
          </a:xfrm>
        </p:spPr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기본 문법</a:t>
            </a:r>
            <a:endParaRPr lang="en-US" altLang="ko-KR" dirty="0" smtClean="0">
              <a:latin typeface="+mn-ea"/>
              <a:ea typeface="+mn-ea"/>
            </a:endParaRPr>
          </a:p>
          <a:p>
            <a:pPr lvl="1"/>
            <a:r>
              <a:rPr lang="ko-KR" altLang="en-US" dirty="0"/>
              <a:t>표현언어는 </a:t>
            </a:r>
            <a:r>
              <a:rPr lang="ko-KR" altLang="en-US" dirty="0">
                <a:latin typeface="Arial"/>
              </a:rPr>
              <a:t>“</a:t>
            </a:r>
            <a:r>
              <a:rPr lang="en-US" altLang="ko-KR" dirty="0" smtClean="0"/>
              <a:t>$</a:t>
            </a:r>
            <a:r>
              <a:rPr lang="en-US" altLang="ko-KR" dirty="0" smtClean="0">
                <a:latin typeface="Arial"/>
              </a:rPr>
              <a:t>” </a:t>
            </a:r>
            <a:r>
              <a:rPr lang="ko-KR" altLang="en-US" dirty="0" smtClean="0"/>
              <a:t>로 </a:t>
            </a:r>
            <a:r>
              <a:rPr lang="ko-KR" altLang="en-US" dirty="0"/>
              <a:t>시작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모든 내용은 </a:t>
            </a:r>
            <a:r>
              <a:rPr lang="ko-KR" altLang="en-US" dirty="0">
                <a:latin typeface="Arial"/>
              </a:rPr>
              <a:t>“</a:t>
            </a:r>
            <a:r>
              <a:rPr lang="en-US" altLang="ko-KR" dirty="0"/>
              <a:t>{</a:t>
            </a:r>
            <a:r>
              <a:rPr lang="ko-KR" altLang="en-US" dirty="0" err="1"/>
              <a:t>표현식</a:t>
            </a:r>
            <a:r>
              <a:rPr lang="en-US" altLang="ko-KR" dirty="0" smtClean="0"/>
              <a:t>}</a:t>
            </a:r>
            <a:r>
              <a:rPr lang="en-US" altLang="ko-KR" dirty="0" smtClean="0">
                <a:latin typeface="Arial"/>
              </a:rPr>
              <a:t>” </a:t>
            </a:r>
            <a:r>
              <a:rPr lang="ko-KR" altLang="en-US" dirty="0" smtClean="0"/>
              <a:t>과 </a:t>
            </a:r>
            <a:r>
              <a:rPr lang="ko-KR" altLang="en-US" dirty="0"/>
              <a:t>같이 구성 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 smtClean="0"/>
              <a:t>표현식에는</a:t>
            </a:r>
            <a:r>
              <a:rPr lang="ko-KR" altLang="en-US" dirty="0" smtClean="0"/>
              <a:t> 숫자</a:t>
            </a:r>
            <a:r>
              <a:rPr lang="en-US" altLang="ko-KR" dirty="0"/>
              <a:t>, </a:t>
            </a:r>
            <a:r>
              <a:rPr lang="ko-KR" altLang="en-US" dirty="0"/>
              <a:t>문자열</a:t>
            </a:r>
            <a:r>
              <a:rPr lang="en-US" altLang="ko-KR" dirty="0"/>
              <a:t>, </a:t>
            </a:r>
            <a:r>
              <a:rPr lang="en-US" altLang="ko-KR" dirty="0" err="1"/>
              <a:t>boolean</a:t>
            </a:r>
            <a:r>
              <a:rPr lang="en-US" altLang="ko-KR" dirty="0"/>
              <a:t>, null </a:t>
            </a:r>
            <a:r>
              <a:rPr lang="ko-KR" altLang="en-US" dirty="0"/>
              <a:t>과 같은 </a:t>
            </a:r>
            <a:r>
              <a:rPr lang="ko-KR" altLang="en-US" dirty="0" smtClean="0"/>
              <a:t>상수 값도 사용할 수 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ko-KR" altLang="en-US" dirty="0" err="1"/>
              <a:t>표현식에는</a:t>
            </a:r>
            <a:r>
              <a:rPr lang="ko-KR" altLang="en-US" dirty="0"/>
              <a:t> </a:t>
            </a:r>
            <a:r>
              <a:rPr lang="ko-KR" altLang="en-US" dirty="0" smtClean="0"/>
              <a:t>연산자를 사용할 수 있다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endParaRPr lang="en-US" altLang="ko-KR" dirty="0" smtClean="0">
              <a:latin typeface="+mn-ea"/>
              <a:ea typeface="+mn-ea"/>
            </a:endParaRPr>
          </a:p>
          <a:p>
            <a:r>
              <a:rPr lang="ko-KR" altLang="en-US" dirty="0" err="1" smtClean="0">
                <a:latin typeface="+mn-ea"/>
                <a:ea typeface="+mn-ea"/>
              </a:rPr>
              <a:t>스코프</a:t>
            </a:r>
            <a:r>
              <a:rPr lang="ko-KR" altLang="en-US" dirty="0" smtClean="0">
                <a:latin typeface="+mn-ea"/>
                <a:ea typeface="+mn-ea"/>
              </a:rPr>
              <a:t> 객체에 저장된 특정 객체의 </a:t>
            </a:r>
            <a:r>
              <a:rPr lang="ko-KR" altLang="en-US" dirty="0" err="1" smtClean="0">
                <a:latin typeface="+mn-ea"/>
                <a:ea typeface="+mn-ea"/>
              </a:rPr>
              <a:t>프로퍼티</a:t>
            </a:r>
            <a:r>
              <a:rPr lang="ko-KR" altLang="en-US" dirty="0" smtClean="0">
                <a:latin typeface="+mn-ea"/>
                <a:ea typeface="+mn-ea"/>
              </a:rPr>
              <a:t> 접근</a:t>
            </a:r>
            <a:endParaRPr lang="en-US" altLang="ko-KR" dirty="0" smtClean="0">
              <a:latin typeface="+mn-ea"/>
              <a:ea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표현 언어</a:t>
            </a:r>
            <a:r>
              <a:rPr lang="en-US" altLang="ko-KR" dirty="0" smtClean="0"/>
              <a:t>(EL : Expression Language)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8504" y="3008535"/>
            <a:ext cx="8883488" cy="1791599"/>
          </a:xfrm>
          <a:prstGeom prst="rect">
            <a:avLst/>
          </a:prstGeom>
          <a:solidFill>
            <a:schemeClr val="bg1">
              <a:lumMod val="50000"/>
              <a:alpha val="19000"/>
            </a:schemeClr>
          </a:solidFill>
          <a:ln w="12700">
            <a:solidFill>
              <a:srgbClr val="9B3937"/>
            </a:solidFill>
            <a:prstDash val="sysDash"/>
          </a:ln>
        </p:spPr>
        <p:txBody>
          <a:bodyPr wrap="square" lIns="180000" tIns="180000" rIns="180000" bIns="180000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ko-KR" sz="1600" b="1" dirty="0" smtClean="0">
                <a:solidFill>
                  <a:srgbClr val="C00000"/>
                </a:solidFill>
                <a:latin typeface="+mn-ea"/>
              </a:rPr>
              <a:t>${requestScope.member.id</a:t>
            </a:r>
            <a:r>
              <a:rPr lang="en-US" altLang="ko-KR" sz="1600" b="1" dirty="0">
                <a:solidFill>
                  <a:srgbClr val="C00000"/>
                </a:solidFill>
                <a:latin typeface="+mn-ea"/>
              </a:rPr>
              <a:t>} </a:t>
            </a:r>
            <a:r>
              <a:rPr lang="ko-KR" altLang="en-US" sz="1600" b="1" dirty="0" smtClean="0">
                <a:solidFill>
                  <a:srgbClr val="C00000"/>
                </a:solidFill>
                <a:latin typeface="+mn-ea"/>
              </a:rPr>
              <a:t>또는 </a:t>
            </a:r>
            <a:r>
              <a:rPr lang="en-US" altLang="ko-KR" sz="1600" b="1" dirty="0" smtClean="0">
                <a:solidFill>
                  <a:srgbClr val="C00000"/>
                </a:solidFill>
                <a:latin typeface="+mn-ea"/>
              </a:rPr>
              <a:t>${</a:t>
            </a:r>
            <a:r>
              <a:rPr lang="en-US" altLang="ko-KR" sz="1600" b="1" dirty="0" err="1" smtClean="0">
                <a:solidFill>
                  <a:srgbClr val="C00000"/>
                </a:solidFill>
                <a:latin typeface="+mn-ea"/>
              </a:rPr>
              <a:t>requestScope.member</a:t>
            </a:r>
            <a:r>
              <a:rPr lang="en-US" altLang="ko-KR" sz="1600" b="1" dirty="0">
                <a:solidFill>
                  <a:srgbClr val="C00000"/>
                </a:solidFill>
                <a:latin typeface="+mn-ea"/>
              </a:rPr>
              <a:t>[“id</a:t>
            </a:r>
            <a:r>
              <a:rPr lang="en-US" altLang="ko-KR" sz="1600" b="1" dirty="0" smtClean="0">
                <a:solidFill>
                  <a:srgbClr val="C00000"/>
                </a:solidFill>
                <a:latin typeface="+mn-ea"/>
              </a:rPr>
              <a:t>”]</a:t>
            </a:r>
          </a:p>
          <a:p>
            <a:pPr>
              <a:spcBef>
                <a:spcPct val="20000"/>
              </a:spcBef>
            </a:pPr>
            <a:r>
              <a:rPr lang="ko-KR" altLang="en-US" sz="1600" dirty="0" smtClean="0">
                <a:solidFill>
                  <a:srgbClr val="006600"/>
                </a:solidFill>
                <a:latin typeface="+mn-ea"/>
              </a:rPr>
              <a:t>☞ </a:t>
            </a:r>
            <a:r>
              <a:rPr lang="en-US" altLang="ko-KR" sz="1600" dirty="0" smtClean="0">
                <a:solidFill>
                  <a:srgbClr val="006600"/>
                </a:solidFill>
                <a:latin typeface="+mn-ea"/>
              </a:rPr>
              <a:t>request</a:t>
            </a:r>
            <a:r>
              <a:rPr lang="ko-KR" altLang="en-US" sz="1600" dirty="0" smtClean="0">
                <a:solidFill>
                  <a:srgbClr val="006600"/>
                </a:solidFill>
                <a:latin typeface="+mn-ea"/>
              </a:rPr>
              <a:t>에 </a:t>
            </a:r>
            <a:r>
              <a:rPr lang="en-US" altLang="ko-KR" sz="1600" dirty="0" smtClean="0">
                <a:solidFill>
                  <a:srgbClr val="006600"/>
                </a:solidFill>
                <a:latin typeface="+mn-ea"/>
              </a:rPr>
              <a:t>member</a:t>
            </a:r>
            <a:r>
              <a:rPr lang="ko-KR" altLang="en-US" sz="1600" dirty="0" smtClean="0">
                <a:solidFill>
                  <a:srgbClr val="006600"/>
                </a:solidFill>
                <a:latin typeface="+mn-ea"/>
              </a:rPr>
              <a:t>라는 이름으로 저장된 </a:t>
            </a:r>
            <a:r>
              <a:rPr lang="en-US" altLang="ko-KR" sz="1600" dirty="0" smtClean="0">
                <a:solidFill>
                  <a:srgbClr val="006600"/>
                </a:solidFill>
                <a:latin typeface="+mn-ea"/>
              </a:rPr>
              <a:t>member </a:t>
            </a:r>
            <a:r>
              <a:rPr lang="ko-KR" altLang="en-US" sz="1600" dirty="0">
                <a:solidFill>
                  <a:srgbClr val="006600"/>
                </a:solidFill>
                <a:latin typeface="+mn-ea"/>
              </a:rPr>
              <a:t>객체의 </a:t>
            </a:r>
            <a:r>
              <a:rPr lang="en-US" altLang="ko-KR" sz="1600" dirty="0" err="1">
                <a:solidFill>
                  <a:srgbClr val="006600"/>
                </a:solidFill>
                <a:latin typeface="+mn-ea"/>
              </a:rPr>
              <a:t>getId</a:t>
            </a:r>
            <a:r>
              <a:rPr lang="en-US" altLang="ko-KR" sz="1600" dirty="0" smtClean="0">
                <a:solidFill>
                  <a:srgbClr val="006600"/>
                </a:solidFill>
                <a:latin typeface="+mn-ea"/>
              </a:rPr>
              <a:t>() </a:t>
            </a:r>
            <a:r>
              <a:rPr lang="ko-KR" altLang="en-US" sz="1600" dirty="0" err="1">
                <a:solidFill>
                  <a:srgbClr val="006600"/>
                </a:solidFill>
                <a:latin typeface="+mn-ea"/>
              </a:rPr>
              <a:t>메서드</a:t>
            </a:r>
            <a:r>
              <a:rPr lang="ko-KR" altLang="en-US" sz="1600" dirty="0">
                <a:solidFill>
                  <a:srgbClr val="006600"/>
                </a:solidFill>
                <a:latin typeface="+mn-ea"/>
              </a:rPr>
              <a:t> 호출과 동일</a:t>
            </a:r>
          </a:p>
          <a:p>
            <a:pPr>
              <a:spcBef>
                <a:spcPct val="20000"/>
              </a:spcBef>
            </a:pPr>
            <a:endParaRPr lang="en-US" altLang="ko-KR" sz="1600" dirty="0" smtClean="0">
              <a:latin typeface="+mn-ea"/>
            </a:endParaRPr>
          </a:p>
          <a:p>
            <a:pPr>
              <a:spcBef>
                <a:spcPct val="20000"/>
              </a:spcBef>
            </a:pPr>
            <a:r>
              <a:rPr lang="en-US" altLang="ko-KR" sz="1600" b="1" dirty="0" smtClean="0">
                <a:solidFill>
                  <a:srgbClr val="C00000"/>
                </a:solidFill>
                <a:latin typeface="+mn-ea"/>
              </a:rPr>
              <a:t>${</a:t>
            </a:r>
            <a:r>
              <a:rPr lang="en-US" altLang="ko-KR" sz="1600" b="1" dirty="0" err="1" smtClean="0">
                <a:solidFill>
                  <a:srgbClr val="C00000"/>
                </a:solidFill>
                <a:latin typeface="+mn-ea"/>
              </a:rPr>
              <a:t>requestScope.row</a:t>
            </a:r>
            <a:r>
              <a:rPr lang="en-US" altLang="ko-KR" sz="1600" b="1" dirty="0" smtClean="0">
                <a:solidFill>
                  <a:srgbClr val="C00000"/>
                </a:solidFill>
                <a:latin typeface="+mn-ea"/>
              </a:rPr>
              <a:t>[0]}</a:t>
            </a:r>
          </a:p>
          <a:p>
            <a:pPr>
              <a:spcBef>
                <a:spcPct val="20000"/>
              </a:spcBef>
            </a:pPr>
            <a:r>
              <a:rPr lang="ko-KR" altLang="en-US" sz="1600" dirty="0" smtClean="0">
                <a:solidFill>
                  <a:srgbClr val="006600"/>
                </a:solidFill>
                <a:latin typeface="+mn-ea"/>
              </a:rPr>
              <a:t>☞ </a:t>
            </a:r>
            <a:r>
              <a:rPr lang="en-US" altLang="ko-KR" sz="1600" dirty="0">
                <a:solidFill>
                  <a:srgbClr val="006600"/>
                </a:solidFill>
                <a:latin typeface="+mn-ea"/>
              </a:rPr>
              <a:t>request</a:t>
            </a:r>
            <a:r>
              <a:rPr lang="ko-KR" altLang="en-US" sz="1600" dirty="0">
                <a:solidFill>
                  <a:srgbClr val="006600"/>
                </a:solidFill>
                <a:latin typeface="+mn-ea"/>
              </a:rPr>
              <a:t>에 </a:t>
            </a:r>
            <a:r>
              <a:rPr lang="en-US" altLang="ko-KR" sz="1600" dirty="0" smtClean="0">
                <a:solidFill>
                  <a:srgbClr val="006600"/>
                </a:solidFill>
                <a:latin typeface="+mn-ea"/>
              </a:rPr>
              <a:t>row</a:t>
            </a:r>
            <a:r>
              <a:rPr lang="ko-KR" altLang="en-US" sz="1600" dirty="0" smtClean="0">
                <a:solidFill>
                  <a:srgbClr val="006600"/>
                </a:solidFill>
                <a:latin typeface="+mn-ea"/>
              </a:rPr>
              <a:t>라는 이름으로 저장된 컬렉션 객체의 </a:t>
            </a:r>
            <a:r>
              <a:rPr lang="ko-KR" altLang="en-US" sz="1600" dirty="0">
                <a:solidFill>
                  <a:srgbClr val="006600"/>
                </a:solidFill>
                <a:latin typeface="+mn-ea"/>
              </a:rPr>
              <a:t>첫 번째 </a:t>
            </a:r>
            <a:r>
              <a:rPr lang="ko-KR" altLang="en-US" sz="1600" dirty="0" smtClean="0">
                <a:solidFill>
                  <a:srgbClr val="006600"/>
                </a:solidFill>
                <a:latin typeface="+mn-ea"/>
              </a:rPr>
              <a:t>아이템 접</a:t>
            </a:r>
            <a:r>
              <a:rPr lang="ko-KR" altLang="en-US" sz="1600" dirty="0">
                <a:solidFill>
                  <a:srgbClr val="006600"/>
                </a:solidFill>
                <a:latin typeface="+mn-ea"/>
              </a:rPr>
              <a:t>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>
          <a:xfrm>
            <a:off x="201004" y="738287"/>
            <a:ext cx="9576000" cy="5688632"/>
          </a:xfrm>
        </p:spPr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EL</a:t>
            </a:r>
            <a:r>
              <a:rPr lang="ko-KR" altLang="en-US" dirty="0" smtClean="0">
                <a:latin typeface="+mn-ea"/>
                <a:ea typeface="+mn-ea"/>
              </a:rPr>
              <a:t>에서 사</a:t>
            </a:r>
            <a:r>
              <a:rPr lang="ko-KR" altLang="en-US" dirty="0">
                <a:latin typeface="+mn-ea"/>
                <a:ea typeface="+mn-ea"/>
              </a:rPr>
              <a:t>용</a:t>
            </a:r>
            <a:r>
              <a:rPr lang="ko-KR" altLang="en-US" dirty="0" smtClean="0">
                <a:latin typeface="+mn-ea"/>
                <a:ea typeface="+mn-ea"/>
              </a:rPr>
              <a:t> 가능한 연산자</a:t>
            </a:r>
            <a:endParaRPr lang="en-US" altLang="ko-KR" dirty="0" smtClean="0">
              <a:latin typeface="+mn-ea"/>
              <a:ea typeface="+mn-ea"/>
            </a:endParaRPr>
          </a:p>
          <a:p>
            <a:pPr lvl="1"/>
            <a:r>
              <a:rPr lang="ko-KR" altLang="en-US" dirty="0" smtClean="0">
                <a:latin typeface="+mn-ea"/>
                <a:ea typeface="+mn-ea"/>
              </a:rPr>
              <a:t>산술 및 관계 연산자</a:t>
            </a:r>
            <a:endParaRPr lang="en-US" altLang="ko-KR" dirty="0" smtClean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 smtClean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 smtClean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 smtClean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 smtClean="0">
              <a:latin typeface="+mn-ea"/>
              <a:ea typeface="+mn-ea"/>
            </a:endParaRPr>
          </a:p>
          <a:p>
            <a:pPr lvl="1"/>
            <a:endParaRPr lang="en-US" altLang="ko-KR" dirty="0" smtClean="0">
              <a:latin typeface="+mn-ea"/>
              <a:ea typeface="+mn-ea"/>
            </a:endParaRPr>
          </a:p>
          <a:p>
            <a:pPr lvl="1"/>
            <a:r>
              <a:rPr lang="ko-KR" altLang="en-US" dirty="0" smtClean="0">
                <a:latin typeface="+mn-ea"/>
                <a:ea typeface="+mn-ea"/>
              </a:rPr>
              <a:t>비교 및 조건 연산자</a:t>
            </a:r>
            <a:endParaRPr lang="en-US" altLang="ko-KR" dirty="0" smtClean="0">
              <a:latin typeface="+mn-ea"/>
              <a:ea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표현 언어</a:t>
            </a:r>
            <a:r>
              <a:rPr lang="en-US" altLang="ko-KR" dirty="0" smtClean="0"/>
              <a:t>(EL : Expression Language)</a:t>
            </a:r>
            <a:endParaRPr lang="ko-KR" altLang="en-US" dirty="0"/>
          </a:p>
        </p:txBody>
      </p:sp>
      <p:graphicFrame>
        <p:nvGraphicFramePr>
          <p:cNvPr id="5" name="Group 22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89520089"/>
              </p:ext>
            </p:extLst>
          </p:nvPr>
        </p:nvGraphicFramePr>
        <p:xfrm>
          <a:off x="777130" y="1396623"/>
          <a:ext cx="3167758" cy="1828800"/>
        </p:xfrm>
        <a:graphic>
          <a:graphicData uri="http://schemas.openxmlformats.org/drawingml/2006/table">
            <a:tbl>
              <a:tblPr/>
              <a:tblGrid>
                <a:gridCol w="1347788"/>
                <a:gridCol w="1819970"/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연산자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기능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더하기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빼기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곱하기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/ or div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나누기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% or mod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나머지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28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642469280"/>
              </p:ext>
            </p:extLst>
          </p:nvPr>
        </p:nvGraphicFramePr>
        <p:xfrm>
          <a:off x="4665414" y="1396623"/>
          <a:ext cx="4464050" cy="1524000"/>
        </p:xfrm>
        <a:graphic>
          <a:graphicData uri="http://schemas.openxmlformats.org/drawingml/2006/table">
            <a:tbl>
              <a:tblPr/>
              <a:tblGrid>
                <a:gridCol w="1800225"/>
                <a:gridCol w="2663825"/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연산자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기능</a:t>
                      </a:r>
                      <a:endParaRPr kumimoji="1" lang="ko-KR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&amp;&amp;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혹은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AND 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연산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||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혹은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OR 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연산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! 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혹은 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not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NOT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empty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null,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빈 문자열</a:t>
                      </a: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,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컬렉션 체크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Group 28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508865505"/>
              </p:ext>
            </p:extLst>
          </p:nvPr>
        </p:nvGraphicFramePr>
        <p:xfrm>
          <a:off x="776560" y="3943015"/>
          <a:ext cx="8280896" cy="2438400"/>
        </p:xfrm>
        <a:graphic>
          <a:graphicData uri="http://schemas.openxmlformats.org/drawingml/2006/table">
            <a:tbl>
              <a:tblPr/>
              <a:tblGrid>
                <a:gridCol w="1872184"/>
                <a:gridCol w="6408712"/>
              </a:tblGrid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연산자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기능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== 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혹은 </a:t>
                      </a:r>
                      <a:r>
                        <a:rPr kumimoji="1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eq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같다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!= 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혹은 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같지않다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&lt; 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혹은 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좌변이 우변보다 작다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&gt; 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혹은 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gt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좌변이 우변보다 크다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&lt;= 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혹은 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좌변이 우변보다 같거나 작다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&gt;= </a:t>
                      </a: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혹은 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좌변이 우변보다 같거나 크다</a:t>
                      </a:r>
                      <a:r>
                        <a:rPr kumimoji="1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a ? b : 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조건 </a:t>
                      </a:r>
                      <a:r>
                        <a:rPr kumimoji="1" lang="ko-KR" alt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삼항</a:t>
                      </a: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연산자</a:t>
                      </a:r>
                      <a:endParaRPr kumimoji="1" lang="en-US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06164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>
          <a:xfrm>
            <a:off x="201004" y="738287"/>
            <a:ext cx="9576000" cy="5688632"/>
          </a:xfrm>
        </p:spPr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연산자 실습</a:t>
            </a:r>
            <a:endParaRPr lang="en-US" altLang="ko-KR" dirty="0" smtClean="0">
              <a:latin typeface="+mn-ea"/>
              <a:ea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표현 언어</a:t>
            </a:r>
            <a:r>
              <a:rPr lang="en-US" altLang="ko-KR" dirty="0" smtClean="0"/>
              <a:t>(EL : Expression Language)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8504" y="1106927"/>
            <a:ext cx="4392488" cy="5033143"/>
          </a:xfrm>
          <a:prstGeom prst="rect">
            <a:avLst/>
          </a:prstGeom>
          <a:solidFill>
            <a:schemeClr val="bg1">
              <a:lumMod val="50000"/>
              <a:alpha val="19000"/>
            </a:schemeClr>
          </a:solidFill>
          <a:ln w="12700">
            <a:solidFill>
              <a:srgbClr val="9B3937"/>
            </a:solidFill>
            <a:prstDash val="sysDash"/>
          </a:ln>
        </p:spPr>
        <p:txBody>
          <a:bodyPr wrap="square" lIns="180000" tIns="180000" rIns="180000" bIns="180000">
            <a:noAutofit/>
          </a:bodyPr>
          <a:lstStyle/>
          <a:p>
            <a:r>
              <a:rPr lang="en-US" altLang="ko-KR" sz="1400" dirty="0" smtClean="0"/>
              <a:t>&lt;body&gt;</a:t>
            </a:r>
          </a:p>
          <a:p>
            <a:endParaRPr lang="ko-KR" altLang="en-US" sz="1400" dirty="0" smtClean="0"/>
          </a:p>
          <a:p>
            <a:r>
              <a:rPr lang="en-US" altLang="ko-KR" sz="1400" dirty="0" smtClean="0">
                <a:solidFill>
                  <a:srgbClr val="006600"/>
                </a:solidFill>
              </a:rPr>
              <a:t>&lt;%-- EL</a:t>
            </a:r>
            <a:r>
              <a:rPr lang="ko-KR" altLang="en-US" sz="1400" dirty="0" smtClean="0">
                <a:solidFill>
                  <a:srgbClr val="006600"/>
                </a:solidFill>
              </a:rPr>
              <a:t>에서의 리터럴 </a:t>
            </a:r>
            <a:r>
              <a:rPr lang="en-US" altLang="ko-KR" sz="1400" dirty="0" smtClean="0">
                <a:solidFill>
                  <a:srgbClr val="006600"/>
                </a:solidFill>
              </a:rPr>
              <a:t>--%&gt;</a:t>
            </a:r>
          </a:p>
          <a:p>
            <a:r>
              <a:rPr lang="en-US" altLang="ko-KR" sz="1400" dirty="0" smtClean="0"/>
              <a:t>${"EL</a:t>
            </a:r>
            <a:r>
              <a:rPr lang="ko-KR" altLang="en-US" sz="1400" dirty="0" smtClean="0"/>
              <a:t>이 머예요</a:t>
            </a:r>
            <a:r>
              <a:rPr lang="en-US" altLang="ko-KR" sz="1400" dirty="0" smtClean="0"/>
              <a:t>?"}&lt;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${'EL</a:t>
            </a:r>
            <a:r>
              <a:rPr lang="ko-KR" altLang="en-US" sz="1400" dirty="0" smtClean="0"/>
              <a:t>을 왜 써요</a:t>
            </a:r>
            <a:r>
              <a:rPr lang="en-US" altLang="ko-KR" sz="1400" dirty="0" smtClean="0"/>
              <a:t>?'}&lt;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${100}&lt;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${100.56}&lt;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${true}&lt;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${false}&lt;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${null}&lt;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&gt;</a:t>
            </a:r>
          </a:p>
          <a:p>
            <a:endParaRPr lang="ko-KR" altLang="en-US" sz="1400" dirty="0" smtClean="0"/>
          </a:p>
          <a:p>
            <a:r>
              <a:rPr lang="en-US" altLang="ko-KR" sz="1400" dirty="0" smtClean="0">
                <a:solidFill>
                  <a:srgbClr val="006600"/>
                </a:solidFill>
              </a:rPr>
              <a:t>&lt;%-- EL </a:t>
            </a:r>
            <a:r>
              <a:rPr lang="ko-KR" altLang="en-US" sz="1400" dirty="0" smtClean="0">
                <a:solidFill>
                  <a:srgbClr val="006600"/>
                </a:solidFill>
              </a:rPr>
              <a:t>연산자 </a:t>
            </a:r>
            <a:r>
              <a:rPr lang="en-US" altLang="ko-KR" sz="1400" dirty="0" smtClean="0">
                <a:solidFill>
                  <a:srgbClr val="006600"/>
                </a:solidFill>
              </a:rPr>
              <a:t>--%&gt;</a:t>
            </a:r>
          </a:p>
          <a:p>
            <a:r>
              <a:rPr lang="en-US" altLang="ko-KR" sz="1400" dirty="0" smtClean="0"/>
              <a:t>${10 + 20}&lt;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&lt;%=100 + "200" %&gt;&lt;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${100 + "200"}&lt;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100</a:t>
            </a:r>
            <a:r>
              <a:rPr lang="ko-KR" altLang="en-US" sz="1400" dirty="0" smtClean="0"/>
              <a:t>을 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으로 나눈 </a:t>
            </a:r>
            <a:r>
              <a:rPr lang="ko-KR" altLang="en-US" sz="1400" dirty="0" err="1" smtClean="0"/>
              <a:t>나머지값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${100 mod 3 }&lt;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${300 == 300 }, ${300 </a:t>
            </a:r>
            <a:r>
              <a:rPr lang="en-US" altLang="ko-KR" sz="1400" dirty="0" err="1" smtClean="0"/>
              <a:t>eq</a:t>
            </a:r>
            <a:r>
              <a:rPr lang="en-US" altLang="ko-KR" sz="1400" dirty="0" smtClean="0"/>
              <a:t> 300 }&lt;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${100 &gt; 50 ? "</a:t>
            </a:r>
            <a:r>
              <a:rPr lang="ko-KR" altLang="en-US" sz="1400" dirty="0" smtClean="0"/>
              <a:t>크다</a:t>
            </a:r>
            <a:r>
              <a:rPr lang="en-US" altLang="ko-KR" sz="1400" dirty="0" smtClean="0"/>
              <a:t>" : "</a:t>
            </a:r>
            <a:r>
              <a:rPr lang="ko-KR" altLang="en-US" sz="1400" dirty="0" smtClean="0"/>
              <a:t>작다</a:t>
            </a:r>
            <a:r>
              <a:rPr lang="en-US" altLang="ko-KR" sz="1400" dirty="0" smtClean="0"/>
              <a:t>" }&lt;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53000" y="1106927"/>
            <a:ext cx="4392488" cy="5031960"/>
          </a:xfrm>
          <a:prstGeom prst="rect">
            <a:avLst/>
          </a:prstGeom>
          <a:solidFill>
            <a:schemeClr val="bg1">
              <a:lumMod val="50000"/>
              <a:alpha val="19000"/>
            </a:schemeClr>
          </a:solidFill>
          <a:ln w="12700">
            <a:solidFill>
              <a:srgbClr val="9B3937"/>
            </a:solidFill>
            <a:prstDash val="sysDash"/>
          </a:ln>
        </p:spPr>
        <p:txBody>
          <a:bodyPr wrap="square" lIns="180000" tIns="180000" rIns="180000" bIns="180000">
            <a:noAutofit/>
          </a:bodyPr>
          <a:lstStyle/>
          <a:p>
            <a:r>
              <a:rPr lang="en-US" altLang="ko-KR" sz="1400" dirty="0" smtClean="0"/>
              <a:t>&lt;%</a:t>
            </a:r>
          </a:p>
          <a:p>
            <a:r>
              <a:rPr lang="en-US" altLang="ko-KR" sz="1400" dirty="0" smtClean="0">
                <a:solidFill>
                  <a:srgbClr val="006600"/>
                </a:solidFill>
              </a:rPr>
              <a:t>// empty </a:t>
            </a:r>
            <a:r>
              <a:rPr lang="ko-KR" altLang="en-US" sz="1400" dirty="0" smtClean="0">
                <a:solidFill>
                  <a:srgbClr val="006600"/>
                </a:solidFill>
              </a:rPr>
              <a:t>연산자</a:t>
            </a:r>
          </a:p>
          <a:p>
            <a:r>
              <a:rPr lang="en-US" altLang="ko-KR" sz="1400" dirty="0" smtClean="0"/>
              <a:t>String str1 = null;</a:t>
            </a:r>
          </a:p>
          <a:p>
            <a:r>
              <a:rPr lang="en-US" altLang="ko-KR" sz="1400" dirty="0" smtClean="0"/>
              <a:t>String str2 = "";</a:t>
            </a:r>
          </a:p>
          <a:p>
            <a:r>
              <a:rPr lang="en-US" altLang="ko-KR" sz="1400" dirty="0" smtClean="0"/>
              <a:t>String[] array = new String[10];</a:t>
            </a:r>
          </a:p>
          <a:p>
            <a:r>
              <a:rPr lang="en-US" altLang="ko-KR" sz="1400" dirty="0" smtClean="0"/>
              <a:t>List&lt;String&gt; list = new </a:t>
            </a:r>
            <a:r>
              <a:rPr lang="en-US" altLang="ko-KR" sz="1400" dirty="0" err="1" smtClean="0"/>
              <a:t>ArrayList</a:t>
            </a:r>
            <a:r>
              <a:rPr lang="en-US" altLang="ko-KR" sz="1400" dirty="0" smtClean="0"/>
              <a:t>&lt;String&gt;();</a:t>
            </a:r>
          </a:p>
          <a:p>
            <a:r>
              <a:rPr lang="en-US" altLang="ko-KR" sz="1400" dirty="0" smtClean="0"/>
              <a:t>%&gt;</a:t>
            </a:r>
          </a:p>
          <a:p>
            <a:endParaRPr lang="ko-KR" altLang="en-US" sz="1400" dirty="0" smtClean="0"/>
          </a:p>
          <a:p>
            <a:r>
              <a:rPr lang="en-US" altLang="ko-KR" sz="1400" dirty="0" smtClean="0"/>
              <a:t>str1</a:t>
            </a:r>
            <a:r>
              <a:rPr lang="ko-KR" altLang="en-US" sz="1400" dirty="0" smtClean="0"/>
              <a:t>이 빈문자열인가</a:t>
            </a:r>
            <a:r>
              <a:rPr lang="en-US" altLang="ko-KR" sz="1400" dirty="0" smtClean="0"/>
              <a:t>? ${empty str1}&lt;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str2</a:t>
            </a:r>
            <a:r>
              <a:rPr lang="ko-KR" altLang="en-US" sz="1400" dirty="0" smtClean="0"/>
              <a:t>가 빈문자열인가</a:t>
            </a:r>
            <a:r>
              <a:rPr lang="en-US" altLang="ko-KR" sz="1400" dirty="0" smtClean="0"/>
              <a:t>? ${empty str2}&lt;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&gt;</a:t>
            </a:r>
          </a:p>
          <a:p>
            <a:r>
              <a:rPr lang="ko-KR" altLang="en-US" sz="1400" dirty="0" smtClean="0"/>
              <a:t>배열이 비어 있는가</a:t>
            </a:r>
            <a:r>
              <a:rPr lang="en-US" altLang="ko-KR" sz="1400" dirty="0" smtClean="0"/>
              <a:t>? ${empty array}&lt;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&gt;</a:t>
            </a:r>
          </a:p>
          <a:p>
            <a:r>
              <a:rPr lang="ko-KR" altLang="en-US" sz="1400" dirty="0" smtClean="0"/>
              <a:t>리스트가 비어 있는가</a:t>
            </a:r>
            <a:r>
              <a:rPr lang="en-US" altLang="ko-KR" sz="1400" dirty="0" smtClean="0"/>
              <a:t>? ${empty list}&lt;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&lt;/body&gt;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>
          <a:xfrm>
            <a:off x="201004" y="738287"/>
            <a:ext cx="9576000" cy="5688632"/>
          </a:xfrm>
        </p:spPr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EL</a:t>
            </a:r>
            <a:r>
              <a:rPr lang="ko-KR" altLang="en-US" dirty="0" smtClean="0">
                <a:latin typeface="+mn-ea"/>
                <a:ea typeface="+mn-ea"/>
              </a:rPr>
              <a:t>에서 사용 가능한 디폴트 객체</a:t>
            </a:r>
            <a:r>
              <a:rPr lang="en-US" altLang="ko-KR" dirty="0" smtClean="0">
                <a:latin typeface="+mn-ea"/>
                <a:ea typeface="+mn-ea"/>
              </a:rPr>
              <a:t>(11</a:t>
            </a:r>
            <a:r>
              <a:rPr lang="ko-KR" altLang="en-US" dirty="0" smtClean="0">
                <a:latin typeface="+mn-ea"/>
                <a:ea typeface="+mn-ea"/>
              </a:rPr>
              <a:t>개</a:t>
            </a:r>
            <a:r>
              <a:rPr lang="en-US" altLang="ko-KR" dirty="0" smtClean="0">
                <a:latin typeface="+mn-ea"/>
                <a:ea typeface="+mn-ea"/>
              </a:rPr>
              <a:t>)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표현 언어</a:t>
            </a:r>
            <a:r>
              <a:rPr lang="en-US" altLang="ko-KR" dirty="0" smtClean="0"/>
              <a:t>(EL : Expression Language)</a:t>
            </a:r>
            <a:endParaRPr lang="ko-KR" altLang="en-US" dirty="0"/>
          </a:p>
        </p:txBody>
      </p:sp>
      <p:graphicFrame>
        <p:nvGraphicFramePr>
          <p:cNvPr id="6" name="Group 16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96239121"/>
              </p:ext>
            </p:extLst>
          </p:nvPr>
        </p:nvGraphicFramePr>
        <p:xfrm>
          <a:off x="302976" y="1138355"/>
          <a:ext cx="9258536" cy="5202444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455752"/>
                <a:gridCol w="6802784"/>
              </a:tblGrid>
              <a:tr h="33787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디폴트객체</a:t>
                      </a: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180000" marR="180000" marT="36000" marB="36000" horzOverflow="overflow">
                    <a:solidFill>
                      <a:srgbClr val="22270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기       능</a:t>
                      </a:r>
                      <a:endParaRPr kumimoji="1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180000" marR="180000" marT="36000" marB="36000" horzOverflow="overflow">
                    <a:solidFill>
                      <a:srgbClr val="22270F"/>
                    </a:solidFill>
                  </a:tcPr>
                </a:tc>
              </a:tr>
              <a:tr h="33787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pageScope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180000" marR="180000" marT="36000" marB="36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pageContext</a:t>
                      </a:r>
                      <a:r>
                        <a:rPr kumimoji="1" lang="en-US" altLang="ko-KR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기본 객체에 저장된 속성</a:t>
                      </a:r>
                      <a:r>
                        <a:rPr kumimoji="1" lang="en-US" altLang="ko-KR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&lt;</a:t>
                      </a:r>
                      <a:r>
                        <a:rPr kumimoji="1" lang="ko-KR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키</a:t>
                      </a:r>
                      <a:r>
                        <a:rPr kumimoji="1" lang="en-US" altLang="ko-KR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값</a:t>
                      </a:r>
                      <a:r>
                        <a:rPr kumimoji="1" lang="en-US" altLang="ko-KR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kumimoji="1" lang="ko-KR" altLang="en-U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매핑을</a:t>
                      </a:r>
                      <a:r>
                        <a:rPr kumimoji="1" lang="ko-KR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저장한 </a:t>
                      </a:r>
                      <a:r>
                        <a:rPr kumimoji="1" lang="en-US" altLang="ko-KR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Map </a:t>
                      </a:r>
                      <a:r>
                        <a:rPr kumimoji="1" lang="ko-KR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객체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180000" marR="180000" marT="36000" marB="36000" horzOverflow="overflow"/>
                </a:tc>
              </a:tr>
              <a:tr h="33787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requestScope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180000" marR="180000" marT="36000" marB="36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request </a:t>
                      </a:r>
                      <a:r>
                        <a:rPr kumimoji="1" lang="ko-KR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기본 객체에 저장된 속성</a:t>
                      </a:r>
                      <a:r>
                        <a:rPr kumimoji="1" lang="en-US" altLang="ko-KR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&lt;</a:t>
                      </a:r>
                      <a:r>
                        <a:rPr kumimoji="1" lang="ko-KR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키</a:t>
                      </a:r>
                      <a:r>
                        <a:rPr kumimoji="1" lang="en-US" altLang="ko-KR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값</a:t>
                      </a:r>
                      <a:r>
                        <a:rPr kumimoji="1" lang="en-US" altLang="ko-KR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kumimoji="1" lang="ko-KR" altLang="en-U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매핑을</a:t>
                      </a:r>
                      <a:r>
                        <a:rPr kumimoji="1" lang="ko-KR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저장한 </a:t>
                      </a:r>
                      <a:r>
                        <a:rPr kumimoji="1" lang="en-US" altLang="ko-KR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Map </a:t>
                      </a:r>
                      <a:r>
                        <a:rPr kumimoji="1" lang="ko-KR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객체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180000" marR="180000" marT="36000" marB="36000" horzOverflow="overflow"/>
                </a:tc>
              </a:tr>
              <a:tr h="33787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sessionScope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180000" marR="180000" marT="36000" marB="36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session </a:t>
                      </a:r>
                      <a:r>
                        <a:rPr kumimoji="1" lang="ko-KR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기본 객체에 저장된 속성</a:t>
                      </a:r>
                      <a:r>
                        <a:rPr kumimoji="1" lang="en-US" altLang="ko-KR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&lt;</a:t>
                      </a:r>
                      <a:r>
                        <a:rPr kumimoji="1" lang="ko-KR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키</a:t>
                      </a:r>
                      <a:r>
                        <a:rPr kumimoji="1" lang="en-US" altLang="ko-KR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값</a:t>
                      </a:r>
                      <a:r>
                        <a:rPr kumimoji="1" lang="en-US" altLang="ko-KR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kumimoji="1" lang="ko-KR" altLang="en-U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매핑을</a:t>
                      </a:r>
                      <a:r>
                        <a:rPr kumimoji="1" lang="ko-KR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저장한 </a:t>
                      </a:r>
                      <a:r>
                        <a:rPr kumimoji="1" lang="en-US" altLang="ko-KR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Map </a:t>
                      </a:r>
                      <a:r>
                        <a:rPr kumimoji="1" lang="ko-KR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객체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180000" marR="180000" marT="36000" marB="36000" horzOverflow="overflow"/>
                </a:tc>
              </a:tr>
              <a:tr h="33787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applicationScope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180000" marR="180000" marT="36000" marB="36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application </a:t>
                      </a:r>
                      <a:r>
                        <a:rPr kumimoji="1" lang="ko-KR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기본 객체에 저장된 속성</a:t>
                      </a:r>
                      <a:r>
                        <a:rPr kumimoji="1" lang="en-US" altLang="ko-KR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&lt;</a:t>
                      </a:r>
                      <a:r>
                        <a:rPr kumimoji="1" lang="ko-KR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키</a:t>
                      </a:r>
                      <a:r>
                        <a:rPr kumimoji="1" lang="en-US" altLang="ko-KR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값</a:t>
                      </a:r>
                      <a:r>
                        <a:rPr kumimoji="1" lang="en-US" altLang="ko-KR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kumimoji="1" lang="ko-KR" altLang="en-U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매핑을</a:t>
                      </a:r>
                      <a:r>
                        <a:rPr kumimoji="1" lang="ko-KR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저장한 </a:t>
                      </a:r>
                      <a:r>
                        <a:rPr kumimoji="1" lang="en-US" altLang="ko-KR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Map </a:t>
                      </a:r>
                      <a:r>
                        <a:rPr kumimoji="1" lang="ko-KR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객체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180000" marR="180000" marT="36000" marB="36000" horzOverflow="overflow"/>
                </a:tc>
              </a:tr>
              <a:tr h="33787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param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180000" marR="180000" marT="36000" marB="36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요청 </a:t>
                      </a: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파라미터의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&lt;</a:t>
                      </a: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파라미터이름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값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&gt; </a:t>
                      </a: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매핑을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저장한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Map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객체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request.getParameter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(“</a:t>
                      </a: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파라미터이름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”)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의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결과와 동일</a:t>
                      </a:r>
                    </a:p>
                  </a:txBody>
                  <a:tcPr marL="180000" marR="180000" marT="36000" marB="36000" horzOverflow="overflow"/>
                </a:tc>
              </a:tr>
              <a:tr h="33787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paramValues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180000" marR="180000" marT="36000" marB="36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요청 </a:t>
                      </a: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파라미터의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&lt;</a:t>
                      </a: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파라미터이름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값배열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&gt; </a:t>
                      </a: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매핑을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저장한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Map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객체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request.getParameterValues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(“</a:t>
                      </a: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파라미터이름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”)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의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결과와 동일</a:t>
                      </a:r>
                    </a:p>
                  </a:txBody>
                  <a:tcPr marL="180000" marR="180000" marT="36000" marB="36000" horzOverflow="overflow"/>
                </a:tc>
              </a:tr>
              <a:tr h="33787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header</a:t>
                      </a:r>
                    </a:p>
                  </a:txBody>
                  <a:tcPr marL="180000" marR="180000" marT="36000" marB="36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요청 정보의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&lt;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헤더이름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값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&gt;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매핑을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저장한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Map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객체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request.getHeader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(“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헤더이름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”)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의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결과와 동일</a:t>
                      </a:r>
                    </a:p>
                  </a:txBody>
                  <a:tcPr marL="180000" marR="180000" marT="36000" marB="36000" horzOverflow="overflow"/>
                </a:tc>
              </a:tr>
              <a:tr h="33787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headerValues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180000" marR="180000" marT="36000" marB="36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요청 정보의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&lt;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헤더이름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, </a:t>
                      </a: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값배열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&gt;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매핑을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저장한 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Map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객체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request.getHeaders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(“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헤더이름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”)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의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결과와 동일</a:t>
                      </a:r>
                    </a:p>
                  </a:txBody>
                  <a:tcPr marL="180000" marR="180000" marT="36000" marB="36000" horzOverflow="overflow"/>
                </a:tc>
              </a:tr>
              <a:tr h="33787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initParam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180000" marR="180000" marT="36000" marB="36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web.xml</a:t>
                      </a:r>
                      <a:r>
                        <a:rPr kumimoji="1" lang="ko-KR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의 </a:t>
                      </a:r>
                      <a:r>
                        <a:rPr kumimoji="1" lang="ko-KR" altLang="en-U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초기파라미터</a:t>
                      </a:r>
                      <a:r>
                        <a:rPr kumimoji="1" lang="ko-KR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&lt;</a:t>
                      </a:r>
                      <a:r>
                        <a:rPr kumimoji="1" lang="ko-KR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kumimoji="1" lang="en-US" altLang="ko-KR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값</a:t>
                      </a:r>
                      <a:r>
                        <a:rPr kumimoji="1" lang="en-US" altLang="ko-KR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&gt; </a:t>
                      </a:r>
                      <a:r>
                        <a:rPr kumimoji="1" lang="ko-KR" altLang="en-U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매핑을</a:t>
                      </a:r>
                      <a:r>
                        <a:rPr kumimoji="1" lang="ko-KR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저장한 </a:t>
                      </a:r>
                      <a:r>
                        <a:rPr kumimoji="1" lang="en-US" altLang="ko-KR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Map </a:t>
                      </a:r>
                      <a:r>
                        <a:rPr kumimoji="1" lang="ko-KR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객체</a:t>
                      </a:r>
                      <a:endParaRPr kumimoji="1" lang="en-US" altLang="ko-KR" sz="120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application.getInitParameter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(“</a:t>
                      </a:r>
                      <a:r>
                        <a:rPr kumimoji="1" lang="ko-KR" alt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파라미터이름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”)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의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결과와 동일</a:t>
                      </a:r>
                    </a:p>
                  </a:txBody>
                  <a:tcPr marL="180000" marR="180000" marT="36000" marB="36000" horzOverflow="overflow"/>
                </a:tc>
              </a:tr>
              <a:tr h="33787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cookie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180000" marR="180000" marT="36000" marB="36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&lt;</a:t>
                      </a:r>
                      <a:r>
                        <a:rPr kumimoji="1" lang="ko-KR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쿠키이름</a:t>
                      </a:r>
                      <a:r>
                        <a:rPr kumimoji="1" lang="en-US" altLang="ko-KR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, Cookie&gt; </a:t>
                      </a:r>
                      <a:r>
                        <a:rPr kumimoji="1" lang="ko-KR" altLang="en-US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매핑을</a:t>
                      </a:r>
                      <a:r>
                        <a:rPr kumimoji="1" lang="ko-KR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 저장한 </a:t>
                      </a:r>
                      <a:r>
                        <a:rPr kumimoji="1" lang="en-US" altLang="ko-KR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Map </a:t>
                      </a:r>
                      <a:r>
                        <a:rPr kumimoji="1" lang="ko-KR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객체</a:t>
                      </a:r>
                      <a:endParaRPr kumimoji="1" lang="en-US" altLang="ko-KR" sz="1200" u="none" strike="noStrike" cap="none" normalizeH="0" baseline="0" dirty="0" smtClean="0">
                        <a:ln>
                          <a:noFill/>
                        </a:ln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request.getCookies</a:t>
                      </a:r>
                      <a:r>
                        <a:rPr kumimoji="1" lang="en-US" altLang="ko-K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()</a:t>
                      </a:r>
                      <a:r>
                        <a:rPr kumimoji="1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의 결과와 동일</a:t>
                      </a:r>
                    </a:p>
                  </a:txBody>
                  <a:tcPr marL="180000" marR="180000" marT="36000" marB="36000" horzOverflow="overflow"/>
                </a:tc>
              </a:tr>
              <a:tr h="33787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pageContext</a:t>
                      </a: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180000" marR="180000" marT="36000" marB="3600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jsp</a:t>
                      </a:r>
                      <a:r>
                        <a:rPr kumimoji="1" lang="ko-KR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의 </a:t>
                      </a:r>
                      <a:r>
                        <a:rPr kumimoji="1" lang="en-US" altLang="ko-KR" sz="12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pageContex</a:t>
                      </a:r>
                      <a:r>
                        <a:rPr kumimoji="1" lang="ko-KR" altLang="en-US" sz="12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ea"/>
                          <a:ea typeface="+mn-ea"/>
                        </a:rPr>
                        <a:t>와 동일한 객체</a:t>
                      </a:r>
                      <a:endParaRPr kumimoji="1" lang="ko-KR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marL="180000" marR="180000" marT="36000" marB="36000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76690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>
          <a:xfrm>
            <a:off x="201004" y="738287"/>
            <a:ext cx="9576000" cy="5688632"/>
          </a:xfrm>
        </p:spPr>
        <p:txBody>
          <a:bodyPr/>
          <a:lstStyle/>
          <a:p>
            <a:r>
              <a:rPr lang="ko-KR" altLang="en-US" dirty="0" smtClean="0">
                <a:latin typeface="+mn-ea"/>
                <a:ea typeface="+mn-ea"/>
              </a:rPr>
              <a:t>디폴트객체 실습</a:t>
            </a:r>
            <a:endParaRPr lang="en-US" altLang="ko-KR" dirty="0" smtClean="0">
              <a:latin typeface="+mn-ea"/>
              <a:ea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표현 언어</a:t>
            </a:r>
            <a:r>
              <a:rPr lang="en-US" altLang="ko-KR" dirty="0" smtClean="0"/>
              <a:t>(EL : Expression Language)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8504" y="1106927"/>
            <a:ext cx="4392488" cy="5033143"/>
          </a:xfrm>
          <a:prstGeom prst="rect">
            <a:avLst/>
          </a:prstGeom>
          <a:solidFill>
            <a:schemeClr val="bg1">
              <a:lumMod val="50000"/>
              <a:alpha val="19000"/>
            </a:schemeClr>
          </a:solidFill>
          <a:ln w="12700">
            <a:solidFill>
              <a:srgbClr val="9B3937"/>
            </a:solidFill>
            <a:prstDash val="sysDash"/>
          </a:ln>
        </p:spPr>
        <p:txBody>
          <a:bodyPr wrap="square" lIns="180000" tIns="180000" rIns="180000" bIns="180000">
            <a:noAutofit/>
          </a:bodyPr>
          <a:lstStyle/>
          <a:p>
            <a:r>
              <a:rPr lang="en-US" altLang="ko-KR" sz="1400" dirty="0" smtClean="0"/>
              <a:t>&lt;body&gt;</a:t>
            </a:r>
          </a:p>
          <a:p>
            <a:r>
              <a:rPr lang="en-US" altLang="ko-KR" sz="1400" dirty="0" smtClean="0"/>
              <a:t>&lt;h2&gt;EL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11</a:t>
            </a:r>
            <a:r>
              <a:rPr lang="ko-KR" altLang="en-US" sz="1400" dirty="0" smtClean="0"/>
              <a:t>개 디폴트 객체들</a:t>
            </a:r>
            <a:r>
              <a:rPr lang="en-US" altLang="ko-KR" sz="1400" dirty="0" smtClean="0"/>
              <a:t>&lt;/h2&gt;</a:t>
            </a:r>
          </a:p>
          <a:p>
            <a:r>
              <a:rPr lang="en-US" altLang="ko-KR" sz="1400" dirty="0" smtClean="0"/>
              <a:t>${</a:t>
            </a:r>
            <a:r>
              <a:rPr lang="en-US" altLang="ko-KR" sz="1400" dirty="0" err="1" smtClean="0"/>
              <a:t>pageContext</a:t>
            </a:r>
            <a:r>
              <a:rPr lang="en-US" altLang="ko-KR" sz="1400" dirty="0" smtClean="0"/>
              <a:t>}&lt;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&gt;</a:t>
            </a:r>
          </a:p>
          <a:p>
            <a:r>
              <a:rPr lang="ko-KR" altLang="en-US" sz="1400" dirty="0" smtClean="0"/>
              <a:t>요청방식 </a:t>
            </a:r>
            <a:r>
              <a:rPr lang="en-US" altLang="ko-KR" sz="1400" dirty="0" smtClean="0"/>
              <a:t>: ${</a:t>
            </a:r>
            <a:r>
              <a:rPr lang="en-US" altLang="ko-KR" sz="1400" dirty="0" err="1" smtClean="0"/>
              <a:t>pageContext.request.method</a:t>
            </a:r>
            <a:r>
              <a:rPr lang="en-US" altLang="ko-KR" sz="1400" dirty="0" smtClean="0"/>
              <a:t>}&lt;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&gt;</a:t>
            </a:r>
          </a:p>
          <a:p>
            <a:r>
              <a:rPr lang="ko-KR" altLang="en-US" sz="1400" dirty="0" smtClean="0"/>
              <a:t>요청방식 </a:t>
            </a:r>
            <a:r>
              <a:rPr lang="en-US" altLang="ko-KR" sz="1400" dirty="0" smtClean="0"/>
              <a:t>: ${</a:t>
            </a:r>
            <a:r>
              <a:rPr lang="en-US" altLang="ko-KR" sz="1400" dirty="0" err="1" smtClean="0"/>
              <a:t>pageContext.request.requestURI</a:t>
            </a:r>
            <a:r>
              <a:rPr lang="en-US" altLang="ko-KR" sz="1400" dirty="0" smtClean="0"/>
              <a:t>}&lt;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&gt;</a:t>
            </a:r>
          </a:p>
          <a:p>
            <a:r>
              <a:rPr lang="ko-KR" altLang="en-US" sz="1400" dirty="0" smtClean="0"/>
              <a:t>요청방식 </a:t>
            </a:r>
            <a:r>
              <a:rPr lang="en-US" altLang="ko-KR" sz="1400" dirty="0" smtClean="0"/>
              <a:t>: ${</a:t>
            </a:r>
            <a:r>
              <a:rPr lang="en-US" altLang="ko-KR" sz="1400" dirty="0" err="1" smtClean="0"/>
              <a:t>pageContext</a:t>
            </a:r>
            <a:r>
              <a:rPr lang="en-US" altLang="ko-KR" sz="1400" dirty="0" smtClean="0"/>
              <a:t>["request"].protocol}&lt;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&gt;</a:t>
            </a:r>
          </a:p>
          <a:p>
            <a:endParaRPr lang="ko-KR" altLang="en-US" sz="1400" dirty="0" smtClean="0"/>
          </a:p>
          <a:p>
            <a:r>
              <a:rPr lang="en-US" altLang="ko-KR" sz="1400" dirty="0" smtClean="0"/>
              <a:t>${</a:t>
            </a:r>
            <a:r>
              <a:rPr lang="en-US" altLang="ko-KR" sz="1400" dirty="0" err="1" smtClean="0"/>
              <a:t>pageScope</a:t>
            </a:r>
            <a:r>
              <a:rPr lang="en-US" altLang="ko-KR" sz="1400" dirty="0" smtClean="0"/>
              <a:t>}&lt;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&lt;%</a:t>
            </a:r>
          </a:p>
          <a:p>
            <a:r>
              <a:rPr lang="en-US" altLang="ko-KR" sz="1400" dirty="0" err="1" smtClean="0"/>
              <a:t>pageContext.setAttribute</a:t>
            </a:r>
            <a:r>
              <a:rPr lang="en-US" altLang="ko-KR" sz="1400" dirty="0" smtClean="0"/>
              <a:t>("id", "</a:t>
            </a:r>
            <a:r>
              <a:rPr lang="en-US" altLang="ko-KR" sz="1400" dirty="0" err="1" smtClean="0"/>
              <a:t>Bangry</a:t>
            </a:r>
            <a:r>
              <a:rPr lang="en-US" altLang="ko-KR" sz="1400" dirty="0" smtClean="0"/>
              <a:t>");</a:t>
            </a:r>
          </a:p>
          <a:p>
            <a:r>
              <a:rPr lang="en-US" altLang="ko-KR" sz="1400" dirty="0" smtClean="0"/>
              <a:t>%&gt;</a:t>
            </a:r>
          </a:p>
          <a:p>
            <a:r>
              <a:rPr lang="en-US" altLang="ko-KR" sz="1400" dirty="0" smtClean="0"/>
              <a:t>${pageScope.id}&lt;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${id}&lt;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&gt;</a:t>
            </a:r>
          </a:p>
          <a:p>
            <a:endParaRPr lang="ko-KR" altLang="en-US" sz="1400" dirty="0" smtClean="0"/>
          </a:p>
          <a:p>
            <a:r>
              <a:rPr lang="en-US" altLang="ko-KR" sz="1400" dirty="0" smtClean="0"/>
              <a:t>${</a:t>
            </a:r>
            <a:r>
              <a:rPr lang="en-US" altLang="ko-KR" sz="1400" dirty="0" err="1" smtClean="0"/>
              <a:t>requestScope</a:t>
            </a:r>
            <a:r>
              <a:rPr lang="en-US" altLang="ko-KR" sz="1400" dirty="0" smtClean="0"/>
              <a:t>}&lt;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&lt;%</a:t>
            </a:r>
          </a:p>
          <a:p>
            <a:r>
              <a:rPr lang="en-US" altLang="ko-KR" sz="1400" dirty="0" err="1" smtClean="0"/>
              <a:t>request.setAttribute</a:t>
            </a:r>
            <a:r>
              <a:rPr lang="en-US" altLang="ko-KR" sz="1400" dirty="0" smtClean="0"/>
              <a:t>("name", "</a:t>
            </a:r>
            <a:r>
              <a:rPr lang="ko-KR" altLang="en-US" sz="1400" dirty="0" smtClean="0"/>
              <a:t>김기정</a:t>
            </a:r>
            <a:r>
              <a:rPr lang="en-US" altLang="ko-KR" sz="1400" dirty="0" smtClean="0"/>
              <a:t>");</a:t>
            </a:r>
          </a:p>
          <a:p>
            <a:r>
              <a:rPr lang="en-US" altLang="ko-KR" sz="1400" dirty="0" smtClean="0"/>
              <a:t>%&gt;</a:t>
            </a:r>
          </a:p>
          <a:p>
            <a:r>
              <a:rPr lang="en-US" altLang="ko-KR" sz="1400" dirty="0" smtClean="0"/>
              <a:t>${requestScope.name}&lt;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&gt;</a:t>
            </a:r>
          </a:p>
          <a:p>
            <a:endParaRPr lang="ko-KR" altLang="en-US" sz="1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953000" y="1106927"/>
            <a:ext cx="4392488" cy="5031960"/>
          </a:xfrm>
          <a:prstGeom prst="rect">
            <a:avLst/>
          </a:prstGeom>
          <a:solidFill>
            <a:schemeClr val="bg1">
              <a:lumMod val="50000"/>
              <a:alpha val="19000"/>
            </a:schemeClr>
          </a:solidFill>
          <a:ln w="12700">
            <a:solidFill>
              <a:srgbClr val="9B3937"/>
            </a:solidFill>
            <a:prstDash val="sysDash"/>
          </a:ln>
        </p:spPr>
        <p:txBody>
          <a:bodyPr wrap="square" lIns="180000" tIns="180000" rIns="180000" bIns="180000">
            <a:noAutofit/>
          </a:bodyPr>
          <a:lstStyle/>
          <a:p>
            <a:r>
              <a:rPr lang="en-US" altLang="ko-KR" sz="1400" dirty="0" smtClean="0"/>
              <a:t>${</a:t>
            </a:r>
            <a:r>
              <a:rPr lang="en-US" altLang="ko-KR" sz="1400" dirty="0" err="1" smtClean="0"/>
              <a:t>sessionScope</a:t>
            </a:r>
            <a:r>
              <a:rPr lang="en-US" altLang="ko-KR" sz="1400" dirty="0" smtClean="0"/>
              <a:t>}&lt;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${</a:t>
            </a:r>
            <a:r>
              <a:rPr lang="en-US" altLang="ko-KR" sz="1400" dirty="0" err="1" smtClean="0"/>
              <a:t>applicationScope</a:t>
            </a:r>
            <a:r>
              <a:rPr lang="en-US" altLang="ko-KR" sz="1400" dirty="0" smtClean="0"/>
              <a:t>}&lt;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&gt;</a:t>
            </a:r>
          </a:p>
          <a:p>
            <a:endParaRPr lang="ko-KR" altLang="en-US" sz="1400" dirty="0" smtClean="0"/>
          </a:p>
          <a:p>
            <a:r>
              <a:rPr lang="ko-KR" altLang="en-US" sz="1400" dirty="0" smtClean="0"/>
              <a:t>모든 </a:t>
            </a:r>
            <a:r>
              <a:rPr lang="ko-KR" altLang="en-US" sz="1400" dirty="0" err="1" smtClean="0"/>
              <a:t>스코프객체에서</a:t>
            </a:r>
            <a:r>
              <a:rPr lang="ko-KR" altLang="en-US" sz="1400" dirty="0" smtClean="0"/>
              <a:t> 검색 </a:t>
            </a:r>
            <a:r>
              <a:rPr lang="en-US" altLang="ko-KR" sz="1400" dirty="0" smtClean="0"/>
              <a:t>: ${name}&lt;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&gt;</a:t>
            </a:r>
          </a:p>
          <a:p>
            <a:endParaRPr lang="ko-KR" altLang="en-US" sz="1400" dirty="0" smtClean="0"/>
          </a:p>
          <a:p>
            <a:r>
              <a:rPr lang="en-US" altLang="ko-KR" sz="1400" dirty="0" smtClean="0"/>
              <a:t>&lt;%=</a:t>
            </a:r>
            <a:r>
              <a:rPr lang="en-US" altLang="ko-KR" sz="1400" dirty="0" err="1" smtClean="0"/>
              <a:t>request.getParameter</a:t>
            </a:r>
            <a:r>
              <a:rPr lang="en-US" altLang="ko-KR" sz="1400" dirty="0" smtClean="0"/>
              <a:t>("id") %&gt;</a:t>
            </a:r>
          </a:p>
          <a:p>
            <a:r>
              <a:rPr lang="en-US" altLang="ko-KR" sz="1400" dirty="0" smtClean="0"/>
              <a:t>${param.id}&lt;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&gt;</a:t>
            </a:r>
          </a:p>
          <a:p>
            <a:endParaRPr lang="ko-KR" altLang="en-US" sz="1400" dirty="0" smtClean="0"/>
          </a:p>
          <a:p>
            <a:r>
              <a:rPr lang="en-US" altLang="ko-KR" sz="1400" dirty="0" smtClean="0"/>
              <a:t>${</a:t>
            </a:r>
            <a:r>
              <a:rPr lang="en-US" altLang="ko-KR" sz="1400" dirty="0" err="1" smtClean="0"/>
              <a:t>paramValues</a:t>
            </a:r>
            <a:r>
              <a:rPr lang="en-US" altLang="ko-KR" sz="1400" dirty="0" smtClean="0"/>
              <a:t>}&lt;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${</a:t>
            </a:r>
            <a:r>
              <a:rPr lang="en-US" altLang="ko-KR" sz="1400" dirty="0" err="1" smtClean="0"/>
              <a:t>paramValues.hobby</a:t>
            </a:r>
            <a:r>
              <a:rPr lang="en-US" altLang="ko-KR" sz="1400" dirty="0" smtClean="0"/>
              <a:t>[0]},${</a:t>
            </a:r>
            <a:r>
              <a:rPr lang="en-US" altLang="ko-KR" sz="1400" dirty="0" err="1" smtClean="0"/>
              <a:t>paramValues.hobby</a:t>
            </a:r>
            <a:r>
              <a:rPr lang="en-US" altLang="ko-KR" sz="1400" dirty="0" smtClean="0"/>
              <a:t>[1]}</a:t>
            </a:r>
          </a:p>
          <a:p>
            <a:endParaRPr lang="ko-KR" altLang="en-US" sz="1400" dirty="0" smtClean="0"/>
          </a:p>
          <a:p>
            <a:r>
              <a:rPr lang="en-US" altLang="ko-KR" sz="1400" dirty="0" smtClean="0"/>
              <a:t>${header}&lt;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&gt;</a:t>
            </a:r>
          </a:p>
          <a:p>
            <a:r>
              <a:rPr lang="ko-KR" altLang="en-US" sz="1400" dirty="0" smtClean="0"/>
              <a:t>브라우저 정보 </a:t>
            </a:r>
            <a:r>
              <a:rPr lang="en-US" altLang="ko-KR" sz="1400" dirty="0" smtClean="0"/>
              <a:t>: ${header["user-agent"]}&lt;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&gt;</a:t>
            </a:r>
          </a:p>
          <a:p>
            <a:endParaRPr lang="ko-KR" altLang="en-US" sz="1400" dirty="0" smtClean="0"/>
          </a:p>
          <a:p>
            <a:r>
              <a:rPr lang="en-US" altLang="ko-KR" sz="1400" dirty="0" smtClean="0"/>
              <a:t>${</a:t>
            </a:r>
            <a:r>
              <a:rPr lang="en-US" altLang="ko-KR" sz="1400" dirty="0" err="1" smtClean="0"/>
              <a:t>headerValues</a:t>
            </a:r>
            <a:r>
              <a:rPr lang="en-US" altLang="ko-KR" sz="1400" dirty="0" smtClean="0"/>
              <a:t>}&lt;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&gt;</a:t>
            </a:r>
          </a:p>
          <a:p>
            <a:endParaRPr lang="ko-KR" altLang="en-US" sz="1400" dirty="0" smtClean="0"/>
          </a:p>
          <a:p>
            <a:r>
              <a:rPr lang="en-US" altLang="ko-KR" sz="1400" dirty="0" smtClean="0"/>
              <a:t>${</a:t>
            </a:r>
            <a:r>
              <a:rPr lang="en-US" altLang="ko-KR" sz="1400" dirty="0" err="1" smtClean="0"/>
              <a:t>initParam</a:t>
            </a:r>
            <a:r>
              <a:rPr lang="en-US" altLang="ko-KR" sz="1400" dirty="0" smtClean="0"/>
              <a:t>}&lt;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${</a:t>
            </a:r>
            <a:r>
              <a:rPr lang="en-US" altLang="ko-KR" sz="1400" dirty="0" err="1" smtClean="0"/>
              <a:t>initParam.message</a:t>
            </a:r>
            <a:r>
              <a:rPr lang="en-US" altLang="ko-KR" sz="1400" dirty="0" smtClean="0"/>
              <a:t>}&lt;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&gt;</a:t>
            </a:r>
          </a:p>
          <a:p>
            <a:endParaRPr lang="ko-KR" altLang="en-US" sz="1400" dirty="0" smtClean="0"/>
          </a:p>
          <a:p>
            <a:r>
              <a:rPr lang="en-US" altLang="ko-KR" sz="1400" dirty="0" smtClean="0"/>
              <a:t>${cookie}&lt;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&gt;</a:t>
            </a:r>
          </a:p>
          <a:p>
            <a:r>
              <a:rPr lang="ko-KR" altLang="en-US" sz="1400" dirty="0" smtClean="0"/>
              <a:t>쿠키이름 </a:t>
            </a:r>
            <a:r>
              <a:rPr lang="en-US" altLang="ko-KR" sz="1400" dirty="0" smtClean="0"/>
              <a:t>: ${cookie.loginCookie.name}&lt;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&gt;</a:t>
            </a:r>
          </a:p>
          <a:p>
            <a:r>
              <a:rPr lang="ko-KR" altLang="en-US" sz="1400" dirty="0" err="1" smtClean="0"/>
              <a:t>쿠키값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${</a:t>
            </a:r>
            <a:r>
              <a:rPr lang="en-US" altLang="ko-KR" sz="1400" dirty="0" err="1" smtClean="0"/>
              <a:t>cookie.loginCookie.value</a:t>
            </a:r>
            <a:r>
              <a:rPr lang="en-US" altLang="ko-KR" sz="14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>
          <a:xfrm>
            <a:off x="201004" y="738287"/>
            <a:ext cx="9576000" cy="5688632"/>
          </a:xfrm>
        </p:spPr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EL</a:t>
            </a:r>
            <a:r>
              <a:rPr lang="ko-KR" altLang="en-US" dirty="0" smtClean="0">
                <a:latin typeface="+mn-ea"/>
                <a:ea typeface="+mn-ea"/>
              </a:rPr>
              <a:t>에서 스코프 객체에 저장된 빈의 </a:t>
            </a:r>
            <a:r>
              <a:rPr lang="ko-KR" altLang="en-US" dirty="0" err="1" smtClean="0">
                <a:latin typeface="+mn-ea"/>
                <a:ea typeface="+mn-ea"/>
              </a:rPr>
              <a:t>프로퍼티</a:t>
            </a:r>
            <a:r>
              <a:rPr lang="ko-KR" altLang="en-US" dirty="0" smtClean="0">
                <a:latin typeface="+mn-ea"/>
                <a:ea typeface="+mn-ea"/>
              </a:rPr>
              <a:t> 접근</a:t>
            </a:r>
            <a:endParaRPr lang="en-US" altLang="ko-KR" dirty="0" smtClean="0">
              <a:latin typeface="+mn-ea"/>
              <a:ea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표현 언어</a:t>
            </a:r>
            <a:r>
              <a:rPr lang="en-US" altLang="ko-KR" dirty="0" smtClean="0"/>
              <a:t>(EL : Expression Language)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8504" y="1106927"/>
            <a:ext cx="4104456" cy="5033143"/>
          </a:xfrm>
          <a:prstGeom prst="rect">
            <a:avLst/>
          </a:prstGeom>
          <a:solidFill>
            <a:schemeClr val="bg1">
              <a:lumMod val="50000"/>
              <a:alpha val="19000"/>
            </a:schemeClr>
          </a:solidFill>
          <a:ln w="12700">
            <a:solidFill>
              <a:srgbClr val="9B3937"/>
            </a:solidFill>
            <a:prstDash val="sysDash"/>
          </a:ln>
        </p:spPr>
        <p:txBody>
          <a:bodyPr wrap="square" lIns="180000" tIns="180000" rIns="180000" bIns="180000">
            <a:noAutofit/>
          </a:bodyPr>
          <a:lstStyle/>
          <a:p>
            <a:r>
              <a:rPr lang="en-US" altLang="ko-KR" sz="1400" dirty="0" smtClean="0"/>
              <a:t>&lt;body&gt;</a:t>
            </a:r>
          </a:p>
          <a:p>
            <a:r>
              <a:rPr lang="en-US" altLang="ko-KR" sz="1400" dirty="0" smtClean="0"/>
              <a:t>&lt;%</a:t>
            </a:r>
          </a:p>
          <a:p>
            <a:r>
              <a:rPr lang="en-US" altLang="ko-KR" sz="1400" dirty="0" smtClean="0">
                <a:solidFill>
                  <a:srgbClr val="006600"/>
                </a:solidFill>
              </a:rPr>
              <a:t>// </a:t>
            </a:r>
            <a:r>
              <a:rPr lang="ko-KR" altLang="en-US" sz="1400" dirty="0" smtClean="0">
                <a:solidFill>
                  <a:srgbClr val="006600"/>
                </a:solidFill>
              </a:rPr>
              <a:t>테스트를 위한 </a:t>
            </a:r>
            <a:r>
              <a:rPr lang="en-US" altLang="ko-KR" sz="1400" dirty="0" smtClean="0">
                <a:solidFill>
                  <a:srgbClr val="006600"/>
                </a:solidFill>
              </a:rPr>
              <a:t>Scope</a:t>
            </a:r>
            <a:r>
              <a:rPr lang="ko-KR" altLang="en-US" sz="1400" dirty="0" smtClean="0">
                <a:solidFill>
                  <a:srgbClr val="006600"/>
                </a:solidFill>
              </a:rPr>
              <a:t>객체에 데이터 저장</a:t>
            </a:r>
          </a:p>
          <a:p>
            <a:r>
              <a:rPr lang="en-US" altLang="ko-KR" sz="1400" dirty="0" smtClean="0"/>
              <a:t>String today = </a:t>
            </a:r>
            <a:r>
              <a:rPr lang="en-US" altLang="ko-KR" sz="1400" dirty="0" err="1" smtClean="0"/>
              <a:t>String.format</a:t>
            </a:r>
            <a:r>
              <a:rPr lang="en-US" altLang="ko-KR" sz="1400" dirty="0" smtClean="0"/>
              <a:t>("%1$tF %1$tT", </a:t>
            </a:r>
            <a:r>
              <a:rPr lang="en-US" altLang="ko-KR" sz="1400" dirty="0" err="1" smtClean="0"/>
              <a:t>Calendar.getInstance</a:t>
            </a:r>
            <a:r>
              <a:rPr lang="en-US" altLang="ko-KR" sz="1400" dirty="0" smtClean="0"/>
              <a:t>());</a:t>
            </a:r>
          </a:p>
          <a:p>
            <a:r>
              <a:rPr lang="en-US" altLang="ko-KR" sz="1400" dirty="0" err="1" smtClean="0"/>
              <a:t>request.setAttribute</a:t>
            </a:r>
            <a:r>
              <a:rPr lang="en-US" altLang="ko-KR" sz="1400" dirty="0" smtClean="0"/>
              <a:t>("today", today);</a:t>
            </a:r>
          </a:p>
          <a:p>
            <a:endParaRPr lang="ko-KR" altLang="en-US" sz="1400" dirty="0" smtClean="0"/>
          </a:p>
          <a:p>
            <a:r>
              <a:rPr lang="en-US" altLang="ko-KR" sz="1400" dirty="0" err="1" smtClean="0"/>
              <a:t>session.setAttribute</a:t>
            </a:r>
            <a:r>
              <a:rPr lang="en-US" altLang="ko-KR" sz="1400" dirty="0" smtClean="0"/>
              <a:t>("id", "</a:t>
            </a:r>
            <a:r>
              <a:rPr lang="en-US" altLang="ko-KR" sz="1400" dirty="0" err="1" smtClean="0"/>
              <a:t>bangry</a:t>
            </a:r>
            <a:r>
              <a:rPr lang="en-US" altLang="ko-KR" sz="1400" dirty="0" smtClean="0"/>
              <a:t>");</a:t>
            </a:r>
          </a:p>
          <a:p>
            <a:endParaRPr lang="ko-KR" altLang="en-US" sz="1400" dirty="0" smtClean="0"/>
          </a:p>
          <a:p>
            <a:r>
              <a:rPr lang="en-US" altLang="ko-KR" sz="1400" dirty="0" smtClean="0"/>
              <a:t>String[] names = {"</a:t>
            </a:r>
            <a:r>
              <a:rPr lang="ko-KR" altLang="en-US" sz="1400" dirty="0" smtClean="0"/>
              <a:t>김기정</a:t>
            </a:r>
            <a:r>
              <a:rPr lang="en-US" altLang="ko-KR" sz="1400" dirty="0" smtClean="0"/>
              <a:t>", "</a:t>
            </a:r>
            <a:r>
              <a:rPr lang="ko-KR" altLang="en-US" sz="1400" dirty="0" smtClean="0"/>
              <a:t>박기정</a:t>
            </a:r>
            <a:r>
              <a:rPr lang="en-US" altLang="ko-KR" sz="1400" dirty="0" smtClean="0"/>
              <a:t>", "</a:t>
            </a:r>
            <a:r>
              <a:rPr lang="ko-KR" altLang="en-US" sz="1400" dirty="0" smtClean="0"/>
              <a:t>최기정</a:t>
            </a:r>
            <a:r>
              <a:rPr lang="en-US" altLang="ko-KR" sz="1400" dirty="0" smtClean="0"/>
              <a:t>"};</a:t>
            </a:r>
          </a:p>
          <a:p>
            <a:r>
              <a:rPr lang="en-US" altLang="ko-KR" sz="1400" dirty="0" smtClean="0"/>
              <a:t>%&gt;</a:t>
            </a:r>
          </a:p>
          <a:p>
            <a:endParaRPr lang="ko-KR" altLang="en-US" sz="1400" dirty="0" smtClean="0"/>
          </a:p>
          <a:p>
            <a:r>
              <a:rPr lang="en-US" altLang="ko-KR" sz="1400" dirty="0" smtClean="0"/>
              <a:t>${</a:t>
            </a:r>
            <a:r>
              <a:rPr lang="en-US" altLang="ko-KR" sz="1400" dirty="0" err="1" smtClean="0"/>
              <a:t>requestScope.today</a:t>
            </a:r>
            <a:r>
              <a:rPr lang="en-US" altLang="ko-KR" sz="1400" dirty="0" smtClean="0"/>
              <a:t>}&lt;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${today}&lt;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&gt;</a:t>
            </a:r>
          </a:p>
          <a:p>
            <a:endParaRPr lang="ko-KR" altLang="en-US" sz="1400" dirty="0" smtClean="0"/>
          </a:p>
          <a:p>
            <a:r>
              <a:rPr lang="en-US" altLang="ko-KR" sz="1400" dirty="0" smtClean="0"/>
              <a:t>${id}&lt;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&gt;</a:t>
            </a:r>
          </a:p>
          <a:p>
            <a:endParaRPr lang="ko-KR" altLang="en-US" sz="1400" dirty="0" smtClean="0"/>
          </a:p>
          <a:p>
            <a:r>
              <a:rPr lang="en-US" altLang="ko-KR" sz="1400" dirty="0" smtClean="0"/>
              <a:t>${names[0]}, ${names[1]}, ${names[2]}&lt;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&gt;</a:t>
            </a:r>
            <a:endParaRPr lang="ko-KR" altLang="en-US" sz="1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736976" y="1242343"/>
            <a:ext cx="4680520" cy="5031960"/>
          </a:xfrm>
          <a:prstGeom prst="rect">
            <a:avLst/>
          </a:prstGeom>
          <a:solidFill>
            <a:schemeClr val="bg1">
              <a:lumMod val="50000"/>
              <a:alpha val="19000"/>
            </a:schemeClr>
          </a:solidFill>
          <a:ln w="12700">
            <a:solidFill>
              <a:srgbClr val="9B3937"/>
            </a:solidFill>
            <a:prstDash val="sysDash"/>
          </a:ln>
        </p:spPr>
        <p:txBody>
          <a:bodyPr wrap="square" lIns="180000" tIns="180000" rIns="180000" bIns="180000">
            <a:noAutofit/>
          </a:bodyPr>
          <a:lstStyle/>
          <a:p>
            <a:r>
              <a:rPr lang="en-US" altLang="ko-KR" sz="1400" dirty="0" smtClean="0">
                <a:solidFill>
                  <a:srgbClr val="006600"/>
                </a:solidFill>
              </a:rPr>
              <a:t>&lt;%--</a:t>
            </a:r>
          </a:p>
          <a:p>
            <a:r>
              <a:rPr lang="en-US" altLang="ko-KR" sz="1400" dirty="0" smtClean="0">
                <a:solidFill>
                  <a:srgbClr val="006600"/>
                </a:solidFill>
              </a:rPr>
              <a:t>&lt;</a:t>
            </a:r>
            <a:r>
              <a:rPr lang="en-US" altLang="ko-KR" sz="1400" dirty="0" err="1" smtClean="0">
                <a:solidFill>
                  <a:srgbClr val="006600"/>
                </a:solidFill>
              </a:rPr>
              <a:t>jsp:getProperty</a:t>
            </a:r>
            <a:r>
              <a:rPr lang="en-US" altLang="ko-KR" sz="1400" dirty="0" smtClean="0">
                <a:solidFill>
                  <a:srgbClr val="006600"/>
                </a:solidFill>
              </a:rPr>
              <a:t> property="id" name="student"/&gt;</a:t>
            </a:r>
          </a:p>
          <a:p>
            <a:r>
              <a:rPr lang="en-US" altLang="ko-KR" sz="1400" dirty="0" smtClean="0">
                <a:solidFill>
                  <a:srgbClr val="006600"/>
                </a:solidFill>
              </a:rPr>
              <a:t>&lt;</a:t>
            </a:r>
            <a:r>
              <a:rPr lang="en-US" altLang="ko-KR" sz="1400" dirty="0" err="1" smtClean="0">
                <a:solidFill>
                  <a:srgbClr val="006600"/>
                </a:solidFill>
              </a:rPr>
              <a:t>jsp:getProperty</a:t>
            </a:r>
            <a:r>
              <a:rPr lang="en-US" altLang="ko-KR" sz="1400" dirty="0" smtClean="0">
                <a:solidFill>
                  <a:srgbClr val="006600"/>
                </a:solidFill>
              </a:rPr>
              <a:t> property="name" name="student"/&gt;</a:t>
            </a:r>
          </a:p>
          <a:p>
            <a:r>
              <a:rPr lang="en-US" altLang="ko-KR" sz="1400" dirty="0" smtClean="0">
                <a:solidFill>
                  <a:srgbClr val="006600"/>
                </a:solidFill>
              </a:rPr>
              <a:t>&lt;</a:t>
            </a:r>
            <a:r>
              <a:rPr lang="en-US" altLang="ko-KR" sz="1400" dirty="0" err="1" smtClean="0">
                <a:solidFill>
                  <a:srgbClr val="006600"/>
                </a:solidFill>
              </a:rPr>
              <a:t>jsp:getProperty</a:t>
            </a:r>
            <a:r>
              <a:rPr lang="en-US" altLang="ko-KR" sz="1400" dirty="0" smtClean="0">
                <a:solidFill>
                  <a:srgbClr val="006600"/>
                </a:solidFill>
              </a:rPr>
              <a:t> property="dog" name="student"/&gt;</a:t>
            </a:r>
          </a:p>
          <a:p>
            <a:r>
              <a:rPr lang="en-US" altLang="ko-KR" sz="1400" dirty="0" smtClean="0">
                <a:solidFill>
                  <a:srgbClr val="006600"/>
                </a:solidFill>
              </a:rPr>
              <a:t>--%&gt;</a:t>
            </a:r>
          </a:p>
          <a:p>
            <a:r>
              <a:rPr lang="en-US" altLang="ko-KR" sz="1400" dirty="0" smtClean="0"/>
              <a:t>${student.id},</a:t>
            </a:r>
          </a:p>
          <a:p>
            <a:r>
              <a:rPr lang="en-US" altLang="ko-KR" sz="1400" dirty="0" smtClean="0"/>
              <a:t>${student.name}, </a:t>
            </a:r>
          </a:p>
          <a:p>
            <a:r>
              <a:rPr lang="en-US" altLang="ko-KR" sz="1400" dirty="0" smtClean="0"/>
              <a:t>${student.dog.name}&lt;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&gt;</a:t>
            </a:r>
          </a:p>
          <a:p>
            <a:endParaRPr lang="ko-KR" altLang="en-US" sz="1400" dirty="0" smtClean="0"/>
          </a:p>
          <a:p>
            <a:r>
              <a:rPr lang="en-US" altLang="ko-KR" sz="1400" dirty="0" smtClean="0"/>
              <a:t>&lt;/body&gt;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>
          <a:xfrm>
            <a:off x="201004" y="738287"/>
            <a:ext cx="9576000" cy="5688632"/>
          </a:xfrm>
        </p:spPr>
        <p:txBody>
          <a:bodyPr/>
          <a:lstStyle/>
          <a:p>
            <a:r>
              <a:rPr lang="en-US" altLang="ko-KR" dirty="0" smtClean="0">
                <a:latin typeface="+mn-ea"/>
                <a:ea typeface="+mn-ea"/>
              </a:rPr>
              <a:t>EL</a:t>
            </a:r>
            <a:r>
              <a:rPr lang="ko-KR" altLang="en-US" dirty="0" smtClean="0">
                <a:latin typeface="+mn-ea"/>
                <a:ea typeface="+mn-ea"/>
              </a:rPr>
              <a:t>에서 객체의 메서드 호출</a:t>
            </a:r>
            <a:endParaRPr lang="en-US" altLang="ko-KR" dirty="0" smtClean="0">
              <a:latin typeface="+mn-ea"/>
              <a:ea typeface="+mn-ea"/>
            </a:endParaRPr>
          </a:p>
          <a:p>
            <a:pPr lvl="1"/>
            <a:r>
              <a:rPr lang="en-US" altLang="ko-KR" dirty="0" smtClean="0">
                <a:latin typeface="+mn-ea"/>
                <a:ea typeface="+mn-ea"/>
              </a:rPr>
              <a:t>JSP 2.2 </a:t>
            </a:r>
            <a:r>
              <a:rPr lang="ko-KR" altLang="en-US" dirty="0" smtClean="0">
                <a:latin typeface="+mn-ea"/>
                <a:ea typeface="+mn-ea"/>
              </a:rPr>
              <a:t>버전부터 객체의 </a:t>
            </a:r>
            <a:r>
              <a:rPr lang="ko-KR" altLang="en-US" dirty="0" err="1" smtClean="0">
                <a:latin typeface="+mn-ea"/>
                <a:ea typeface="+mn-ea"/>
              </a:rPr>
              <a:t>메서드를</a:t>
            </a:r>
            <a:r>
              <a:rPr lang="ko-KR" altLang="en-US" dirty="0" smtClean="0">
                <a:latin typeface="+mn-ea"/>
                <a:ea typeface="+mn-ea"/>
              </a:rPr>
              <a:t> 직접 호출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r>
              <a:rPr lang="ko-KR" altLang="en-US" dirty="0" smtClean="0">
                <a:latin typeface="+mn-ea"/>
                <a:ea typeface="+mn-ea"/>
              </a:rPr>
              <a:t>가능</a:t>
            </a:r>
            <a:endParaRPr lang="en-US" altLang="ko-KR" dirty="0" smtClean="0">
              <a:latin typeface="+mn-ea"/>
              <a:ea typeface="+mn-ea"/>
            </a:endParaRPr>
          </a:p>
          <a:p>
            <a:pPr lvl="1"/>
            <a:r>
              <a:rPr lang="en-US" altLang="ko-KR" dirty="0" smtClean="0">
                <a:latin typeface="+mn-ea"/>
                <a:ea typeface="+mn-ea"/>
              </a:rPr>
              <a:t>setter/getter </a:t>
            </a:r>
            <a:r>
              <a:rPr lang="ko-KR" altLang="en-US" dirty="0" smtClean="0">
                <a:latin typeface="+mn-ea"/>
                <a:ea typeface="+mn-ea"/>
              </a:rPr>
              <a:t>스타일의 </a:t>
            </a:r>
            <a:r>
              <a:rPr lang="ko-KR" altLang="en-US" dirty="0" err="1" smtClean="0">
                <a:latin typeface="+mn-ea"/>
                <a:ea typeface="+mn-ea"/>
              </a:rPr>
              <a:t>메서드</a:t>
            </a:r>
            <a:r>
              <a:rPr lang="ko-KR" altLang="en-US" dirty="0" smtClean="0">
                <a:latin typeface="+mn-ea"/>
                <a:ea typeface="+mn-ea"/>
              </a:rPr>
              <a:t> 뿐만 아니라 </a:t>
            </a:r>
            <a:r>
              <a:rPr lang="ko-KR" altLang="en-US" dirty="0" err="1" smtClean="0">
                <a:latin typeface="+mn-ea"/>
                <a:ea typeface="+mn-ea"/>
              </a:rPr>
              <a:t>리턴타입이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en-US" altLang="ko-KR" dirty="0" smtClean="0">
                <a:latin typeface="+mn-ea"/>
                <a:ea typeface="+mn-ea"/>
              </a:rPr>
              <a:t>void </a:t>
            </a:r>
            <a:r>
              <a:rPr lang="ko-KR" altLang="en-US" dirty="0" smtClean="0">
                <a:latin typeface="+mn-ea"/>
                <a:ea typeface="+mn-ea"/>
              </a:rPr>
              <a:t>이거나 매개변수가 한 개 이상 존재하는</a:t>
            </a:r>
            <a:r>
              <a:rPr lang="en-US" altLang="ko-KR" dirty="0" smtClean="0">
                <a:latin typeface="+mn-ea"/>
                <a:ea typeface="+mn-ea"/>
              </a:rPr>
              <a:t/>
            </a:r>
            <a:br>
              <a:rPr lang="en-US" altLang="ko-KR" dirty="0" smtClean="0">
                <a:latin typeface="+mn-ea"/>
                <a:ea typeface="+mn-ea"/>
              </a:rPr>
            </a:br>
            <a:r>
              <a:rPr lang="ko-KR" altLang="en-US" dirty="0" err="1" smtClean="0">
                <a:latin typeface="+mn-ea"/>
                <a:ea typeface="+mn-ea"/>
              </a:rPr>
              <a:t>메서드도</a:t>
            </a:r>
            <a:r>
              <a:rPr lang="ko-KR" altLang="en-US" dirty="0" smtClean="0">
                <a:latin typeface="+mn-ea"/>
                <a:ea typeface="+mn-ea"/>
              </a:rPr>
              <a:t> 호출 가능</a:t>
            </a:r>
            <a:endParaRPr lang="en-US" altLang="ko-KR" dirty="0" smtClean="0">
              <a:latin typeface="+mn-ea"/>
              <a:ea typeface="+mn-ea"/>
            </a:endParaRPr>
          </a:p>
          <a:p>
            <a:pPr lvl="1"/>
            <a:endParaRPr lang="en-US" altLang="ko-KR" dirty="0" smtClean="0">
              <a:latin typeface="+mn-ea"/>
              <a:ea typeface="+mn-ea"/>
            </a:endParaRPr>
          </a:p>
          <a:p>
            <a:pPr lvl="1"/>
            <a:endParaRPr lang="en-US" altLang="ko-KR" dirty="0" smtClean="0">
              <a:latin typeface="+mn-ea"/>
              <a:ea typeface="+mn-ea"/>
            </a:endParaRPr>
          </a:p>
          <a:p>
            <a:pPr lvl="1"/>
            <a:endParaRPr lang="en-US" altLang="ko-KR" dirty="0" smtClean="0">
              <a:latin typeface="+mn-ea"/>
              <a:ea typeface="+mn-ea"/>
            </a:endParaRPr>
          </a:p>
          <a:p>
            <a:pPr lvl="1"/>
            <a:endParaRPr lang="en-US" altLang="ko-KR" dirty="0" smtClean="0">
              <a:latin typeface="+mn-ea"/>
              <a:ea typeface="+mn-ea"/>
            </a:endParaRPr>
          </a:p>
          <a:p>
            <a:pPr lvl="1"/>
            <a:endParaRPr lang="en-US" altLang="ko-KR" dirty="0" smtClean="0">
              <a:latin typeface="+mn-ea"/>
              <a:ea typeface="+mn-ea"/>
            </a:endParaRPr>
          </a:p>
          <a:p>
            <a:pPr lvl="1"/>
            <a:endParaRPr lang="en-US" altLang="ko-KR" dirty="0" smtClean="0">
              <a:latin typeface="+mn-ea"/>
              <a:ea typeface="+mn-ea"/>
            </a:endParaRPr>
          </a:p>
          <a:p>
            <a:pPr lvl="1"/>
            <a:endParaRPr lang="en-US" altLang="ko-KR" dirty="0" smtClean="0">
              <a:latin typeface="+mn-ea"/>
              <a:ea typeface="+mn-ea"/>
            </a:endParaRPr>
          </a:p>
          <a:p>
            <a:pPr lvl="1"/>
            <a:endParaRPr lang="en-US" altLang="ko-KR" dirty="0" smtClean="0">
              <a:latin typeface="+mn-ea"/>
              <a:ea typeface="+mn-ea"/>
            </a:endParaRPr>
          </a:p>
          <a:p>
            <a:pPr lvl="1"/>
            <a:endParaRPr lang="en-US" altLang="ko-KR" dirty="0" smtClean="0">
              <a:latin typeface="+mn-ea"/>
              <a:ea typeface="+mn-ea"/>
            </a:endParaRPr>
          </a:p>
          <a:p>
            <a:pPr lvl="1"/>
            <a:endParaRPr lang="en-US" altLang="ko-KR" dirty="0" smtClean="0">
              <a:latin typeface="+mn-ea"/>
              <a:ea typeface="+mn-ea"/>
            </a:endParaRPr>
          </a:p>
          <a:p>
            <a:pPr lvl="1"/>
            <a:endParaRPr lang="en-US" altLang="ko-KR" dirty="0" smtClean="0">
              <a:latin typeface="+mn-ea"/>
              <a:ea typeface="+mn-ea"/>
            </a:endParaRPr>
          </a:p>
          <a:p>
            <a:r>
              <a:rPr lang="en-US" altLang="ko-KR" dirty="0" smtClean="0">
                <a:latin typeface="+mn-ea"/>
              </a:rPr>
              <a:t>EL</a:t>
            </a:r>
            <a:r>
              <a:rPr lang="ko-KR" altLang="en-US" dirty="0" smtClean="0">
                <a:latin typeface="+mn-ea"/>
              </a:rPr>
              <a:t>에서 클래스</a:t>
            </a:r>
            <a:r>
              <a:rPr lang="en-US" altLang="ko-KR" dirty="0" smtClean="0">
                <a:latin typeface="+mn-ea"/>
              </a:rPr>
              <a:t>(static) </a:t>
            </a:r>
            <a:r>
              <a:rPr lang="ko-KR" altLang="en-US" dirty="0" err="1" smtClean="0">
                <a:latin typeface="+mn-ea"/>
              </a:rPr>
              <a:t>메서드</a:t>
            </a:r>
            <a:r>
              <a:rPr lang="ko-KR" altLang="en-US" dirty="0" smtClean="0">
                <a:latin typeface="+mn-ea"/>
              </a:rPr>
              <a:t> 호출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클래스</a:t>
            </a:r>
            <a:r>
              <a:rPr lang="en-US" altLang="ko-KR" dirty="0" smtClean="0">
                <a:latin typeface="+mn-ea"/>
              </a:rPr>
              <a:t>(static)</a:t>
            </a:r>
            <a:r>
              <a:rPr lang="ko-KR" altLang="en-US" dirty="0" smtClean="0">
                <a:latin typeface="+mn-ea"/>
              </a:rPr>
              <a:t> </a:t>
            </a:r>
            <a:r>
              <a:rPr lang="ko-KR" altLang="en-US" dirty="0" err="1" smtClean="0">
                <a:latin typeface="+mn-ea"/>
              </a:rPr>
              <a:t>메서드</a:t>
            </a:r>
            <a:r>
              <a:rPr lang="ko-KR" altLang="en-US" dirty="0" smtClean="0">
                <a:latin typeface="+mn-ea"/>
              </a:rPr>
              <a:t> 작성 → </a:t>
            </a:r>
            <a:r>
              <a:rPr lang="en-US" altLang="ko-KR" dirty="0" smtClean="0">
                <a:latin typeface="+mn-ea"/>
              </a:rPr>
              <a:t>TLD(Tag Library Descriptor) </a:t>
            </a:r>
            <a:r>
              <a:rPr lang="ko-KR" altLang="en-US" dirty="0" smtClean="0">
                <a:latin typeface="+mn-ea"/>
              </a:rPr>
              <a:t>파일 작성 → </a:t>
            </a:r>
            <a:r>
              <a:rPr lang="en-US" altLang="ko-KR" dirty="0" smtClean="0">
                <a:latin typeface="+mn-ea"/>
              </a:rPr>
              <a:t>web.xml </a:t>
            </a:r>
            <a:r>
              <a:rPr lang="ko-KR" altLang="en-US" dirty="0" smtClean="0">
                <a:latin typeface="+mn-ea"/>
              </a:rPr>
              <a:t>파일에 </a:t>
            </a:r>
            <a:r>
              <a:rPr lang="en-US" altLang="ko-KR" dirty="0" smtClean="0">
                <a:latin typeface="+mn-ea"/>
              </a:rPr>
              <a:t>TLD </a:t>
            </a:r>
            <a:r>
              <a:rPr lang="ko-KR" altLang="en-US" dirty="0" smtClean="0">
                <a:latin typeface="+mn-ea"/>
              </a:rPr>
              <a:t>내용 설정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자주 사용하는 기능이 아니므로 생략</a:t>
            </a:r>
            <a:r>
              <a:rPr lang="en-US" altLang="ko-KR" dirty="0" smtClean="0">
                <a:latin typeface="+mn-ea"/>
              </a:rPr>
              <a:t> ^^;</a:t>
            </a:r>
          </a:p>
          <a:p>
            <a:pPr lvl="1"/>
            <a:endParaRPr lang="en-US" altLang="ko-KR" dirty="0" smtClean="0">
              <a:latin typeface="+mn-ea"/>
              <a:ea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표현 언어</a:t>
            </a:r>
            <a:r>
              <a:rPr lang="en-US" altLang="ko-KR" dirty="0" smtClean="0"/>
              <a:t>(EL : Expression Language)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3089" y="1852718"/>
            <a:ext cx="8280920" cy="2440855"/>
          </a:xfrm>
          <a:prstGeom prst="rect">
            <a:avLst/>
          </a:prstGeom>
          <a:solidFill>
            <a:schemeClr val="bg1">
              <a:lumMod val="50000"/>
              <a:alpha val="19000"/>
            </a:schemeClr>
          </a:solidFill>
          <a:ln w="12700">
            <a:solidFill>
              <a:srgbClr val="9B3937"/>
            </a:solidFill>
            <a:prstDash val="sysDash"/>
          </a:ln>
        </p:spPr>
        <p:txBody>
          <a:bodyPr wrap="square" lIns="180000" tIns="180000" rIns="180000" bIns="180000">
            <a:noAutofit/>
          </a:bodyPr>
          <a:lstStyle/>
          <a:p>
            <a:r>
              <a:rPr lang="en-US" altLang="ko-KR" sz="1600" dirty="0" smtClean="0"/>
              <a:t>&lt;body&gt;</a:t>
            </a:r>
          </a:p>
          <a:p>
            <a:r>
              <a:rPr lang="en-US" altLang="ko-KR" sz="1600" dirty="0" smtClean="0"/>
              <a:t>&lt;%</a:t>
            </a:r>
          </a:p>
          <a:p>
            <a:r>
              <a:rPr lang="en-US" altLang="ko-KR" sz="1600" dirty="0" smtClean="0"/>
              <a:t>Person </a:t>
            </a:r>
            <a:r>
              <a:rPr lang="en-US" altLang="ko-KR" sz="1600" dirty="0" err="1" smtClean="0"/>
              <a:t>person</a:t>
            </a:r>
            <a:r>
              <a:rPr lang="en-US" altLang="ko-KR" sz="1600" dirty="0" smtClean="0"/>
              <a:t> = new Person();</a:t>
            </a:r>
          </a:p>
          <a:p>
            <a:r>
              <a:rPr lang="en-US" altLang="ko-KR" sz="1600" dirty="0" err="1" smtClean="0"/>
              <a:t>request.setAttribute</a:t>
            </a:r>
            <a:r>
              <a:rPr lang="en-US" altLang="ko-KR" sz="1600" dirty="0" smtClean="0"/>
              <a:t>("person", person);</a:t>
            </a:r>
          </a:p>
          <a:p>
            <a:r>
              <a:rPr lang="en-US" altLang="ko-KR" sz="1600" dirty="0" smtClean="0"/>
              <a:t>%&gt;</a:t>
            </a:r>
          </a:p>
          <a:p>
            <a:r>
              <a:rPr lang="en-US" altLang="ko-KR" sz="1600" dirty="0" smtClean="0"/>
              <a:t>${</a:t>
            </a:r>
            <a:r>
              <a:rPr lang="en-US" altLang="ko-KR" sz="1600" dirty="0" err="1" smtClean="0"/>
              <a:t>person.setName</a:t>
            </a:r>
            <a:r>
              <a:rPr lang="en-US" altLang="ko-KR" sz="1600" dirty="0" smtClean="0"/>
              <a:t>("</a:t>
            </a:r>
            <a:r>
              <a:rPr lang="ko-KR" altLang="en-US" sz="1600" dirty="0" smtClean="0"/>
              <a:t>김기정</a:t>
            </a:r>
            <a:r>
              <a:rPr lang="en-US" altLang="ko-KR" sz="1600" dirty="0" smtClean="0"/>
              <a:t>")}</a:t>
            </a:r>
          </a:p>
          <a:p>
            <a:r>
              <a:rPr lang="ko-KR" altLang="en-US" sz="1600" dirty="0" smtClean="0"/>
              <a:t>이름 </a:t>
            </a:r>
            <a:r>
              <a:rPr lang="en-US" altLang="ko-KR" sz="1600" dirty="0" smtClean="0"/>
              <a:t>: ${</a:t>
            </a:r>
            <a:r>
              <a:rPr lang="en-US" altLang="ko-KR" sz="1600" dirty="0" err="1" smtClean="0"/>
              <a:t>person.getName</a:t>
            </a:r>
            <a:r>
              <a:rPr lang="en-US" altLang="ko-KR" sz="1600" dirty="0" smtClean="0"/>
              <a:t>()}</a:t>
            </a:r>
          </a:p>
          <a:p>
            <a:r>
              <a:rPr lang="en-US" altLang="ko-KR" sz="1600" dirty="0" smtClean="0"/>
              <a:t>&lt;/body&gt;</a:t>
            </a:r>
            <a:endParaRPr lang="ko-KR" altLang="en-US" sz="1600" dirty="0" smtClean="0"/>
          </a:p>
        </p:txBody>
      </p:sp>
    </p:spTree>
    <p:extLst>
      <p:ext uri="{BB962C8B-B14F-4D97-AF65-F5344CB8AC3E}">
        <p14:creationId xmlns="" xmlns:p14="http://schemas.microsoft.com/office/powerpoint/2010/main" val="76690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5961</TotalTime>
  <Words>1167</Words>
  <Application>Microsoft Office PowerPoint</Application>
  <PresentationFormat>사용자 지정</PresentationFormat>
  <Paragraphs>253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디자인 사용자 지정</vt:lpstr>
      <vt:lpstr>표현언어(Expression Language)</vt:lpstr>
      <vt:lpstr>표현 언어(EL : Expression Language)</vt:lpstr>
      <vt:lpstr>표현 언어(EL : Expression Language)</vt:lpstr>
      <vt:lpstr>표현 언어(EL : Expression Language)</vt:lpstr>
      <vt:lpstr>표현 언어(EL : Expression Language)</vt:lpstr>
      <vt:lpstr>표현 언어(EL : Expression Language)</vt:lpstr>
      <vt:lpstr>표현 언어(EL : Expression Language)</vt:lpstr>
      <vt:lpstr>표현 언어(EL : Expression Language)</vt:lpstr>
      <vt:lpstr>표현 언어(EL : Expression Language)</vt:lpstr>
      <vt:lpstr>표현 언어(EL : Expression Language)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김기정</dc:creator>
  <cp:lastModifiedBy>kosta-01</cp:lastModifiedBy>
  <cp:revision>1963</cp:revision>
  <dcterms:created xsi:type="dcterms:W3CDTF">2011-05-05T14:24:12Z</dcterms:created>
  <dcterms:modified xsi:type="dcterms:W3CDTF">2014-08-11T05:27:56Z</dcterms:modified>
</cp:coreProperties>
</file>