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307" r:id="rId4"/>
    <p:sldId id="308" r:id="rId5"/>
    <p:sldId id="309" r:id="rId6"/>
    <p:sldId id="310" r:id="rId7"/>
    <p:sldId id="311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242"/>
    <a:srgbClr val="003300"/>
    <a:srgbClr val="0066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725340" y="5922863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994871"/>
            <a:ext cx="3672408" cy="52226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3584848" y="18207"/>
            <a:ext cx="576064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rgbClr val="C0E242"/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rgbClr val="C0E242"/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72480" y="907703"/>
            <a:ext cx="9349804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602383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dirty="0" smtClean="0"/>
              <a:t>JSP(Java Server Page)</a:t>
            </a:r>
            <a:endParaRPr lang="ko-KR" altLang="en-US" sz="24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JSP </a:t>
            </a:r>
            <a:r>
              <a:rPr lang="ko-KR" altLang="en-US" dirty="0" smtClean="0">
                <a:latin typeface="+mn-ea"/>
              </a:rPr>
              <a:t>개발 편의성을 위해 </a:t>
            </a:r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컨테이너에 의해 미리 생성되는 객체를 말한다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디폴트 객체</a:t>
            </a:r>
            <a:endParaRPr lang="ko-KR" altLang="en-US" sz="2400" dirty="0"/>
          </a:p>
        </p:txBody>
      </p:sp>
      <p:graphicFrame>
        <p:nvGraphicFramePr>
          <p:cNvPr id="4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86840828"/>
              </p:ext>
            </p:extLst>
          </p:nvPr>
        </p:nvGraphicFramePr>
        <p:xfrm>
          <a:off x="297989" y="1221851"/>
          <a:ext cx="9047499" cy="4835523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512887"/>
                <a:gridCol w="2374900"/>
                <a:gridCol w="3575536"/>
                <a:gridCol w="1584176"/>
              </a:tblGrid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객체이름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데이터 타입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의미</a:t>
                      </a:r>
                      <a:endParaRPr kumimoji="0" lang="ko-KR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  <a:cs typeface="Times New Roman" pitchFamily="18" charset="0"/>
                        </a:rPr>
                        <a:t>사용범위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request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HttpServletRequest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클라이언트의 요청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request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response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HttpServletResponse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요청에 대한 응답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out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JspWriter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문자 출력 </a:t>
                      </a: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스트림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7314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PageContext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현재 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JSP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대한 실행 환경 정보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(Context)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HttpSession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클라이언트 상태정보 저장을 위한 세션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session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4063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ServletContext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실행 환경 정보 저장 및 데이터 공유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config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ServletConfig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초기 설정 정보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제공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요청을 처리하고 있는 현재 </a:t>
                      </a: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서블릿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(this)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  <a:tr h="5181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exception</a:t>
                      </a:r>
                      <a:endParaRPr kumimoji="0" lang="en-US" altLang="ko-KR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Throwable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실행시</a:t>
                      </a:r>
                      <a:r>
                        <a:rPr kumimoji="0" lang="ko-KR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발생하는 </a:t>
                      </a:r>
                      <a:r>
                        <a:rPr kumimoji="0" lang="en-US" altLang="ko-KR" sz="14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Throwable</a:t>
                      </a: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ko-KR" altLang="en-US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예외 객체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T="45710" marB="4571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page</a:t>
                      </a:r>
                      <a:endParaRPr kumimoji="0" lang="en-US" altLang="ko-KR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돋움" pitchFamily="50" charset="-127"/>
                        <a:ea typeface="돋움" pitchFamily="50" charset="-127"/>
                        <a:cs typeface="Times New Roman" pitchFamily="18" charset="0"/>
                      </a:endParaRPr>
                    </a:p>
                  </a:txBody>
                  <a:tcPr marL="90000" marR="90000" marT="46790" marB="46790" anchor="ctr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165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스크립트 원소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선언문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실행문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err="1" smtClean="0">
                <a:latin typeface="+mn-ea"/>
                <a:ea typeface="+mn-ea"/>
              </a:rPr>
              <a:t>표현식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사용하지 않고도 </a:t>
            </a:r>
            <a:r>
              <a:rPr lang="en-US" altLang="ko-KR" dirty="0" smtClean="0">
                <a:latin typeface="+mn-ea"/>
                <a:ea typeface="+mn-ea"/>
              </a:rPr>
              <a:t>JSP</a:t>
            </a:r>
            <a:r>
              <a:rPr lang="ko-KR" altLang="en-US" dirty="0" smtClean="0">
                <a:latin typeface="+mn-ea"/>
                <a:ea typeface="+mn-ea"/>
              </a:rPr>
              <a:t>를 쉽게 작성할 수 있도록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웹 컨테이너가 지원하는 표준 태그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기능이 구현되어 있는 태그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를 말한다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지원 기능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클라이언트의 요청과 응답에 대한 </a:t>
            </a:r>
            <a:r>
              <a:rPr lang="ko-KR" altLang="en-US" dirty="0" err="1" smtClean="0">
                <a:latin typeface="+mn-ea"/>
                <a:ea typeface="+mn-ea"/>
              </a:rPr>
              <a:t>제어권을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페이지 사이에 이동시킬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자바빈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JavaBean</a:t>
            </a:r>
            <a:r>
              <a:rPr lang="en-US" altLang="ko-KR" dirty="0" smtClean="0">
                <a:latin typeface="+mn-ea"/>
                <a:ea typeface="+mn-ea"/>
              </a:rPr>
              <a:t>) </a:t>
            </a:r>
            <a:r>
              <a:rPr lang="ko-KR" altLang="en-US" dirty="0" smtClean="0">
                <a:latin typeface="+mn-ea"/>
                <a:ea typeface="+mn-ea"/>
              </a:rPr>
              <a:t>사용을 사용할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자바 애플릿 실행 정보를 설정할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XML </a:t>
            </a:r>
            <a:r>
              <a:rPr lang="ko-KR" altLang="en-US" dirty="0" smtClean="0">
                <a:latin typeface="+mn-ea"/>
                <a:ea typeface="+mn-ea"/>
              </a:rPr>
              <a:t>문서를 제어할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액션 태그 사용시 주의 사항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XML </a:t>
            </a:r>
            <a:r>
              <a:rPr lang="ko-KR" altLang="en-US" dirty="0" smtClean="0">
                <a:latin typeface="+mn-ea"/>
                <a:ea typeface="+mn-ea"/>
              </a:rPr>
              <a:t>형식을 따르며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대소문자를 구분한다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태그명</a:t>
            </a:r>
            <a:r>
              <a:rPr lang="ko-KR" altLang="en-US" dirty="0" smtClean="0">
                <a:latin typeface="+mn-ea"/>
                <a:ea typeface="+mn-ea"/>
              </a:rPr>
              <a:t> 앞에 </a:t>
            </a:r>
            <a:r>
              <a:rPr lang="en-US" altLang="ko-KR" dirty="0" err="1" smtClean="0">
                <a:latin typeface="+mn-ea"/>
                <a:ea typeface="+mn-ea"/>
              </a:rPr>
              <a:t>jsp</a:t>
            </a:r>
            <a:r>
              <a:rPr lang="ko-KR" altLang="en-US" dirty="0" smtClean="0">
                <a:latin typeface="+mn-ea"/>
                <a:ea typeface="+mn-ea"/>
              </a:rPr>
              <a:t>라는 접두어</a:t>
            </a:r>
            <a:r>
              <a:rPr lang="en-US" altLang="ko-KR" dirty="0" smtClean="0">
                <a:latin typeface="+mn-ea"/>
                <a:ea typeface="+mn-ea"/>
              </a:rPr>
              <a:t>(prefix)</a:t>
            </a:r>
            <a:r>
              <a:rPr lang="ko-KR" altLang="en-US" dirty="0" smtClean="0">
                <a:latin typeface="+mn-ea"/>
                <a:ea typeface="+mn-ea"/>
              </a:rPr>
              <a:t>를 붙여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사용하여야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시작태그</a:t>
            </a:r>
            <a:r>
              <a:rPr lang="en-US" altLang="ko-KR" dirty="0" smtClean="0">
                <a:latin typeface="+mn-ea"/>
                <a:ea typeface="+mn-ea"/>
              </a:rPr>
              <a:t>(&lt;</a:t>
            </a:r>
            <a:r>
              <a:rPr lang="en-US" altLang="ko-KR" dirty="0" err="1" smtClean="0">
                <a:latin typeface="+mn-ea"/>
                <a:ea typeface="+mn-ea"/>
              </a:rPr>
              <a:t>jsp:forward</a:t>
            </a:r>
            <a:r>
              <a:rPr lang="en-US" altLang="ko-KR" dirty="0" smtClean="0">
                <a:latin typeface="+mn-ea"/>
                <a:ea typeface="+mn-ea"/>
              </a:rPr>
              <a:t>&gt;)</a:t>
            </a:r>
            <a:r>
              <a:rPr lang="ko-KR" altLang="en-US" dirty="0" smtClean="0">
                <a:latin typeface="+mn-ea"/>
                <a:ea typeface="+mn-ea"/>
              </a:rPr>
              <a:t>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있으면 반드시 끝나는 태그</a:t>
            </a:r>
            <a:r>
              <a:rPr lang="en-US" altLang="ko-KR" dirty="0" smtClean="0">
                <a:latin typeface="+mn-ea"/>
                <a:ea typeface="+mn-ea"/>
              </a:rPr>
              <a:t>(&lt;/</a:t>
            </a:r>
            <a:r>
              <a:rPr lang="en-US" altLang="ko-KR" dirty="0" err="1" smtClean="0">
                <a:latin typeface="+mn-ea"/>
                <a:ea typeface="+mn-ea"/>
              </a:rPr>
              <a:t>jsp:forward</a:t>
            </a:r>
            <a:r>
              <a:rPr lang="en-US" altLang="ko-KR" dirty="0" smtClean="0">
                <a:latin typeface="+mn-ea"/>
                <a:ea typeface="+mn-ea"/>
              </a:rPr>
              <a:t>&gt;)</a:t>
            </a:r>
            <a:r>
              <a:rPr lang="ko-KR" altLang="en-US" dirty="0" smtClean="0">
                <a:latin typeface="+mn-ea"/>
                <a:ea typeface="+mn-ea"/>
              </a:rPr>
              <a:t>가 있어야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내용이 없는 단일태그 사용 시 태그의 마지막 부분을 </a:t>
            </a:r>
            <a:r>
              <a:rPr lang="en-US" altLang="ko-KR" dirty="0" smtClean="0">
                <a:latin typeface="+mn-ea"/>
                <a:ea typeface="+mn-ea"/>
              </a:rPr>
              <a:t>“/&gt;”</a:t>
            </a:r>
            <a:r>
              <a:rPr lang="ko-KR" altLang="en-US" dirty="0" smtClean="0">
                <a:latin typeface="+mn-ea"/>
                <a:ea typeface="+mn-ea"/>
              </a:rPr>
              <a:t>로 마무리한다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태그의 속성값을 할당할 때는 반드시 인용부호</a:t>
            </a:r>
            <a:r>
              <a:rPr lang="en-US" altLang="ko-KR" dirty="0" smtClean="0">
                <a:latin typeface="+mn-ea"/>
                <a:ea typeface="+mn-ea"/>
              </a:rPr>
              <a:t>(“”)</a:t>
            </a:r>
            <a:r>
              <a:rPr lang="ko-KR" altLang="en-US" dirty="0" smtClean="0">
                <a:latin typeface="+mn-ea"/>
                <a:ea typeface="+mn-ea"/>
              </a:rPr>
              <a:t>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사용하여야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표준 액션 태그</a:t>
            </a:r>
            <a:r>
              <a:rPr lang="en-US" altLang="ko-KR" sz="2400" dirty="0" smtClean="0"/>
              <a:t>(Action Tag)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jsp:include</a:t>
            </a:r>
            <a:r>
              <a:rPr lang="en-US" altLang="ko-KR" dirty="0" smtClean="0">
                <a:latin typeface="+mn-ea"/>
                <a:ea typeface="+mn-ea"/>
              </a:rPr>
              <a:t> /&gt;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웹 컨테이너에 의해 관리되는 다른 리소스</a:t>
            </a:r>
            <a:r>
              <a:rPr lang="en-US" altLang="ko-KR" dirty="0" smtClean="0">
                <a:latin typeface="+mn-ea"/>
                <a:ea typeface="+mn-ea"/>
              </a:rPr>
              <a:t>(HTML, JSP </a:t>
            </a:r>
            <a:r>
              <a:rPr lang="ko-KR" altLang="en-US" dirty="0" smtClean="0">
                <a:latin typeface="+mn-ea"/>
                <a:ea typeface="+mn-ea"/>
              </a:rPr>
              <a:t>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의 실행 결과를 현재 페이지에 포함시킨다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페이지 모듈화에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jsp:forward</a:t>
            </a:r>
            <a:r>
              <a:rPr lang="en-US" altLang="ko-KR" dirty="0" smtClean="0">
                <a:latin typeface="+mn-ea"/>
                <a:ea typeface="+mn-ea"/>
              </a:rPr>
              <a:t> /&gt;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클라이언트의 요청을 다른 리소스에 위임</a:t>
            </a:r>
            <a:r>
              <a:rPr lang="en-US" altLang="ko-KR" dirty="0" smtClean="0">
                <a:latin typeface="+mn-ea"/>
                <a:ea typeface="+mn-ea"/>
              </a:rPr>
              <a:t>(dispatch)</a:t>
            </a:r>
            <a:r>
              <a:rPr lang="ko-KR" altLang="en-US" dirty="0" smtClean="0">
                <a:latin typeface="+mn-ea"/>
                <a:ea typeface="+mn-ea"/>
              </a:rPr>
              <a:t>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페이지 흐름을 제어할 때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jsp:param</a:t>
            </a:r>
            <a:r>
              <a:rPr lang="en-US" altLang="ko-KR" dirty="0" smtClean="0">
                <a:latin typeface="+mn-ea"/>
                <a:ea typeface="+mn-ea"/>
              </a:rPr>
              <a:t> /&gt;</a:t>
            </a: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jsp:include</a:t>
            </a:r>
            <a:r>
              <a:rPr lang="en-US" altLang="ko-KR" dirty="0" smtClean="0">
                <a:latin typeface="+mn-ea"/>
                <a:ea typeface="+mn-ea"/>
              </a:rPr>
              <a:t> /&gt;, &lt;</a:t>
            </a:r>
            <a:r>
              <a:rPr lang="en-US" altLang="ko-KR" dirty="0" err="1" smtClean="0">
                <a:latin typeface="+mn-ea"/>
                <a:ea typeface="+mn-ea"/>
              </a:rPr>
              <a:t>jsp:forward</a:t>
            </a:r>
            <a:r>
              <a:rPr lang="en-US" altLang="ko-KR" dirty="0" smtClean="0">
                <a:latin typeface="+mn-ea"/>
                <a:ea typeface="+mn-ea"/>
              </a:rPr>
              <a:t>&gt;</a:t>
            </a:r>
            <a:r>
              <a:rPr lang="ko-KR" altLang="en-US" dirty="0" smtClean="0">
                <a:latin typeface="+mn-ea"/>
                <a:ea typeface="+mn-ea"/>
              </a:rPr>
              <a:t>의 서브태그로 파라메터를 전달 할 때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jsp:useBean</a:t>
            </a:r>
            <a:r>
              <a:rPr lang="en-US" altLang="ko-KR" dirty="0" smtClean="0">
                <a:latin typeface="+mn-ea"/>
                <a:ea typeface="+mn-ea"/>
              </a:rPr>
              <a:t> /&gt;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자바빈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JavaBean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을 생성하거나 생성된 자바빈을 검색할 때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jsp:setProperty</a:t>
            </a:r>
            <a:r>
              <a:rPr lang="en-US" altLang="ko-KR" dirty="0" smtClean="0">
                <a:latin typeface="+mn-ea"/>
                <a:ea typeface="+mn-ea"/>
              </a:rPr>
              <a:t> /&gt;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자바빈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공개된 속성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를 설정할 때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latin typeface="+mn-ea"/>
                <a:ea typeface="+mn-ea"/>
              </a:rPr>
              <a:t>jsp:getProperty</a:t>
            </a:r>
            <a:r>
              <a:rPr lang="en-US" altLang="ko-KR" dirty="0" smtClean="0">
                <a:latin typeface="+mn-ea"/>
                <a:ea typeface="+mn-ea"/>
              </a:rPr>
              <a:t> /&gt;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자바빈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프로퍼티를</a:t>
            </a:r>
            <a:r>
              <a:rPr lang="ko-KR" altLang="en-US" dirty="0" smtClean="0">
                <a:latin typeface="+mn-ea"/>
                <a:ea typeface="+mn-ea"/>
              </a:rPr>
              <a:t> 얻어올 때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표준 액션 태그</a:t>
            </a:r>
            <a:r>
              <a:rPr lang="en-US" altLang="ko-KR" sz="2400" dirty="0" smtClean="0"/>
              <a:t>(Action Tag) </a:t>
            </a:r>
            <a:r>
              <a:rPr lang="ko-KR" altLang="en-US" sz="2400" dirty="0" smtClean="0"/>
              <a:t>종류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현재 </a:t>
            </a:r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내에 다른 리소스의 실행 결과를 포함 시키고자 할 때 사용하는 표준 액션 태그이다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제어권을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include</a:t>
            </a:r>
            <a:r>
              <a:rPr lang="ko-KR" altLang="en-US" dirty="0" smtClean="0">
                <a:latin typeface="+mn-ea"/>
                <a:ea typeface="+mn-ea"/>
              </a:rPr>
              <a:t>되는 페이지에 넘겼다가 그 페이지의 처리가 끝나면 원래 페이지로 </a:t>
            </a:r>
            <a:r>
              <a:rPr lang="ko-KR" altLang="en-US" dirty="0" err="1" smtClean="0">
                <a:latin typeface="+mn-ea"/>
                <a:ea typeface="+mn-ea"/>
              </a:rPr>
              <a:t>제어권을</a:t>
            </a:r>
            <a:r>
              <a:rPr lang="ko-KR" altLang="en-US" dirty="0" smtClean="0">
                <a:latin typeface="+mn-ea"/>
                <a:ea typeface="+mn-ea"/>
              </a:rPr>
              <a:t> 반환한다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페이지 모듈화에 주로 사용된다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  <a:ea typeface="+mn-ea"/>
              </a:rPr>
              <a:t>&lt;%@ include %&gt; </a:t>
            </a:r>
            <a:r>
              <a:rPr lang="ko-KR" altLang="en-US" dirty="0" smtClean="0">
                <a:latin typeface="+mn-ea"/>
                <a:ea typeface="+mn-ea"/>
              </a:rPr>
              <a:t>지시어와의 차이점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JSP</a:t>
            </a:r>
            <a:r>
              <a:rPr lang="ko-KR" altLang="en-US" dirty="0" smtClean="0">
                <a:latin typeface="+mn-ea"/>
                <a:ea typeface="+mn-ea"/>
              </a:rPr>
              <a:t>가 서블릿 코드로 변환 시 리소스의 코드 자체가 포함된다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주로 재사용 가능한 자바 코드 조각을 포함할 때 사용된다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사용 형식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page=“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포함할 리소스 절대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상대경로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” flush=“false”&gt;</a:t>
            </a:r>
            <a:b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name=“paramName1” value=“paramValue1” /&gt;</a:t>
            </a:r>
            <a:b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name=“paramName2” value=“paramValue2” /&gt;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&lt;/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flush : </a:t>
            </a:r>
            <a:r>
              <a:rPr lang="ko-KR" altLang="en-US" dirty="0" smtClean="0">
                <a:latin typeface="+mn-ea"/>
                <a:ea typeface="+mn-ea"/>
              </a:rPr>
              <a:t>지정한 </a:t>
            </a:r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페이지를 실행하기 전에 현재 출력 버퍼를 </a:t>
            </a:r>
            <a:r>
              <a:rPr lang="en-US" altLang="ko-KR" dirty="0" smtClean="0">
                <a:latin typeface="+mn-ea"/>
                <a:ea typeface="+mn-ea"/>
              </a:rPr>
              <a:t>flush </a:t>
            </a:r>
            <a:r>
              <a:rPr lang="ko-KR" altLang="en-US" dirty="0" smtClean="0">
                <a:latin typeface="+mn-ea"/>
                <a:ea typeface="+mn-ea"/>
              </a:rPr>
              <a:t>할 지 여부를 지정한다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     </a:t>
            </a:r>
            <a:r>
              <a:rPr lang="ko-KR" altLang="en-US" dirty="0" err="1" smtClean="0">
                <a:latin typeface="+mn-ea"/>
                <a:ea typeface="+mn-ea"/>
              </a:rPr>
              <a:t>디폴트값은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false 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여러 페이지에 공통적으로 사용되는 메뉴를 독립적인 </a:t>
            </a:r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파일로 작성하고 포함한다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jsp:include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태그를 이용한 페이지 모듈화</a:t>
            </a:r>
            <a:endParaRPr lang="ko-KR" altLang="en-US" sz="2400" dirty="0"/>
          </a:p>
        </p:txBody>
      </p:sp>
      <p:pic>
        <p:nvPicPr>
          <p:cNvPr id="4" name="Picture 2" descr="fig07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80" y="1458367"/>
            <a:ext cx="4752528" cy="3096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2" descr="fig07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2588" y="1475606"/>
            <a:ext cx="4440932" cy="305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클라이언트의 요청을 웹 컨테이너내의 다른 리소스</a:t>
            </a:r>
            <a:r>
              <a:rPr lang="en-US" altLang="ko-KR" dirty="0" smtClean="0">
                <a:latin typeface="+mn-ea"/>
                <a:ea typeface="+mn-ea"/>
              </a:rPr>
              <a:t>(HTML, JSP </a:t>
            </a:r>
            <a:r>
              <a:rPr lang="ko-KR" altLang="en-US" dirty="0" smtClean="0">
                <a:latin typeface="+mn-ea"/>
                <a:ea typeface="+mn-ea"/>
              </a:rPr>
              <a:t>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에 위임</a:t>
            </a:r>
            <a:r>
              <a:rPr lang="en-US" altLang="ko-KR" dirty="0" smtClean="0">
                <a:latin typeface="+mn-ea"/>
                <a:ea typeface="+mn-ea"/>
              </a:rPr>
              <a:t>(dispatch)</a:t>
            </a:r>
            <a:r>
              <a:rPr lang="ko-KR" altLang="en-US" dirty="0" smtClean="0">
                <a:latin typeface="+mn-ea"/>
                <a:ea typeface="+mn-ea"/>
              </a:rPr>
              <a:t>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dirty="0" smtClean="0">
                <a:latin typeface="+mn-ea"/>
                <a:ea typeface="+mn-ea"/>
              </a:rPr>
              <a:t>주로 페이지 흐름을 제어할 때 사용한다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r>
              <a:rPr lang="ko-KR" altLang="en-US" dirty="0" err="1" smtClean="0">
                <a:latin typeface="+mn-ea"/>
                <a:ea typeface="+mn-ea"/>
              </a:rPr>
              <a:t>리다이렉트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response.sendRedirect</a:t>
            </a:r>
            <a:r>
              <a:rPr lang="en-US" altLang="ko-KR" dirty="0" smtClean="0">
                <a:latin typeface="+mn-ea"/>
                <a:ea typeface="+mn-ea"/>
              </a:rPr>
              <a:t>(“URL”))</a:t>
            </a:r>
            <a:r>
              <a:rPr lang="ko-KR" altLang="en-US" dirty="0" smtClean="0">
                <a:latin typeface="+mn-ea"/>
                <a:ea typeface="+mn-ea"/>
              </a:rPr>
              <a:t>와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구별된다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</a:rPr>
              <a:t>사용 형식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jsp:forward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page=“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위임할 리소스 절대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상대경로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”&gt;</a:t>
            </a:r>
            <a:br>
              <a:rPr lang="en-US" altLang="ko-KR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name=“paramName1” value=“paramValue1” /&gt;</a:t>
            </a:r>
            <a:br>
              <a:rPr lang="en-US" altLang="ko-KR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    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jsp:param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name=“paramName2” value=“paramValue2” /&gt; </a:t>
            </a:r>
            <a:br>
              <a:rPr lang="en-US" altLang="ko-KR" dirty="0" smtClean="0">
                <a:solidFill>
                  <a:srgbClr val="C00000"/>
                </a:solidFill>
                <a:latin typeface="+mn-ea"/>
              </a:rPr>
            </a:b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&lt;/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jsp:include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&gt;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pic>
        <p:nvPicPr>
          <p:cNvPr id="4" name="Picture 2" descr="fig07-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6736" y="3114551"/>
            <a:ext cx="3906391" cy="32734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jsp:forward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태그의 전형적인 사용법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2480" y="883471"/>
            <a:ext cx="9289032" cy="3379726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&lt;%@ page </a:t>
            </a:r>
            <a:r>
              <a:rPr kumimoji="1" lang="en-US" altLang="ko-KR" sz="1400" dirty="0" err="1" smtClean="0">
                <a:latin typeface="+mn-ea"/>
                <a:cs typeface="Times New Roman" pitchFamily="18" charset="0"/>
              </a:rPr>
              <a:t>contentType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="text/html; </a:t>
            </a:r>
            <a:r>
              <a:rPr kumimoji="1" lang="en-US" altLang="ko-KR" sz="1400" dirty="0" err="1" smtClean="0"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=utf-8" %&gt;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&lt;%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String 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= null;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dirty="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// </a:t>
            </a:r>
            <a:r>
              <a:rPr kumimoji="1" lang="ko-KR" altLang="en-US" sz="1400" dirty="0" smtClean="0">
                <a:solidFill>
                  <a:srgbClr val="006600"/>
                </a:solidFill>
                <a:latin typeface="+mn-ea"/>
                <a:cs typeface="Times New Roman" pitchFamily="18" charset="0"/>
              </a:rPr>
              <a:t>조건에 따른 이동할 페이지 분기</a:t>
            </a:r>
            <a:endParaRPr kumimoji="1" lang="ko-KR" altLang="en-US" sz="1400" dirty="0" smtClean="0">
              <a:solidFill>
                <a:srgbClr val="006600"/>
              </a:solidFill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dirty="0" smtClean="0"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if (</a:t>
            </a:r>
            <a:r>
              <a:rPr kumimoji="1" lang="ko-KR" altLang="en-US" sz="1400" b="1" dirty="0" smtClean="0"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1)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{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1400" b="1" dirty="0" smtClean="0"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URI1";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1400" dirty="0" smtClean="0"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2) {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dirty="0" err="1" smtClean="0"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1400" dirty="0" smtClean="0"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URI2";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} else if (</a:t>
            </a:r>
            <a:r>
              <a:rPr kumimoji="1" lang="ko-KR" altLang="en-US" sz="1400" dirty="0" smtClean="0">
                <a:latin typeface="+mn-ea"/>
                <a:cs typeface="Times New Roman" pitchFamily="18" charset="0"/>
              </a:rPr>
              <a:t>조건판단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3) {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dirty="0" err="1" smtClean="0"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= "</a:t>
            </a:r>
            <a:r>
              <a:rPr kumimoji="1" lang="ko-KR" altLang="en-US" sz="1400" dirty="0" smtClean="0">
                <a:latin typeface="+mn-ea"/>
                <a:cs typeface="Times New Roman" pitchFamily="18" charset="0"/>
              </a:rPr>
              <a:t>페이지</a:t>
            </a: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URI3";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    }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dirty="0" smtClean="0">
                <a:latin typeface="+mn-ea"/>
                <a:cs typeface="Times New Roman" pitchFamily="18" charset="0"/>
              </a:rPr>
              <a:t>%&gt;</a:t>
            </a:r>
            <a:endParaRPr kumimoji="1" lang="en-US" altLang="ko-KR" sz="1400" dirty="0" smtClean="0">
              <a:latin typeface="+mn-ea"/>
              <a:cs typeface="굴림" pitchFamily="50" charset="-127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&lt;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jsp:forward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 page="&lt;%= </a:t>
            </a:r>
            <a:r>
              <a:rPr kumimoji="1" lang="en-US" altLang="ko-KR" sz="1400" b="1" dirty="0" err="1" smtClean="0">
                <a:latin typeface="+mn-ea"/>
                <a:cs typeface="Times New Roman" pitchFamily="18" charset="0"/>
              </a:rPr>
              <a:t>forwardPage</a:t>
            </a:r>
            <a:r>
              <a:rPr kumimoji="1" lang="en-US" altLang="ko-KR" sz="1400" b="1" dirty="0" smtClean="0">
                <a:latin typeface="+mn-ea"/>
                <a:cs typeface="Times New Roman" pitchFamily="18" charset="0"/>
              </a:rPr>
              <a:t> %&gt;" /&gt;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자바빈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JavaBean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이란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웹 애플리케이션 작성 시 데이터 저장을 목적으로 사용되는 재사용 가능한 컴포넌트를 말한다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err="1" smtClean="0">
                <a:latin typeface="+mn-ea"/>
                <a:ea typeface="+mn-ea"/>
              </a:rPr>
              <a:t>자바빈</a:t>
            </a:r>
            <a:r>
              <a:rPr lang="ko-KR" altLang="en-US" dirty="0" smtClean="0">
                <a:latin typeface="+mn-ea"/>
                <a:ea typeface="+mn-ea"/>
              </a:rPr>
              <a:t> 규약에 따라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디폴트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생성자</a:t>
            </a:r>
            <a:r>
              <a:rPr lang="ko-KR" altLang="en-US" dirty="0" err="1" smtClean="0">
                <a:latin typeface="+mn-ea"/>
                <a:ea typeface="+mn-ea"/>
              </a:rPr>
              <a:t>와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공개된 속성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프로퍼티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을 제공해야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97012" y="1699791"/>
            <a:ext cx="8848476" cy="402605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400" dirty="0" smtClean="0">
                <a:latin typeface="+mn-ea"/>
              </a:rPr>
              <a:t>public class </a:t>
            </a:r>
            <a:r>
              <a:rPr lang="en-US" altLang="ko-KR" sz="1400" dirty="0" err="1" smtClean="0">
                <a:latin typeface="+mn-ea"/>
              </a:rPr>
              <a:t>BeanClassName</a:t>
            </a:r>
            <a:r>
              <a:rPr lang="en-US" altLang="ko-KR" sz="1400" dirty="0" smtClean="0">
                <a:latin typeface="+mn-ea"/>
              </a:rPr>
              <a:t> {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/**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속성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(</a:t>
            </a:r>
            <a:r>
              <a:rPr lang="ko-KR" altLang="en-US" sz="1400" dirty="0" err="1" smtClean="0">
                <a:solidFill>
                  <a:srgbClr val="006600"/>
                </a:solidFill>
                <a:latin typeface="+mn-ea"/>
              </a:rPr>
              <a:t>프로퍼티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)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 선언 *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/</a:t>
            </a:r>
          </a:p>
          <a:p>
            <a:r>
              <a:rPr lang="en-US" altLang="ko-KR" sz="1400" dirty="0" smtClean="0">
                <a:latin typeface="+mn-ea"/>
              </a:rPr>
              <a:t>    private String value;</a:t>
            </a:r>
          </a:p>
          <a:p>
            <a:r>
              <a:rPr lang="en-US" altLang="ko-KR" sz="1400" dirty="0" smtClean="0">
                <a:latin typeface="+mn-ea"/>
              </a:rPr>
              <a:t>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/** 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디폴트 생성자 *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/</a:t>
            </a:r>
          </a:p>
          <a:p>
            <a:r>
              <a:rPr lang="en-US" altLang="ko-KR" sz="1400" dirty="0" smtClean="0">
                <a:latin typeface="+mn-ea"/>
              </a:rPr>
              <a:t>    public </a:t>
            </a:r>
            <a:r>
              <a:rPr lang="en-US" altLang="ko-KR" sz="1400" dirty="0" err="1" smtClean="0">
                <a:latin typeface="+mn-ea"/>
              </a:rPr>
              <a:t>BeanClassName</a:t>
            </a:r>
            <a:r>
              <a:rPr lang="en-US" altLang="ko-KR" sz="1400" dirty="0" smtClean="0">
                <a:latin typeface="+mn-ea"/>
              </a:rPr>
              <a:t>() {  }</a:t>
            </a:r>
          </a:p>
          <a:p>
            <a:r>
              <a:rPr lang="en-US" altLang="ko-KR" sz="1400" dirty="0" smtClean="0">
                <a:latin typeface="+mn-ea"/>
              </a:rPr>
              <a:t>    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/** public getter </a:t>
            </a:r>
            <a:r>
              <a:rPr lang="ko-KR" altLang="en-US" sz="1400" dirty="0" err="1" smtClean="0">
                <a:solidFill>
                  <a:srgbClr val="006600"/>
                </a:solidFill>
                <a:latin typeface="+mn-ea"/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/</a:t>
            </a:r>
          </a:p>
          <a:p>
            <a:r>
              <a:rPr lang="en-US" altLang="ko-KR" sz="1400" dirty="0" smtClean="0">
                <a:latin typeface="+mn-ea"/>
              </a:rPr>
              <a:t>    public String </a:t>
            </a:r>
            <a:r>
              <a:rPr lang="en-US" altLang="ko-KR" sz="1400" dirty="0" err="1" smtClean="0">
                <a:latin typeface="+mn-ea"/>
              </a:rPr>
              <a:t>getValue</a:t>
            </a:r>
            <a:r>
              <a:rPr lang="en-US" altLang="ko-KR" sz="1400" dirty="0" smtClean="0">
                <a:latin typeface="+mn-ea"/>
              </a:rPr>
              <a:t>() {</a:t>
            </a:r>
          </a:p>
          <a:p>
            <a:r>
              <a:rPr lang="en-US" altLang="ko-KR" sz="1400" dirty="0" smtClean="0">
                <a:latin typeface="+mn-ea"/>
              </a:rPr>
              <a:t>        return value;</a:t>
            </a:r>
          </a:p>
          <a:p>
            <a:r>
              <a:rPr lang="en-US" altLang="ko-KR" sz="1400" dirty="0" smtClean="0">
                <a:latin typeface="+mn-ea"/>
              </a:rPr>
              <a:t>    }</a:t>
            </a:r>
          </a:p>
          <a:p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    /** public setter </a:t>
            </a:r>
            <a:r>
              <a:rPr lang="ko-KR" altLang="en-US" sz="1400" dirty="0" err="1" smtClean="0">
                <a:solidFill>
                  <a:srgbClr val="006600"/>
                </a:solidFill>
                <a:latin typeface="+mn-ea"/>
              </a:rPr>
              <a:t>메소드</a:t>
            </a:r>
            <a:r>
              <a:rPr lang="ko-KR" altLang="en-US" sz="1400" dirty="0" smtClean="0">
                <a:solidFill>
                  <a:srgbClr val="006600"/>
                </a:solidFill>
                <a:latin typeface="+mn-ea"/>
              </a:rPr>
              <a:t> *</a:t>
            </a:r>
            <a:r>
              <a:rPr lang="en-US" altLang="ko-KR" sz="1400" dirty="0" smtClean="0">
                <a:solidFill>
                  <a:srgbClr val="006600"/>
                </a:solidFill>
                <a:latin typeface="+mn-ea"/>
              </a:rPr>
              <a:t>/</a:t>
            </a:r>
          </a:p>
          <a:p>
            <a:r>
              <a:rPr lang="en-US" altLang="ko-KR" sz="1400" dirty="0" smtClean="0">
                <a:latin typeface="+mn-ea"/>
              </a:rPr>
              <a:t>    public void </a:t>
            </a:r>
            <a:r>
              <a:rPr lang="en-US" altLang="ko-KR" sz="1400" dirty="0" err="1" smtClean="0">
                <a:latin typeface="+mn-ea"/>
              </a:rPr>
              <a:t>setValue</a:t>
            </a:r>
            <a:r>
              <a:rPr lang="en-US" altLang="ko-KR" sz="1400" dirty="0" smtClean="0">
                <a:latin typeface="+mn-ea"/>
              </a:rPr>
              <a:t>(String value) {</a:t>
            </a:r>
          </a:p>
          <a:p>
            <a:r>
              <a:rPr lang="en-US" altLang="ko-KR" sz="1400" dirty="0" smtClean="0">
                <a:latin typeface="+mn-ea"/>
              </a:rPr>
              <a:t>        </a:t>
            </a:r>
            <a:r>
              <a:rPr lang="en-US" altLang="ko-KR" sz="1400" dirty="0" err="1" smtClean="0">
                <a:latin typeface="+mn-ea"/>
              </a:rPr>
              <a:t>this.value</a:t>
            </a:r>
            <a:r>
              <a:rPr lang="en-US" altLang="ko-KR" sz="1400" dirty="0" smtClean="0">
                <a:latin typeface="+mn-ea"/>
              </a:rPr>
              <a:t> = value;</a:t>
            </a:r>
          </a:p>
          <a:p>
            <a:r>
              <a:rPr lang="en-US" altLang="ko-KR" sz="1400" dirty="0" smtClean="0">
                <a:latin typeface="+mn-ea"/>
              </a:rPr>
              <a:t>    }</a:t>
            </a:r>
          </a:p>
          <a:p>
            <a:r>
              <a:rPr lang="en-US" altLang="ko-KR" sz="1400" dirty="0" smtClean="0">
                <a:latin typeface="+mn-ea"/>
              </a:rPr>
              <a:t>}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JSP</a:t>
            </a:r>
            <a:r>
              <a:rPr lang="ko-KR" altLang="en-US" dirty="0" smtClean="0">
                <a:latin typeface="+mn-ea"/>
                <a:ea typeface="+mn-ea"/>
              </a:rPr>
              <a:t>에서 자바빈을 선언하고 초기화 하는 표준 액션 태그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</a:rPr>
              <a:t>사용 형식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</a:rPr>
              <a:t>jsp:useBean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 id=“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” class=“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빈 클래스이름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”  [scope=“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빈이 저장될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</a:rPr>
              <a:t>스코프객체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”]/&gt;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id : </a:t>
            </a:r>
            <a:r>
              <a:rPr lang="en-US" altLang="ko-KR" dirty="0" err="1" smtClean="0">
                <a:latin typeface="+mn-ea"/>
              </a:rPr>
              <a:t>jsp</a:t>
            </a:r>
            <a:r>
              <a:rPr lang="ko-KR" altLang="en-US" dirty="0" smtClean="0">
                <a:latin typeface="+mn-ea"/>
              </a:rPr>
              <a:t>에서 빈 객체를 접근할 때 사용할 이름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class : </a:t>
            </a:r>
            <a:r>
              <a:rPr lang="ko-KR" altLang="en-US" dirty="0" smtClean="0">
                <a:latin typeface="+mn-ea"/>
              </a:rPr>
              <a:t>패키지 이름을 포함한 빈 클래스의 완전한 이름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scope : page, request, session, application </a:t>
            </a:r>
            <a:r>
              <a:rPr lang="ko-KR" altLang="en-US" dirty="0" smtClean="0">
                <a:latin typeface="+mn-ea"/>
              </a:rPr>
              <a:t>중 하나를 값으로 설정</a:t>
            </a:r>
            <a:r>
              <a:rPr lang="en-US" altLang="ko-KR" dirty="0" smtClean="0">
                <a:latin typeface="+mn-ea"/>
              </a:rPr>
              <a:t>. </a:t>
            </a:r>
            <a:r>
              <a:rPr lang="ko-KR" altLang="en-US" dirty="0" err="1" smtClean="0">
                <a:latin typeface="+mn-ea"/>
              </a:rPr>
              <a:t>디폴트값은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page </a:t>
            </a:r>
            <a:r>
              <a:rPr lang="ko-KR" altLang="en-US" dirty="0" smtClean="0">
                <a:latin typeface="+mn-ea"/>
              </a:rPr>
              <a:t>이다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441896" y="2959819"/>
            <a:ext cx="7755508" cy="3526408"/>
            <a:chOff x="653876" y="2970535"/>
            <a:chExt cx="7755508" cy="3526408"/>
          </a:xfrm>
        </p:grpSpPr>
        <p:pic>
          <p:nvPicPr>
            <p:cNvPr id="4" name="Picture 8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3876" y="3042543"/>
              <a:ext cx="7683500" cy="345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직사각형 4"/>
            <p:cNvSpPr/>
            <p:nvPr/>
          </p:nvSpPr>
          <p:spPr>
            <a:xfrm>
              <a:off x="5025008" y="2970535"/>
              <a:ext cx="1368152" cy="576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880992" y="4554711"/>
              <a:ext cx="3528392" cy="10081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/>
              <a:t>id </a:t>
            </a:r>
            <a:r>
              <a:rPr lang="ko-KR" altLang="en-US" dirty="0" smtClean="0"/>
              <a:t>속성에 해당하는 객체가 지정한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객체에 존재할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존재하는 객체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id </a:t>
            </a:r>
            <a:r>
              <a:rPr lang="ko-KR" altLang="en-US" dirty="0" smtClean="0"/>
              <a:t>속성에 해당하는 객체가 지정한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객체에 존재하지 않을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class </a:t>
            </a:r>
            <a:r>
              <a:rPr lang="ko-KR" altLang="en-US" dirty="0" smtClean="0"/>
              <a:t>속성에 지정한 객체 생성 및 지정한 </a:t>
            </a:r>
            <a:r>
              <a:rPr lang="ko-KR" altLang="en-US" dirty="0" err="1" smtClean="0"/>
              <a:t>스코프</a:t>
            </a:r>
            <a:r>
              <a:rPr lang="ko-KR" altLang="en-US" dirty="0" smtClean="0"/>
              <a:t> 객체에 저장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반환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jsp:useBean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태그의 동작 방식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5004" y="2468807"/>
            <a:ext cx="9064500" cy="3071949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&lt;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jsp:useBean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 id="person" class="</a:t>
            </a:r>
            <a:r>
              <a:rPr lang="en-US" altLang="ko-KR" sz="1600" dirty="0" err="1" smtClean="0">
                <a:solidFill>
                  <a:srgbClr val="C00000"/>
                </a:solidFill>
                <a:latin typeface="+mn-ea"/>
              </a:rPr>
              <a:t>foo.Person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" scope="request" /&gt;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//_</a:t>
            </a:r>
            <a:r>
              <a:rPr lang="en-US" altLang="ko-KR" sz="1600" dirty="0" err="1" smtClean="0">
                <a:solidFill>
                  <a:srgbClr val="006600"/>
                </a:solidFill>
                <a:latin typeface="+mn-ea"/>
              </a:rPr>
              <a:t>jspService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() </a:t>
            </a:r>
            <a:r>
              <a:rPr lang="ko-KR" altLang="en-US" sz="1600" dirty="0" err="1" smtClean="0">
                <a:solidFill>
                  <a:srgbClr val="006600"/>
                </a:solidFill>
                <a:latin typeface="+mn-ea"/>
              </a:rPr>
              <a:t>메소드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 내에 다음과 같은 코드로 변환</a:t>
            </a:r>
          </a:p>
          <a:p>
            <a:endParaRPr lang="ko-KR" altLang="en-US" sz="1600" dirty="0" smtClean="0">
              <a:latin typeface="+mn-ea"/>
            </a:endParaRPr>
          </a:p>
          <a:p>
            <a:r>
              <a:rPr lang="en-US" altLang="ko-KR" sz="1600" dirty="0" err="1" smtClean="0">
                <a:latin typeface="+mn-ea"/>
              </a:rPr>
              <a:t>foo.Person</a:t>
            </a:r>
            <a:r>
              <a:rPr lang="en-US" altLang="ko-KR" sz="1600" dirty="0" smtClean="0">
                <a:latin typeface="+mn-ea"/>
              </a:rPr>
              <a:t> person = null;</a:t>
            </a:r>
          </a:p>
          <a:p>
            <a:r>
              <a:rPr lang="en-US" altLang="ko-KR" sz="1600" dirty="0" smtClean="0">
                <a:latin typeface="+mn-ea"/>
              </a:rPr>
              <a:t>person = (</a:t>
            </a:r>
            <a:r>
              <a:rPr lang="en-US" altLang="ko-KR" sz="1600" dirty="0" err="1" smtClean="0">
                <a:latin typeface="+mn-ea"/>
              </a:rPr>
              <a:t>foo.Person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en-US" altLang="ko-KR" sz="1600" dirty="0" err="1" smtClean="0">
                <a:latin typeface="+mn-ea"/>
              </a:rPr>
              <a:t>pageContext.getAttribute</a:t>
            </a:r>
            <a:r>
              <a:rPr lang="en-US" altLang="ko-KR" sz="1600" dirty="0" smtClean="0">
                <a:latin typeface="+mn-ea"/>
              </a:rPr>
              <a:t>("person", </a:t>
            </a:r>
            <a:r>
              <a:rPr lang="en-US" altLang="ko-KR" sz="1600" dirty="0" err="1" smtClean="0">
                <a:latin typeface="+mn-ea"/>
              </a:rPr>
              <a:t>PageContext.REQUEST_SCOPE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endParaRPr lang="en-US" altLang="ko-KR" sz="1600" dirty="0" smtClean="0">
              <a:latin typeface="+mn-ea"/>
            </a:endParaRPr>
          </a:p>
          <a:p>
            <a:r>
              <a:rPr lang="en-US" altLang="ko-KR" sz="1600" dirty="0" smtClean="0">
                <a:latin typeface="+mn-ea"/>
              </a:rPr>
              <a:t>if(person == null){</a:t>
            </a:r>
          </a:p>
          <a:p>
            <a:r>
              <a:rPr lang="en-US" altLang="ko-KR" sz="1600" dirty="0" smtClean="0">
                <a:latin typeface="+mn-ea"/>
              </a:rPr>
              <a:t>	person = new </a:t>
            </a:r>
            <a:r>
              <a:rPr lang="en-US" altLang="ko-KR" sz="1600" dirty="0" err="1" smtClean="0">
                <a:latin typeface="+mn-ea"/>
              </a:rPr>
              <a:t>foo.Person</a:t>
            </a:r>
            <a:r>
              <a:rPr lang="en-US" altLang="ko-KR" sz="1600" dirty="0" smtClean="0">
                <a:latin typeface="+mn-ea"/>
              </a:rPr>
              <a:t>();</a:t>
            </a:r>
          </a:p>
          <a:p>
            <a:r>
              <a:rPr lang="en-US" altLang="ko-KR" sz="1600" dirty="0" smtClean="0">
                <a:latin typeface="+mn-ea"/>
              </a:rPr>
              <a:t>	</a:t>
            </a:r>
            <a:r>
              <a:rPr lang="en-US" altLang="ko-KR" sz="1600" dirty="0" err="1" smtClean="0">
                <a:latin typeface="+mn-ea"/>
              </a:rPr>
              <a:t>pageContext.setAttribute</a:t>
            </a:r>
            <a:r>
              <a:rPr lang="en-US" altLang="ko-KR" sz="1600" dirty="0" smtClean="0">
                <a:latin typeface="+mn-ea"/>
              </a:rPr>
              <a:t>("person", </a:t>
            </a:r>
            <a:r>
              <a:rPr lang="en-US" altLang="ko-KR" sz="1600" dirty="0" err="1" smtClean="0">
                <a:latin typeface="+mn-ea"/>
              </a:rPr>
              <a:t>PageContext.REQUEST_SCOPE</a:t>
            </a:r>
            <a:r>
              <a:rPr lang="en-US" altLang="ko-KR" sz="1600" dirty="0" smtClean="0">
                <a:latin typeface="+mn-ea"/>
              </a:rPr>
              <a:t>);</a:t>
            </a:r>
          </a:p>
          <a:p>
            <a:r>
              <a:rPr lang="en-US" altLang="ko-KR" sz="1600" dirty="0" smtClean="0">
                <a:latin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Java Server Page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1800" dirty="0" smtClean="0">
                <a:latin typeface="+mn-ea"/>
              </a:rPr>
              <a:t>WAS</a:t>
            </a:r>
            <a:r>
              <a:rPr lang="ko-KR" altLang="en-US" sz="1800" dirty="0" smtClean="0">
                <a:latin typeface="+mn-ea"/>
              </a:rPr>
              <a:t>의 웹컨테이너에 </a:t>
            </a:r>
            <a:r>
              <a:rPr lang="ko-KR" altLang="en-US" sz="1800" dirty="0">
                <a:latin typeface="+mn-ea"/>
              </a:rPr>
              <a:t>의해 </a:t>
            </a:r>
            <a:r>
              <a:rPr lang="ko-KR" altLang="en-US" sz="1800" dirty="0" smtClean="0">
                <a:latin typeface="+mn-ea"/>
              </a:rPr>
              <a:t>관리되고 실행되는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Java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기반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</a:rPr>
              <a:t>Server Side Script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</a:rPr>
              <a:t> 언어</a:t>
            </a:r>
            <a:r>
              <a:rPr lang="ko-KR" altLang="en-US" sz="1800" dirty="0" smtClean="0">
                <a:latin typeface="+mn-ea"/>
              </a:rPr>
              <a:t>이다</a:t>
            </a:r>
            <a:r>
              <a:rPr lang="en-US" altLang="ko-KR" sz="18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대표적인 서버 사이드 스크립트 언어 </a:t>
            </a:r>
            <a:r>
              <a:rPr lang="en-US" altLang="ko-KR" sz="1600" dirty="0" smtClean="0">
                <a:latin typeface="+mn-ea"/>
              </a:rPr>
              <a:t>: ASP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smtClean="0">
                <a:latin typeface="+mn-ea"/>
              </a:rPr>
              <a:t>JSP, PHP</a:t>
            </a:r>
            <a:r>
              <a:rPr lang="en-US" altLang="ko-KR" sz="1600" dirty="0">
                <a:latin typeface="+mn-ea"/>
              </a:rPr>
              <a:t>, ASP.NET </a:t>
            </a:r>
            <a:r>
              <a:rPr lang="ko-KR" altLang="en-US" sz="1600" dirty="0" smtClean="0">
                <a:latin typeface="+mn-ea"/>
              </a:rPr>
              <a:t>등</a:t>
            </a:r>
          </a:p>
          <a:p>
            <a:pPr lvl="1"/>
            <a:r>
              <a:rPr lang="ko-KR" altLang="en-US" sz="1600" dirty="0" smtClean="0">
                <a:latin typeface="+mn-ea"/>
              </a:rPr>
              <a:t>대표적인 클라이언트 사이즈 스크립트 언어</a:t>
            </a:r>
            <a:r>
              <a:rPr lang="en-US" altLang="ko-KR" sz="1600" dirty="0" smtClean="0">
                <a:latin typeface="+mn-ea"/>
              </a:rPr>
              <a:t>: </a:t>
            </a:r>
            <a:r>
              <a:rPr lang="en-US" altLang="ko-KR" sz="1600" dirty="0">
                <a:latin typeface="+mn-ea"/>
              </a:rPr>
              <a:t>JavaScript, </a:t>
            </a:r>
            <a:r>
              <a:rPr lang="en-US" altLang="ko-KR" sz="1600" dirty="0" smtClean="0">
                <a:latin typeface="+mn-ea"/>
              </a:rPr>
              <a:t>VBScript, </a:t>
            </a:r>
            <a:r>
              <a:rPr lang="en-US" altLang="ko-KR" sz="1600" dirty="0" err="1" smtClean="0">
                <a:latin typeface="+mn-ea"/>
              </a:rPr>
              <a:t>ActionScript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등</a:t>
            </a:r>
            <a:endParaRPr lang="en-US" altLang="ko-KR" sz="1600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sz="1800" dirty="0">
                <a:latin typeface="+mn-ea"/>
              </a:rPr>
              <a:t>탄생 </a:t>
            </a:r>
            <a:r>
              <a:rPr lang="ko-KR" altLang="en-US" sz="1800" dirty="0" smtClean="0">
                <a:latin typeface="+mn-ea"/>
              </a:rPr>
              <a:t>배경</a:t>
            </a:r>
            <a:endParaRPr lang="ko-KR" altLang="en-US" sz="1800" dirty="0">
              <a:latin typeface="+mn-ea"/>
            </a:endParaRPr>
          </a:p>
          <a:p>
            <a:pPr lvl="1"/>
            <a:r>
              <a:rPr lang="en-US" altLang="ko-KR" sz="1600" dirty="0" err="1" smtClean="0">
                <a:latin typeface="+mn-ea"/>
              </a:rPr>
              <a:t>Servlet</a:t>
            </a:r>
            <a:r>
              <a:rPr lang="ko-KR" altLang="en-US" sz="1600" dirty="0" smtClean="0">
                <a:latin typeface="+mn-ea"/>
              </a:rPr>
              <a:t>만으로도 </a:t>
            </a:r>
            <a:r>
              <a:rPr lang="ko-KR" altLang="en-US" sz="1600" dirty="0">
                <a:latin typeface="+mn-ea"/>
              </a:rPr>
              <a:t>웹 애플리케이션을 개발할 수 있지만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동적 </a:t>
            </a:r>
            <a:r>
              <a:rPr lang="ko-KR" altLang="en-US" sz="1600" dirty="0" err="1" smtClean="0">
                <a:latin typeface="+mn-ea"/>
              </a:rPr>
              <a:t>컨텐츠</a:t>
            </a:r>
            <a:r>
              <a:rPr lang="en-US" altLang="ko-KR" sz="1600" dirty="0" smtClean="0">
                <a:latin typeface="+mn-ea"/>
              </a:rPr>
              <a:t>(HTML, CSS, XML, </a:t>
            </a:r>
            <a:r>
              <a:rPr lang="ko-KR" altLang="en-US" sz="1600" dirty="0" smtClean="0">
                <a:latin typeface="+mn-ea"/>
              </a:rPr>
              <a:t>기타 바이너리데이터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en-US" sz="1600" dirty="0" smtClean="0">
                <a:latin typeface="+mn-ea"/>
              </a:rPr>
              <a:t>등</a:t>
            </a:r>
            <a:r>
              <a:rPr lang="en-US" altLang="ko-KR" sz="1600" dirty="0" smtClean="0">
                <a:latin typeface="+mn-ea"/>
              </a:rPr>
              <a:t>)</a:t>
            </a:r>
            <a:r>
              <a:rPr lang="ko-KR" altLang="en-US" sz="1600" dirty="0" smtClean="0">
                <a:latin typeface="+mn-ea"/>
              </a:rPr>
              <a:t> 생성 및 출력 </a:t>
            </a:r>
            <a:r>
              <a:rPr lang="ko-KR" altLang="en-US" sz="1600" dirty="0" err="1" smtClean="0">
                <a:latin typeface="+mn-ea"/>
              </a:rPr>
              <a:t>로직을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 err="1" smtClean="0">
                <a:latin typeface="+mn-ea"/>
              </a:rPr>
              <a:t>서블릿</a:t>
            </a:r>
            <a:r>
              <a:rPr lang="ko-KR" altLang="en-US" sz="1600" dirty="0" smtClean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클래스 코드영역에서 출력함으로 써 </a:t>
            </a:r>
            <a:r>
              <a:rPr lang="ko-KR" altLang="en-US" sz="1600" dirty="0" smtClean="0">
                <a:latin typeface="+mn-ea"/>
              </a:rPr>
              <a:t>개발 생산성이 떨어지는 </a:t>
            </a:r>
            <a:r>
              <a:rPr lang="en-US" altLang="ko-KR" sz="1600" dirty="0" smtClean="0">
                <a:latin typeface="+mn-ea"/>
              </a:rPr>
              <a:t/>
            </a:r>
            <a:br>
              <a:rPr lang="en-US" altLang="ko-KR" sz="1600" dirty="0" smtClean="0">
                <a:latin typeface="+mn-ea"/>
              </a:rPr>
            </a:br>
            <a:r>
              <a:rPr lang="ko-KR" altLang="en-US" sz="1600" dirty="0" smtClean="0">
                <a:latin typeface="+mn-ea"/>
              </a:rPr>
              <a:t>단점을 가지고 있다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en-US" altLang="ko-KR" sz="1600" dirty="0" err="1" smtClean="0">
                <a:latin typeface="+mn-ea"/>
              </a:rPr>
              <a:t>Servlet</a:t>
            </a:r>
            <a:r>
              <a:rPr lang="ko-KR" altLang="en-US" sz="1600" dirty="0">
                <a:latin typeface="+mn-ea"/>
              </a:rPr>
              <a:t>과 </a:t>
            </a:r>
            <a:r>
              <a:rPr lang="ko-KR" altLang="en-US" sz="1600" dirty="0" smtClean="0">
                <a:latin typeface="+mn-ea"/>
              </a:rPr>
              <a:t>반대로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JSP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는 </a:t>
            </a:r>
            <a:r>
              <a:rPr lang="en-US" altLang="ko-KR" sz="1600" dirty="0" smtClean="0">
                <a:solidFill>
                  <a:srgbClr val="C00000"/>
                </a:solidFill>
                <a:latin typeface="+mn-ea"/>
              </a:rPr>
              <a:t>HTML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페이지에서 프로그램 코드가 필요한 부분에 </a:t>
            </a:r>
            <a:r>
              <a:rPr lang="ko-KR" altLang="en-US" sz="1600" dirty="0" smtClean="0">
                <a:solidFill>
                  <a:srgbClr val="C00000"/>
                </a:solidFill>
                <a:latin typeface="+mn-ea"/>
              </a:rPr>
              <a:t>자바 코드를 포함시켜 사용</a:t>
            </a:r>
            <a:r>
              <a:rPr lang="ko-KR" altLang="en-US" sz="1600" dirty="0" smtClean="0">
                <a:latin typeface="+mn-ea"/>
              </a:rPr>
              <a:t>함으로써 </a:t>
            </a:r>
            <a:r>
              <a:rPr lang="ko-KR" altLang="en-US" sz="1600" dirty="0">
                <a:latin typeface="+mn-ea"/>
              </a:rPr>
              <a:t>화면을 구성하는데 매우 유용하고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개발 생산성이 현격히 높아진다</a:t>
            </a:r>
            <a:r>
              <a:rPr lang="en-US" altLang="ko-KR" sz="1600" dirty="0" smtClean="0">
                <a:latin typeface="+mn-ea"/>
              </a:rPr>
              <a:t>.</a:t>
            </a:r>
          </a:p>
          <a:p>
            <a:pPr lvl="1"/>
            <a:r>
              <a:rPr lang="ko-KR" altLang="en-US" sz="1600" dirty="0" smtClean="0">
                <a:latin typeface="+mn-ea"/>
              </a:rPr>
              <a:t>또한 화면</a:t>
            </a:r>
            <a:r>
              <a:rPr lang="en-US" altLang="ko-KR" sz="1600" dirty="0">
                <a:latin typeface="+mn-ea"/>
              </a:rPr>
              <a:t>(HTML, </a:t>
            </a:r>
            <a:r>
              <a:rPr lang="en-US" altLang="ko-KR" sz="1600" dirty="0" smtClean="0">
                <a:latin typeface="+mn-ea"/>
              </a:rPr>
              <a:t>CSS </a:t>
            </a:r>
            <a:r>
              <a:rPr lang="ko-KR" altLang="en-US" sz="1600" dirty="0" smtClean="0">
                <a:latin typeface="+mn-ea"/>
              </a:rPr>
              <a:t>등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 smtClean="0">
                <a:latin typeface="+mn-ea"/>
              </a:rPr>
              <a:t>출력 부분과 </a:t>
            </a:r>
            <a:r>
              <a:rPr lang="ko-KR" altLang="en-US" sz="1600" dirty="0">
                <a:latin typeface="+mn-ea"/>
              </a:rPr>
              <a:t>비즈니스 </a:t>
            </a:r>
            <a:r>
              <a:rPr lang="ko-KR" altLang="en-US" sz="1600" dirty="0" err="1">
                <a:latin typeface="+mn-ea"/>
              </a:rPr>
              <a:t>로직</a:t>
            </a:r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자바 클래스</a:t>
            </a:r>
            <a:r>
              <a:rPr lang="en-US" altLang="ko-KR" sz="1600" dirty="0" smtClean="0">
                <a:latin typeface="+mn-ea"/>
              </a:rPr>
              <a:t>) </a:t>
            </a:r>
            <a:r>
              <a:rPr lang="ko-KR" altLang="en-US" sz="1600" dirty="0">
                <a:latin typeface="+mn-ea"/>
              </a:rPr>
              <a:t>부분을 분리하여 개발할 수 </a:t>
            </a:r>
            <a:r>
              <a:rPr lang="ko-KR" altLang="en-US" sz="1600" dirty="0" smtClean="0">
                <a:latin typeface="+mn-ea"/>
              </a:rPr>
              <a:t>있다</a:t>
            </a:r>
            <a:r>
              <a:rPr lang="en-US" altLang="ko-KR" sz="1600" dirty="0" smtClean="0">
                <a:latin typeface="+mn-ea"/>
              </a:rPr>
              <a:t>.</a:t>
            </a:r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소개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/>
              <a:t>빈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 설정</a:t>
            </a:r>
            <a:r>
              <a:rPr lang="en-US" altLang="ko-KR" dirty="0" smtClean="0"/>
              <a:t>(setter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호출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</a:rPr>
              <a:t>"  value=“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</a:rPr>
              <a:t> 값</a:t>
            </a:r>
            <a:r>
              <a:rPr lang="en-US" altLang="ko-KR" dirty="0" smtClean="0">
                <a:solidFill>
                  <a:srgbClr val="C00000"/>
                </a:solidFill>
              </a:rPr>
              <a:t>"  /&gt;</a:t>
            </a: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</a:rPr>
              <a:t>“   </a:t>
            </a:r>
            <a:r>
              <a:rPr lang="en-US" altLang="ko-KR" dirty="0" err="1" smtClean="0">
                <a:solidFill>
                  <a:srgbClr val="C00000"/>
                </a:solidFill>
              </a:rPr>
              <a:t>param</a:t>
            </a:r>
            <a:r>
              <a:rPr lang="en-US" altLang="ko-KR" dirty="0" smtClean="0">
                <a:solidFill>
                  <a:srgbClr val="C00000"/>
                </a:solidFill>
              </a:rPr>
              <a:t>=“</a:t>
            </a:r>
            <a:r>
              <a:rPr lang="ko-KR" altLang="en-US" dirty="0" smtClean="0">
                <a:solidFill>
                  <a:srgbClr val="C00000"/>
                </a:solidFill>
              </a:rPr>
              <a:t>요청 </a:t>
            </a:r>
            <a:r>
              <a:rPr lang="ko-KR" altLang="en-US" dirty="0" err="1" smtClean="0">
                <a:solidFill>
                  <a:srgbClr val="C00000"/>
                </a:solidFill>
              </a:rPr>
              <a:t>파라미터</a:t>
            </a:r>
            <a:r>
              <a:rPr lang="ko-KR" altLang="en-US" dirty="0" smtClean="0">
                <a:solidFill>
                  <a:srgbClr val="C00000"/>
                </a:solidFill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</a:rPr>
              <a:t>"  /&gt;</a:t>
            </a:r>
          </a:p>
          <a:p>
            <a:pPr lvl="2"/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</a:rPr>
              <a:t>"  property=“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</a:rPr>
              <a:t>“ /&gt;</a:t>
            </a:r>
          </a:p>
          <a:p>
            <a:pPr lvl="2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이름과 빈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이름이 동일한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jsp:setProperty</a:t>
            </a:r>
            <a:r>
              <a:rPr lang="en-US" altLang="ko-KR" dirty="0" smtClean="0">
                <a:solidFill>
                  <a:srgbClr val="C00000"/>
                </a:solidFill>
              </a:rPr>
              <a:t>  name=“</a:t>
            </a:r>
            <a:r>
              <a:rPr lang="ko-KR" altLang="en-US" dirty="0" smtClean="0">
                <a:solidFill>
                  <a:srgbClr val="C00000"/>
                </a:solidFill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</a:rPr>
              <a:t>"  property="*" /&gt;</a:t>
            </a:r>
          </a:p>
          <a:p>
            <a:pPr lvl="2"/>
            <a:r>
              <a:rPr lang="ko-KR" altLang="en-US" dirty="0" smtClean="0"/>
              <a:t>요청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이름과 빈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이름이 동일한 모든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폼에 입력한 값을 빈에 설정할 때 유용하게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err="1" smtClean="0"/>
              <a:t>프로퍼티</a:t>
            </a:r>
            <a:r>
              <a:rPr lang="ko-KR" altLang="en-US" dirty="0" smtClean="0"/>
              <a:t> 타입에 따른 자동 </a:t>
            </a:r>
            <a:r>
              <a:rPr lang="ko-KR" altLang="en-US" dirty="0" err="1" smtClean="0"/>
              <a:t>형변환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jsp:setProperty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/>
        </p:nvGraphicFramePr>
        <p:xfrm>
          <a:off x="455685" y="1170335"/>
          <a:ext cx="8529764" cy="396044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94889"/>
                <a:gridCol w="4008023"/>
                <a:gridCol w="1326852"/>
              </a:tblGrid>
              <a:tr h="4400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 err="1" smtClean="0"/>
                        <a:t>프로퍼티</a:t>
                      </a:r>
                      <a:r>
                        <a:rPr lang="en-US" altLang="ko-KR" sz="1400" kern="100" baseline="0" dirty="0" smtClean="0"/>
                        <a:t> </a:t>
                      </a:r>
                      <a:r>
                        <a:rPr lang="ko-KR" sz="1400" kern="100" dirty="0" smtClean="0"/>
                        <a:t>타입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/>
                        <a:t>형 변환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기본 값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boolean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Boolean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Boolean.valueOf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false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byte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Byte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Byte.valueOf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(byte)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short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Short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Short.valueOf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(short)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char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Character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400" kern="100" dirty="0"/>
                        <a:t>입력한 값의 첫 번째 </a:t>
                      </a:r>
                      <a:r>
                        <a:rPr lang="ko-KR" sz="1400" kern="100" dirty="0" smtClean="0"/>
                        <a:t>글자</a:t>
                      </a:r>
                      <a:r>
                        <a:rPr lang="en-US" sz="1400" kern="100" dirty="0" smtClean="0"/>
                        <a:t>.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(char) 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</a:t>
                      </a:r>
                      <a:r>
                        <a:rPr lang="en-US" sz="1400" kern="100" dirty="0"/>
                        <a:t>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Integer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Integer.valueOf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long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Long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Long.valueOf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0L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double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Double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Double.valueOf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0.0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  <a:tr h="4400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float </a:t>
                      </a:r>
                      <a:r>
                        <a:rPr lang="ko-KR" sz="1400" kern="100" dirty="0"/>
                        <a:t>또는</a:t>
                      </a:r>
                      <a:r>
                        <a:rPr lang="en-US" sz="1400" kern="100" dirty="0"/>
                        <a:t> Float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/>
                        <a:t>Float.valueOf</a:t>
                      </a:r>
                      <a:r>
                        <a:rPr lang="en-US" sz="1400" kern="100" dirty="0"/>
                        <a:t>(String</a:t>
                      </a:r>
                      <a:r>
                        <a:rPr lang="en-US" sz="1400" kern="100" dirty="0" smtClean="0"/>
                        <a:t>)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0.0f</a:t>
                      </a:r>
                      <a:endParaRPr lang="ko-KR" sz="14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80000" marR="180000" marT="36000" marB="36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/>
              <a:t>빈 객체의 </a:t>
            </a:r>
            <a:r>
              <a:rPr lang="ko-KR" altLang="en-US" dirty="0" err="1" smtClean="0"/>
              <a:t>프로퍼티</a:t>
            </a:r>
            <a:r>
              <a:rPr lang="ko-KR" altLang="en-US" dirty="0" smtClean="0"/>
              <a:t> 값을 읽어와 출력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</a:rPr>
              <a:t>jsp:getProperty</a:t>
            </a:r>
            <a:r>
              <a:rPr lang="en-US" altLang="ko-KR" dirty="0" smtClean="0">
                <a:solidFill>
                  <a:srgbClr val="C00000"/>
                </a:solidFill>
              </a:rPr>
              <a:t> name=“</a:t>
            </a:r>
            <a:r>
              <a:rPr lang="ko-KR" altLang="en-US" dirty="0" smtClean="0">
                <a:solidFill>
                  <a:srgbClr val="C00000"/>
                </a:solidFill>
              </a:rPr>
              <a:t>빈 이름</a:t>
            </a:r>
            <a:r>
              <a:rPr lang="en-US" altLang="ko-KR" dirty="0" smtClean="0">
                <a:solidFill>
                  <a:srgbClr val="C00000"/>
                </a:solidFill>
              </a:rPr>
              <a:t>" property="</a:t>
            </a:r>
            <a:r>
              <a:rPr lang="ko-KR" altLang="en-US" dirty="0" err="1" smtClean="0">
                <a:solidFill>
                  <a:srgbClr val="C00000"/>
                </a:solidFill>
              </a:rPr>
              <a:t>프로퍼티</a:t>
            </a:r>
            <a:r>
              <a:rPr lang="ko-KR" altLang="en-US" dirty="0" smtClean="0">
                <a:solidFill>
                  <a:srgbClr val="C00000"/>
                </a:solidFill>
              </a:rPr>
              <a:t> 이름</a:t>
            </a:r>
            <a:r>
              <a:rPr lang="en-US" altLang="ko-KR" dirty="0" smtClean="0">
                <a:solidFill>
                  <a:srgbClr val="C00000"/>
                </a:solidFill>
              </a:rPr>
              <a:t>" /&gt;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&lt;</a:t>
            </a:r>
            <a:r>
              <a:rPr lang="en-US" altLang="ko-KR" sz="2400" dirty="0" err="1" smtClean="0"/>
              <a:t>jsp:getProperty</a:t>
            </a:r>
            <a:r>
              <a:rPr lang="en-US" altLang="ko-KR" sz="2400" dirty="0" smtClean="0"/>
              <a:t> /&gt; </a:t>
            </a:r>
            <a:r>
              <a:rPr lang="ko-KR" altLang="en-US" sz="2400" dirty="0" smtClean="0"/>
              <a:t>액션 태그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웹 클라이언트  </a:t>
            </a:r>
            <a:r>
              <a:rPr lang="en-US" altLang="ko-KR" sz="2400" dirty="0" smtClean="0"/>
              <a:t>JSP </a:t>
            </a:r>
            <a:r>
              <a:rPr lang="ko-KR" altLang="en-US" sz="2400" dirty="0" smtClean="0"/>
              <a:t>요청 및 응답 처리 과정</a:t>
            </a:r>
            <a:endParaRPr lang="ko-KR" altLang="en-US" sz="24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239109" y="1026319"/>
            <a:ext cx="9505056" cy="4248151"/>
            <a:chOff x="344488" y="1026319"/>
            <a:chExt cx="9505056" cy="4248151"/>
          </a:xfrm>
        </p:grpSpPr>
        <p:pic>
          <p:nvPicPr>
            <p:cNvPr id="6" name="Picture 5" descr="한빛사이트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488" y="3852069"/>
              <a:ext cx="1179513" cy="123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 descr="컴퓨터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926" y="3656807"/>
              <a:ext cx="126365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1601" y="3461544"/>
              <a:ext cx="846138" cy="143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서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676" y="1026319"/>
              <a:ext cx="84455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3729038" y="4625182"/>
              <a:ext cx="792163" cy="649288"/>
            </a:xfrm>
            <a:prstGeom prst="foldedCorner">
              <a:avLst>
                <a:gd name="adj" fmla="val 12500"/>
              </a:avLst>
            </a:prstGeom>
            <a:solidFill>
              <a:srgbClr val="BEE1F6">
                <a:alpha val="50195"/>
              </a:srgbClr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000" b="0" dirty="0" smtClean="0">
                  <a:latin typeface="+mn-ea"/>
                </a:rPr>
                <a:t>&lt;html&gt;</a:t>
              </a:r>
              <a:endParaRPr lang="en-US" altLang="ko-KR" sz="1000" b="0" dirty="0">
                <a:latin typeface="+mn-ea"/>
              </a:endParaRPr>
            </a:p>
            <a:p>
              <a:pPr algn="ctr"/>
              <a:r>
                <a:rPr lang="en-US" altLang="ko-KR" sz="1000" b="0" dirty="0" smtClean="0">
                  <a:latin typeface="+mn-ea"/>
                </a:rPr>
                <a:t>&lt;body&gt;</a:t>
              </a:r>
              <a:endParaRPr lang="en-US" altLang="ko-KR" sz="1000" b="0" dirty="0">
                <a:latin typeface="+mn-ea"/>
              </a:endParaRPr>
            </a:p>
            <a:p>
              <a:pPr algn="ctr">
                <a:lnSpc>
                  <a:spcPct val="50000"/>
                </a:lnSpc>
              </a:pPr>
              <a:r>
                <a:rPr lang="en-US" altLang="ko-KR" sz="1000" b="0" dirty="0">
                  <a:latin typeface="+mn-ea"/>
                </a:rPr>
                <a:t>…</a:t>
              </a:r>
            </a:p>
            <a:p>
              <a:pPr algn="ctr">
                <a:lnSpc>
                  <a:spcPct val="50000"/>
                </a:lnSpc>
              </a:pPr>
              <a:r>
                <a:rPr lang="en-US" altLang="ko-KR" sz="1000" b="0" dirty="0" smtClean="0">
                  <a:latin typeface="+mn-ea"/>
                </a:rPr>
                <a:t>…</a:t>
              </a:r>
              <a:endParaRPr lang="en-US" altLang="ko-KR" sz="1000" b="0" dirty="0">
                <a:latin typeface="+mn-ea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6192839" y="3694907"/>
              <a:ext cx="9271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ko-KR" sz="1200" dirty="0" smtClean="0">
                  <a:latin typeface="+mn-ea"/>
                  <a:ea typeface="+mn-ea"/>
                </a:rPr>
                <a:t>some. </a:t>
              </a:r>
              <a:r>
                <a:rPr lang="en-US" altLang="ko-KR" sz="1200" dirty="0" err="1">
                  <a:latin typeface="+mn-ea"/>
                  <a:ea typeface="+mn-ea"/>
                </a:rPr>
                <a:t>jsp</a:t>
              </a:r>
              <a:endParaRPr lang="en-US" altLang="ko-KR" sz="1200" dirty="0">
                <a:latin typeface="+mn-ea"/>
                <a:ea typeface="+mn-ea"/>
              </a:endParaRP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4737101" y="1602582"/>
              <a:ext cx="9906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en-US" altLang="ko-KR" sz="1200" dirty="0">
                  <a:latin typeface="+mn-ea"/>
                  <a:ea typeface="+mn-ea"/>
                </a:rPr>
                <a:t>DNS </a:t>
              </a:r>
              <a:r>
                <a:rPr lang="ko-KR" altLang="en-US" sz="1200" dirty="0">
                  <a:latin typeface="+mn-ea"/>
                  <a:ea typeface="+mn-ea"/>
                </a:rPr>
                <a:t>서버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44651" y="4728369"/>
              <a:ext cx="15160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>
                  <a:solidFill>
                    <a:srgbClr val="C00000"/>
                  </a:solidFill>
                  <a:latin typeface="+mn-ea"/>
                  <a:ea typeface="+mn-ea"/>
                </a:rPr>
                <a:t>웹 </a:t>
              </a:r>
              <a:r>
                <a:rPr lang="ko-KR" altLang="en-US" sz="1200" smtClean="0">
                  <a:solidFill>
                    <a:srgbClr val="C00000"/>
                  </a:solidFill>
                  <a:latin typeface="+mn-ea"/>
                  <a:ea typeface="+mn-ea"/>
                </a:rPr>
                <a:t>클라이언트</a:t>
              </a:r>
              <a:endParaRPr lang="ko-KR" altLang="en-US" sz="12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4846639" y="4945857"/>
              <a:ext cx="15462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웹서버</a:t>
              </a:r>
              <a:endParaRPr lang="ko-KR" altLang="en-US" sz="120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2149476" y="1513682"/>
              <a:ext cx="1938338" cy="2239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2543176" y="1921669"/>
              <a:ext cx="1536700" cy="1768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1568451" y="4241007"/>
              <a:ext cx="244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949576" y="3948907"/>
              <a:ext cx="2290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960688" y="4517232"/>
              <a:ext cx="2305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6097589" y="3948907"/>
              <a:ext cx="1358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5940426" y="3948907"/>
              <a:ext cx="1516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450139" y="3461544"/>
              <a:ext cx="2255389" cy="1453207"/>
            </a:xfrm>
            <a:prstGeom prst="rect">
              <a:avLst/>
            </a:prstGeom>
            <a:ln w="15875"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954714" y="4453732"/>
              <a:ext cx="1501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none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7506215" y="3801269"/>
              <a:ext cx="183089" cy="753442"/>
            </a:xfrm>
            <a:prstGeom prst="foldedCorner">
              <a:avLst>
                <a:gd name="adj" fmla="val 12500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ko-KR" altLang="en-US" sz="1200" b="0">
                <a:latin typeface="+mn-ea"/>
              </a:endParaRP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7861051" y="4998141"/>
              <a:ext cx="126841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 smtClean="0">
                  <a:solidFill>
                    <a:srgbClr val="C00000"/>
                  </a:solidFill>
                  <a:latin typeface="+mn-ea"/>
                  <a:ea typeface="+mn-ea"/>
                </a:rPr>
                <a:t>웹 </a:t>
              </a:r>
              <a:r>
                <a:rPr lang="ko-KR" altLang="en-US" sz="1200" dirty="0">
                  <a:solidFill>
                    <a:srgbClr val="C00000"/>
                  </a:solidFill>
                  <a:latin typeface="+mn-ea"/>
                  <a:ea typeface="+mn-ea"/>
                </a:rPr>
                <a:t>컨테이너</a:t>
              </a:r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3513138" y="2672557"/>
              <a:ext cx="1600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+mn-ea"/>
                  <a:ea typeface="+mn-ea"/>
                </a:rPr>
                <a:t>② </a:t>
              </a:r>
              <a:r>
                <a:rPr lang="en-US" altLang="ko-KR" sz="1200" b="0" dirty="0">
                  <a:latin typeface="+mn-ea"/>
                  <a:ea typeface="+mn-ea"/>
                </a:rPr>
                <a:t>IP </a:t>
              </a:r>
              <a:r>
                <a:rPr lang="ko-KR" altLang="en-US" sz="1200" b="0" dirty="0">
                  <a:latin typeface="+mn-ea"/>
                  <a:ea typeface="+mn-ea"/>
                </a:rPr>
                <a:t>주소로 변화</a:t>
              </a:r>
            </a:p>
            <a:p>
              <a:pPr eaLnBrk="1" hangingPunct="1"/>
              <a:r>
                <a:rPr lang="en-US" altLang="ko-KR" sz="1200" b="0" dirty="0">
                  <a:latin typeface="+mn-ea"/>
                  <a:ea typeface="+mn-ea"/>
                </a:rPr>
                <a:t>211.xxx.xxx.xxx</a:t>
              </a:r>
            </a:p>
          </p:txBody>
        </p:sp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928813" y="2250282"/>
              <a:ext cx="11795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r" eaLnBrk="1" hangingPunct="1"/>
              <a:r>
                <a:rPr lang="ko-KR" altLang="en-US" sz="1200" b="0">
                  <a:latin typeface="+mn-ea"/>
                  <a:ea typeface="+mn-ea"/>
                </a:rPr>
                <a:t>① </a:t>
              </a:r>
              <a:r>
                <a:rPr lang="en-US" altLang="ko-KR" sz="1200" b="0">
                  <a:latin typeface="+mn-ea"/>
                  <a:ea typeface="+mn-ea"/>
                </a:rPr>
                <a:t>URL </a:t>
              </a:r>
              <a:r>
                <a:rPr lang="ko-KR" altLang="en-US" sz="1200" b="0">
                  <a:latin typeface="+mn-ea"/>
                  <a:ea typeface="+mn-ea"/>
                </a:rPr>
                <a:t>입력</a:t>
              </a:r>
            </a:p>
            <a:p>
              <a:pPr algn="r" eaLnBrk="1" hangingPunct="1"/>
              <a:r>
                <a:rPr lang="en-US" altLang="ko-KR" sz="1200" b="0">
                  <a:latin typeface="+mn-ea"/>
                  <a:ea typeface="+mn-ea"/>
                </a:rPr>
                <a:t>www.xxx.com</a:t>
              </a: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1639888" y="4914107"/>
              <a:ext cx="16430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+mn-ea"/>
                  <a:ea typeface="+mn-ea"/>
                </a:rPr>
                <a:t>⑨ </a:t>
              </a:r>
              <a:r>
                <a:rPr lang="en-US" altLang="ko-KR" sz="1200" b="0" dirty="0">
                  <a:latin typeface="+mn-ea"/>
                  <a:ea typeface="+mn-ea"/>
                </a:rPr>
                <a:t>HTML </a:t>
              </a:r>
              <a:r>
                <a:rPr lang="ko-KR" altLang="en-US" sz="1200" b="0" dirty="0" err="1">
                  <a:latin typeface="+mn-ea"/>
                  <a:ea typeface="+mn-ea"/>
                </a:rPr>
                <a:t>파싱</a:t>
              </a:r>
              <a:r>
                <a:rPr lang="en-US" altLang="ko-KR" sz="1200" b="0" dirty="0" smtClean="0">
                  <a:latin typeface="+mn-ea"/>
                  <a:ea typeface="+mn-ea"/>
                </a:rPr>
                <a:t>/</a:t>
              </a:r>
              <a:r>
                <a:rPr lang="ko-KR" altLang="en-US" sz="1200" b="0" dirty="0" err="1" smtClean="0">
                  <a:latin typeface="+mn-ea"/>
                  <a:ea typeface="+mn-ea"/>
                </a:rPr>
                <a:t>렌더링</a:t>
              </a:r>
              <a:endParaRPr lang="ko-KR" altLang="en-US" sz="1200" b="0" dirty="0">
                <a:latin typeface="+mn-ea"/>
                <a:ea typeface="+mn-ea"/>
              </a:endParaRP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3079751" y="3547269"/>
              <a:ext cx="252095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+mn-ea"/>
                  <a:ea typeface="+mn-ea"/>
                </a:rPr>
                <a:t>③ </a:t>
              </a:r>
              <a:r>
                <a:rPr lang="en-US" altLang="ko-KR" sz="1200" b="0" dirty="0">
                  <a:latin typeface="+mn-ea"/>
                  <a:ea typeface="+mn-ea"/>
                </a:rPr>
                <a:t>JSP </a:t>
              </a:r>
              <a:r>
                <a:rPr lang="ko-KR" altLang="en-US" sz="1200" b="0" dirty="0">
                  <a:latin typeface="+mn-ea"/>
                  <a:ea typeface="+mn-ea"/>
                </a:rPr>
                <a:t>페이지 요청</a:t>
              </a:r>
            </a:p>
            <a:p>
              <a:pPr eaLnBrk="1" hangingPunct="1"/>
              <a:r>
                <a: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rPr>
                <a:t>http://</a:t>
              </a:r>
              <a:r>
                <a:rPr lang="en-US" altLang="ko-KR" sz="12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www.xxx.com/some.jsp</a:t>
              </a:r>
              <a:endParaRPr lang="en-US" altLang="ko-KR" sz="1200" b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3065463" y="4283869"/>
              <a:ext cx="2032000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>
                  <a:latin typeface="+mn-ea"/>
                  <a:ea typeface="+mn-ea"/>
                </a:rPr>
                <a:t>⑧ 결과 페이지</a:t>
              </a:r>
              <a:r>
                <a:rPr lang="en-US" altLang="ko-KR" sz="1200" b="0">
                  <a:latin typeface="+mn-ea"/>
                  <a:ea typeface="+mn-ea"/>
                </a:rPr>
                <a:t>(HTML) </a:t>
              </a:r>
              <a:r>
                <a:rPr lang="ko-KR" altLang="en-US" sz="1200" b="0">
                  <a:latin typeface="+mn-ea"/>
                  <a:ea typeface="+mn-ea"/>
                </a:rPr>
                <a:t>전송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113464" y="3979069"/>
              <a:ext cx="1071563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 dirty="0">
                  <a:latin typeface="+mn-ea"/>
                  <a:ea typeface="+mn-ea"/>
                </a:rPr>
                <a:t>④ 요청</a:t>
              </a:r>
              <a:r>
                <a:rPr lang="en-US" altLang="ko-KR" sz="1200" b="0" dirty="0">
                  <a:latin typeface="+mn-ea"/>
                  <a:ea typeface="+mn-ea"/>
                </a:rPr>
                <a:t> </a:t>
              </a:r>
              <a:r>
                <a:rPr lang="ko-KR" altLang="en-US" sz="1200" b="0" dirty="0" smtClean="0">
                  <a:latin typeface="+mn-ea"/>
                  <a:ea typeface="+mn-ea"/>
                </a:rPr>
                <a:t>위임</a:t>
              </a:r>
              <a:endParaRPr lang="ko-KR" altLang="en-US" sz="1200" b="0" dirty="0">
                <a:latin typeface="+mn-ea"/>
                <a:ea typeface="+mn-ea"/>
              </a:endParaRP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1" y="4514057"/>
              <a:ext cx="13049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200" b="0">
                  <a:latin typeface="+mn-ea"/>
                  <a:ea typeface="+mn-ea"/>
                </a:rPr>
                <a:t>⑦ 실행 결과 출력</a:t>
              </a:r>
            </a:p>
          </p:txBody>
        </p:sp>
        <p:sp>
          <p:nvSpPr>
            <p:cNvPr id="36" name="Text Box 39"/>
            <p:cNvSpPr txBox="1">
              <a:spLocks noChangeArrowheads="1"/>
            </p:cNvSpPr>
            <p:nvPr/>
          </p:nvSpPr>
          <p:spPr bwMode="auto">
            <a:xfrm>
              <a:off x="7768925" y="4332747"/>
              <a:ext cx="982663" cy="153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000" b="0" dirty="0">
                  <a:solidFill>
                    <a:srgbClr val="C00000"/>
                  </a:solidFill>
                  <a:latin typeface="+mn-ea"/>
                  <a:ea typeface="+mn-ea"/>
                </a:rPr>
                <a:t>⑥ </a:t>
              </a:r>
              <a:r>
                <a:rPr lang="ko-KR" altLang="en-US" sz="1000" b="0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서블릿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 로딩</a:t>
              </a:r>
              <a:endParaRPr lang="ko-KR" altLang="en-US" sz="1000" b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7761313" y="3827922"/>
              <a:ext cx="208823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/>
              <a:r>
                <a:rPr lang="ko-KR" altLang="en-US" sz="1000" b="0" dirty="0">
                  <a:solidFill>
                    <a:srgbClr val="C00000"/>
                  </a:solidFill>
                  <a:latin typeface="+mn-ea"/>
                  <a:ea typeface="+mn-ea"/>
                </a:rPr>
                <a:t>⑤ </a:t>
              </a:r>
              <a:r>
                <a:rPr lang="ko-KR" altLang="en-US" sz="1000" b="0" dirty="0" err="1">
                  <a:solidFill>
                    <a:srgbClr val="C00000"/>
                  </a:solidFill>
                  <a:latin typeface="+mn-ea"/>
                  <a:ea typeface="+mn-ea"/>
                </a:rPr>
                <a:t>서블릿</a:t>
              </a:r>
              <a:r>
                <a:rPr lang="ko-KR" altLang="en-US" sz="1000" b="0" dirty="0">
                  <a:solidFill>
                    <a:srgbClr val="C0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소스코드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(Some.java)</a:t>
              </a:r>
              <a:r>
                <a:rPr lang="ko-KR" altLang="en-US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로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/>
              </a:r>
              <a:br>
                <a:rPr lang="en-US" altLang="ko-KR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</a:br>
              <a:r>
                <a:rPr lang="ko-KR" altLang="en-US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 변환 및 컴파일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(</a:t>
              </a:r>
              <a:r>
                <a:rPr lang="en-US" altLang="ko-KR" sz="1000" b="0" dirty="0" err="1" smtClean="0">
                  <a:solidFill>
                    <a:srgbClr val="C00000"/>
                  </a:solidFill>
                  <a:latin typeface="+mn-ea"/>
                  <a:ea typeface="+mn-ea"/>
                </a:rPr>
                <a:t>Some.class</a:t>
              </a:r>
              <a:r>
                <a:rPr lang="en-US" altLang="ko-KR" sz="1000" b="0" dirty="0" smtClean="0">
                  <a:solidFill>
                    <a:srgbClr val="C00000"/>
                  </a:solidFill>
                  <a:latin typeface="+mn-ea"/>
                  <a:ea typeface="+mn-ea"/>
                </a:rPr>
                <a:t>)</a:t>
              </a:r>
              <a:endParaRPr lang="ko-KR" altLang="en-US" sz="1000" b="0" dirty="0">
                <a:solidFill>
                  <a:srgbClr val="C0000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8245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라이프 사이클</a:t>
            </a:r>
            <a:endParaRPr lang="ko-KR" altLang="en-US" sz="2400" dirty="0"/>
          </a:p>
        </p:txBody>
      </p:sp>
      <p:grpSp>
        <p:nvGrpSpPr>
          <p:cNvPr id="38" name="Group 92"/>
          <p:cNvGrpSpPr>
            <a:grpSpLocks/>
          </p:cNvGrpSpPr>
          <p:nvPr/>
        </p:nvGrpSpPr>
        <p:grpSpPr bwMode="auto">
          <a:xfrm>
            <a:off x="632125" y="1077231"/>
            <a:ext cx="8505243" cy="4407019"/>
            <a:chOff x="361" y="792"/>
            <a:chExt cx="5065" cy="2656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2375" y="792"/>
              <a:ext cx="107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40" name="AutoShape 39"/>
            <p:cNvSpPr>
              <a:spLocks noChangeArrowheads="1"/>
            </p:cNvSpPr>
            <p:nvPr/>
          </p:nvSpPr>
          <p:spPr bwMode="auto">
            <a:xfrm rot="10800000" flipH="1">
              <a:off x="362" y="2192"/>
              <a:ext cx="1444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>
                  <a:latin typeface="+mn-ea"/>
                </a:rPr>
                <a:t>메모리에 </a:t>
              </a:r>
              <a:r>
                <a:rPr lang="ko-KR" altLang="en-US" sz="1200" b="0" dirty="0" err="1">
                  <a:latin typeface="+mn-ea"/>
                </a:rPr>
                <a:t>로드되어</a:t>
              </a:r>
              <a:r>
                <a:rPr lang="ko-KR" altLang="en-US" sz="1200" b="0" dirty="0">
                  <a:latin typeface="+mn-ea"/>
                </a:rPr>
                <a:t> 있는가</a:t>
              </a:r>
              <a:r>
                <a:rPr lang="en-US" altLang="ko-KR" sz="1200" b="0" dirty="0">
                  <a:latin typeface="+mn-ea"/>
                </a:rPr>
                <a:t>?</a:t>
              </a:r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 rot="10800000" flipH="1">
              <a:off x="361" y="1616"/>
              <a:ext cx="1439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 err="1" smtClean="0">
                  <a:latin typeface="+mn-ea"/>
                </a:rPr>
                <a:t>서블릿</a:t>
              </a:r>
              <a:r>
                <a:rPr lang="ko-KR" altLang="en-US" sz="1200" b="0" dirty="0" smtClean="0">
                  <a:latin typeface="+mn-ea"/>
                </a:rPr>
                <a:t> 클래스 </a:t>
              </a:r>
              <a:r>
                <a:rPr lang="ko-KR" altLang="en-US" sz="1200" b="0" dirty="0">
                  <a:latin typeface="+mn-ea"/>
                </a:rPr>
                <a:t>파일이 존재하는가</a:t>
              </a:r>
              <a:r>
                <a:rPr lang="en-US" altLang="ko-KR" sz="1200" b="0" dirty="0">
                  <a:latin typeface="+mn-ea"/>
                </a:rPr>
                <a:t>?</a:t>
              </a:r>
            </a:p>
          </p:txBody>
        </p:sp>
        <p:sp>
          <p:nvSpPr>
            <p:cNvPr id="42" name="AutoShape 41"/>
            <p:cNvSpPr>
              <a:spLocks noChangeArrowheads="1"/>
            </p:cNvSpPr>
            <p:nvPr/>
          </p:nvSpPr>
          <p:spPr bwMode="auto">
            <a:xfrm rot="10800000" flipH="1">
              <a:off x="1839" y="3216"/>
              <a:ext cx="1158" cy="232"/>
            </a:xfrm>
            <a:prstGeom prst="foldedCorner">
              <a:avLst>
                <a:gd name="adj" fmla="val 19380"/>
              </a:avLst>
            </a:prstGeom>
            <a:solidFill>
              <a:srgbClr val="ABD8F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pPr algn="ctr"/>
              <a:r>
                <a:rPr lang="ko-KR" altLang="en-US" sz="1200" b="0" dirty="0" smtClean="0">
                  <a:latin typeface="+mn-ea"/>
                </a:rPr>
                <a:t>웹 컨테이너 </a:t>
              </a:r>
              <a:r>
                <a:rPr lang="ko-KR" altLang="en-US" sz="1200" b="0" dirty="0" err="1">
                  <a:latin typeface="+mn-ea"/>
                </a:rPr>
                <a:t>종료시</a:t>
              </a:r>
              <a:endParaRPr lang="ko-KR" altLang="en-US" sz="1200" b="0" dirty="0">
                <a:latin typeface="+mn-ea"/>
              </a:endParaRPr>
            </a:p>
          </p:txBody>
        </p:sp>
        <p:sp>
          <p:nvSpPr>
            <p:cNvPr id="43" name="AutoShape 42"/>
            <p:cNvSpPr>
              <a:spLocks noChangeArrowheads="1"/>
            </p:cNvSpPr>
            <p:nvPr/>
          </p:nvSpPr>
          <p:spPr bwMode="auto">
            <a:xfrm>
              <a:off x="2095" y="2144"/>
              <a:ext cx="696" cy="350"/>
            </a:xfrm>
            <a:prstGeom prst="flowChartDecision">
              <a:avLst/>
            </a:prstGeom>
            <a:solidFill>
              <a:srgbClr val="E5FF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2079" y="1568"/>
              <a:ext cx="696" cy="338"/>
            </a:xfrm>
            <a:prstGeom prst="flowChartDecision">
              <a:avLst/>
            </a:prstGeom>
            <a:solidFill>
              <a:srgbClr val="E5FF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2471" y="2560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+mn-ea"/>
                  <a:ea typeface="+mn-ea"/>
                </a:rPr>
                <a:t>Yes</a:t>
              </a: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>
              <a:off x="2767" y="1568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+mn-ea"/>
                  <a:ea typeface="+mn-ea"/>
                </a:rPr>
                <a:t>No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2479" y="1904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+mn-ea"/>
                  <a:ea typeface="+mn-ea"/>
                </a:rPr>
                <a:t>YES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519" y="3077"/>
              <a:ext cx="70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 err="1">
                  <a:solidFill>
                    <a:srgbClr val="C00000"/>
                  </a:solidFill>
                  <a:latin typeface="+mn-ea"/>
                  <a:ea typeface="+mn-ea"/>
                </a:rPr>
                <a:t>jspDestory</a:t>
              </a:r>
              <a:r>
                <a: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rPr>
                <a:t>( )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3895" y="2773"/>
              <a:ext cx="66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rPr>
                <a:t>_</a:t>
              </a:r>
              <a:r>
                <a:rPr lang="en-US" altLang="ko-KR" sz="1200" b="0" dirty="0" err="1">
                  <a:solidFill>
                    <a:srgbClr val="C00000"/>
                  </a:solidFill>
                  <a:latin typeface="+mn-ea"/>
                  <a:ea typeface="+mn-ea"/>
                </a:rPr>
                <a:t>jspService</a:t>
              </a:r>
              <a:r>
                <a: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rPr>
                <a:t>( )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495" y="2480"/>
              <a:ext cx="536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 dirty="0" err="1">
                  <a:solidFill>
                    <a:srgbClr val="C00000"/>
                  </a:solidFill>
                  <a:latin typeface="+mn-ea"/>
                  <a:ea typeface="+mn-ea"/>
                </a:rPr>
                <a:t>jspInit</a:t>
              </a:r>
              <a:r>
                <a:rPr lang="en-US" altLang="ko-KR" sz="1200" b="0" dirty="0">
                  <a:solidFill>
                    <a:srgbClr val="C00000"/>
                  </a:solidFill>
                  <a:latin typeface="+mn-ea"/>
                  <a:ea typeface="+mn-ea"/>
                </a:rPr>
                <a:t>( )</a:t>
              </a:r>
            </a:p>
          </p:txBody>
        </p:sp>
        <p:grpSp>
          <p:nvGrpSpPr>
            <p:cNvPr id="51" name="Group 50"/>
            <p:cNvGrpSpPr>
              <a:grpSpLocks/>
            </p:cNvGrpSpPr>
            <p:nvPr/>
          </p:nvGrpSpPr>
          <p:grpSpPr bwMode="auto">
            <a:xfrm>
              <a:off x="1935" y="1040"/>
              <a:ext cx="976" cy="328"/>
              <a:chOff x="1309" y="1208"/>
              <a:chExt cx="976" cy="328"/>
            </a:xfrm>
          </p:grpSpPr>
          <p:sp>
            <p:nvSpPr>
              <p:cNvPr id="91" name="AutoShape 51"/>
              <p:cNvSpPr>
                <a:spLocks noChangeArrowheads="1"/>
              </p:cNvSpPr>
              <p:nvPr/>
            </p:nvSpPr>
            <p:spPr bwMode="auto">
              <a:xfrm>
                <a:off x="1530" y="1238"/>
                <a:ext cx="534" cy="298"/>
              </a:xfrm>
              <a:prstGeom prst="roundRect">
                <a:avLst>
                  <a:gd name="adj" fmla="val 16667"/>
                </a:avLst>
              </a:prstGeom>
              <a:solidFill>
                <a:srgbClr val="FFDC2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92" name="Text Box 52"/>
              <p:cNvSpPr txBox="1">
                <a:spLocks noChangeArrowheads="1"/>
              </p:cNvSpPr>
              <p:nvPr/>
            </p:nvSpPr>
            <p:spPr bwMode="auto">
              <a:xfrm>
                <a:off x="1309" y="1208"/>
                <a:ext cx="97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>
                    <a:latin typeface="+mn-ea"/>
                    <a:ea typeface="+mn-ea"/>
                  </a:rPr>
                  <a:t>hello.jsp</a:t>
                </a:r>
              </a:p>
            </p:txBody>
          </p:sp>
        </p:grp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156" y="1228"/>
              <a:ext cx="53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grpSp>
          <p:nvGrpSpPr>
            <p:cNvPr id="53" name="Group 54"/>
            <p:cNvGrpSpPr>
              <a:grpSpLocks/>
            </p:cNvGrpSpPr>
            <p:nvPr/>
          </p:nvGrpSpPr>
          <p:grpSpPr bwMode="auto">
            <a:xfrm>
              <a:off x="3101" y="1552"/>
              <a:ext cx="802" cy="384"/>
              <a:chOff x="2366" y="1776"/>
              <a:chExt cx="802" cy="384"/>
            </a:xfrm>
          </p:grpSpPr>
          <p:grpSp>
            <p:nvGrpSpPr>
              <p:cNvPr id="87" name="Group 55"/>
              <p:cNvGrpSpPr>
                <a:grpSpLocks/>
              </p:cNvGrpSpPr>
              <p:nvPr/>
            </p:nvGrpSpPr>
            <p:grpSpPr bwMode="auto">
              <a:xfrm>
                <a:off x="2366" y="1789"/>
                <a:ext cx="802" cy="371"/>
                <a:chOff x="2382" y="1852"/>
                <a:chExt cx="578" cy="254"/>
              </a:xfrm>
            </p:grpSpPr>
            <p:sp>
              <p:nvSpPr>
                <p:cNvPr id="89" name="AutoShape 56"/>
                <p:cNvSpPr>
                  <a:spLocks noChangeArrowheads="1"/>
                </p:cNvSpPr>
                <p:nvPr/>
              </p:nvSpPr>
              <p:spPr bwMode="auto">
                <a:xfrm>
                  <a:off x="2382" y="1852"/>
                  <a:ext cx="576" cy="2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C2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90" name="Line 57"/>
                <p:cNvSpPr>
                  <a:spLocks noChangeShapeType="1"/>
                </p:cNvSpPr>
                <p:nvPr/>
              </p:nvSpPr>
              <p:spPr bwMode="auto">
                <a:xfrm>
                  <a:off x="2384" y="198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1200">
                    <a:latin typeface="+mn-ea"/>
                  </a:endParaRPr>
                </a:p>
              </p:txBody>
            </p:sp>
          </p:grpSp>
          <p:sp>
            <p:nvSpPr>
              <p:cNvPr id="88" name="Text Box 58"/>
              <p:cNvSpPr txBox="1">
                <a:spLocks noChangeArrowheads="1"/>
              </p:cNvSpPr>
              <p:nvPr/>
            </p:nvSpPr>
            <p:spPr bwMode="auto">
              <a:xfrm>
                <a:off x="2389" y="1776"/>
                <a:ext cx="779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>
                    <a:latin typeface="+mn-ea"/>
                    <a:ea typeface="+mn-ea"/>
                  </a:rPr>
                  <a:t>hello_jsp.java</a:t>
                </a:r>
              </a:p>
            </p:txBody>
          </p:sp>
        </p:grpSp>
        <p:grpSp>
          <p:nvGrpSpPr>
            <p:cNvPr id="54" name="Group 59"/>
            <p:cNvGrpSpPr>
              <a:grpSpLocks/>
            </p:cNvGrpSpPr>
            <p:nvPr/>
          </p:nvGrpSpPr>
          <p:grpSpPr bwMode="auto">
            <a:xfrm>
              <a:off x="3103" y="2128"/>
              <a:ext cx="816" cy="352"/>
              <a:chOff x="2352" y="2432"/>
              <a:chExt cx="816" cy="352"/>
            </a:xfrm>
          </p:grpSpPr>
          <p:grpSp>
            <p:nvGrpSpPr>
              <p:cNvPr id="83" name="Group 60"/>
              <p:cNvGrpSpPr>
                <a:grpSpLocks/>
              </p:cNvGrpSpPr>
              <p:nvPr/>
            </p:nvGrpSpPr>
            <p:grpSpPr bwMode="auto">
              <a:xfrm>
                <a:off x="2352" y="2448"/>
                <a:ext cx="816" cy="336"/>
                <a:chOff x="2382" y="1852"/>
                <a:chExt cx="578" cy="254"/>
              </a:xfrm>
            </p:grpSpPr>
            <p:sp>
              <p:nvSpPr>
                <p:cNvPr id="85" name="AutoShape 61"/>
                <p:cNvSpPr>
                  <a:spLocks noChangeArrowheads="1"/>
                </p:cNvSpPr>
                <p:nvPr/>
              </p:nvSpPr>
              <p:spPr bwMode="auto">
                <a:xfrm>
                  <a:off x="2382" y="1852"/>
                  <a:ext cx="576" cy="25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DC2B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1200">
                    <a:latin typeface="+mn-ea"/>
                  </a:endParaRPr>
                </a:p>
              </p:txBody>
            </p:sp>
            <p:sp>
              <p:nvSpPr>
                <p:cNvPr id="86" name="Line 62"/>
                <p:cNvSpPr>
                  <a:spLocks noChangeShapeType="1"/>
                </p:cNvSpPr>
                <p:nvPr/>
              </p:nvSpPr>
              <p:spPr bwMode="auto">
                <a:xfrm>
                  <a:off x="2384" y="1982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 sz="1200">
                    <a:latin typeface="+mn-ea"/>
                  </a:endParaRPr>
                </a:p>
              </p:txBody>
            </p:sp>
          </p:grpSp>
          <p:sp>
            <p:nvSpPr>
              <p:cNvPr id="84" name="Text Box 63"/>
              <p:cNvSpPr txBox="1">
                <a:spLocks noChangeArrowheads="1"/>
              </p:cNvSpPr>
              <p:nvPr/>
            </p:nvSpPr>
            <p:spPr bwMode="auto">
              <a:xfrm>
                <a:off x="2352" y="2432"/>
                <a:ext cx="816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 err="1">
                    <a:latin typeface="+mn-ea"/>
                    <a:ea typeface="+mn-ea"/>
                  </a:rPr>
                  <a:t>hello_jsp.class</a:t>
                </a:r>
                <a:endParaRPr lang="en-US" altLang="ko-KR" sz="1200" b="0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55" name="Group 64"/>
            <p:cNvGrpSpPr>
              <a:grpSpLocks/>
            </p:cNvGrpSpPr>
            <p:nvPr/>
          </p:nvGrpSpPr>
          <p:grpSpPr bwMode="auto">
            <a:xfrm>
              <a:off x="3106" y="2686"/>
              <a:ext cx="813" cy="342"/>
              <a:chOff x="2539" y="2654"/>
              <a:chExt cx="813" cy="342"/>
            </a:xfrm>
          </p:grpSpPr>
          <p:sp>
            <p:nvSpPr>
              <p:cNvPr id="81" name="AutoShape 66"/>
              <p:cNvSpPr>
                <a:spLocks noChangeArrowheads="1"/>
              </p:cNvSpPr>
              <p:nvPr/>
            </p:nvSpPr>
            <p:spPr bwMode="auto">
              <a:xfrm>
                <a:off x="2556" y="2654"/>
                <a:ext cx="781" cy="342"/>
              </a:xfrm>
              <a:prstGeom prst="roundRect">
                <a:avLst>
                  <a:gd name="adj" fmla="val 16667"/>
                </a:avLst>
              </a:prstGeom>
              <a:solidFill>
                <a:srgbClr val="FFDC2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1200">
                  <a:latin typeface="+mn-ea"/>
                </a:endParaRPr>
              </a:p>
            </p:txBody>
          </p:sp>
          <p:sp>
            <p:nvSpPr>
              <p:cNvPr id="80" name="Text Box 68"/>
              <p:cNvSpPr txBox="1">
                <a:spLocks noChangeArrowheads="1"/>
              </p:cNvSpPr>
              <p:nvPr/>
            </p:nvSpPr>
            <p:spPr bwMode="auto">
              <a:xfrm>
                <a:off x="2539" y="2688"/>
                <a:ext cx="813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1pPr>
                <a:lvl2pPr marL="742950" indent="-28575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2pPr>
                <a:lvl3pPr marL="11430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3pPr>
                <a:lvl4pPr marL="16002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4pPr>
                <a:lvl5pPr marL="2057400" indent="-228600" eaLnBrk="0" hangingPunct="0"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600" b="1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ko-KR" sz="1200" b="0" dirty="0" err="1" smtClean="0">
                    <a:latin typeface="+mn-ea"/>
                    <a:ea typeface="+mn-ea"/>
                  </a:rPr>
                  <a:t>hello_jsp</a:t>
                </a:r>
                <a:r>
                  <a:rPr lang="en-US" altLang="ko-KR" sz="1200" b="0" dirty="0" smtClean="0">
                    <a:latin typeface="+mn-ea"/>
                    <a:ea typeface="+mn-ea"/>
                  </a:rPr>
                  <a:t/>
                </a:r>
                <a:br>
                  <a:rPr lang="en-US" altLang="ko-KR" sz="1200" b="0" dirty="0" smtClean="0">
                    <a:latin typeface="+mn-ea"/>
                    <a:ea typeface="+mn-ea"/>
                  </a:rPr>
                </a:br>
                <a:r>
                  <a:rPr lang="en-US" altLang="ko-KR" sz="1200" b="0" dirty="0" smtClean="0">
                    <a:latin typeface="+mn-ea"/>
                    <a:ea typeface="+mn-ea"/>
                  </a:rPr>
                  <a:t>Instance</a:t>
                </a:r>
                <a:endParaRPr lang="en-US" altLang="ko-KR" sz="1200" b="0" dirty="0">
                  <a:latin typeface="+mn-ea"/>
                  <a:ea typeface="+mn-ea"/>
                </a:endParaRPr>
              </a:p>
            </p:txBody>
          </p:sp>
        </p:grpSp>
        <p:sp>
          <p:nvSpPr>
            <p:cNvPr id="58" name="Line 73"/>
            <p:cNvSpPr>
              <a:spLocks noChangeShapeType="1"/>
            </p:cNvSpPr>
            <p:nvPr/>
          </p:nvSpPr>
          <p:spPr bwMode="auto">
            <a:xfrm>
              <a:off x="3487" y="19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0" name="Line 75"/>
            <p:cNvSpPr>
              <a:spLocks noChangeShapeType="1"/>
            </p:cNvSpPr>
            <p:nvPr/>
          </p:nvSpPr>
          <p:spPr bwMode="auto">
            <a:xfrm>
              <a:off x="3496" y="3030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1" name="Line 76"/>
            <p:cNvSpPr>
              <a:spLocks noChangeShapeType="1"/>
            </p:cNvSpPr>
            <p:nvPr/>
          </p:nvSpPr>
          <p:spPr bwMode="auto">
            <a:xfrm>
              <a:off x="2431" y="896"/>
              <a:ext cx="2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2" name="Line 77"/>
            <p:cNvSpPr>
              <a:spLocks noChangeShapeType="1"/>
            </p:cNvSpPr>
            <p:nvPr/>
          </p:nvSpPr>
          <p:spPr bwMode="auto">
            <a:xfrm>
              <a:off x="2431" y="1376"/>
              <a:ext cx="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3" name="Line 78"/>
            <p:cNvSpPr>
              <a:spLocks noChangeShapeType="1"/>
            </p:cNvSpPr>
            <p:nvPr/>
          </p:nvSpPr>
          <p:spPr bwMode="auto">
            <a:xfrm>
              <a:off x="2431" y="19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4" name="Line 79"/>
            <p:cNvSpPr>
              <a:spLocks noChangeShapeType="1"/>
            </p:cNvSpPr>
            <p:nvPr/>
          </p:nvSpPr>
          <p:spPr bwMode="auto">
            <a:xfrm flipV="1">
              <a:off x="1800" y="1736"/>
              <a:ext cx="295" cy="6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5" name="Line 80"/>
            <p:cNvSpPr>
              <a:spLocks noChangeShapeType="1"/>
            </p:cNvSpPr>
            <p:nvPr/>
          </p:nvSpPr>
          <p:spPr bwMode="auto">
            <a:xfrm>
              <a:off x="2767" y="174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cxnSp>
          <p:nvCxnSpPr>
            <p:cNvPr id="66" name="AutoShape 81"/>
            <p:cNvCxnSpPr>
              <a:cxnSpLocks noChangeShapeType="1"/>
              <a:stCxn id="43" idx="2"/>
              <a:endCxn id="80" idx="1"/>
            </p:cNvCxnSpPr>
            <p:nvPr/>
          </p:nvCxnSpPr>
          <p:spPr bwMode="auto">
            <a:xfrm rot="16200000" flipH="1">
              <a:off x="2592" y="2345"/>
              <a:ext cx="365" cy="663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1806" y="2316"/>
              <a:ext cx="289" cy="4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3487" y="24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70" name="Text Box 85"/>
            <p:cNvSpPr txBox="1">
              <a:spLocks noChangeArrowheads="1"/>
            </p:cNvSpPr>
            <p:nvPr/>
          </p:nvSpPr>
          <p:spPr bwMode="auto">
            <a:xfrm>
              <a:off x="2767" y="2152"/>
              <a:ext cx="5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1200" b="0">
                  <a:latin typeface="+mn-ea"/>
                  <a:ea typeface="+mn-ea"/>
                </a:rPr>
                <a:t>No</a:t>
              </a:r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767" y="232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72" name="Oval 87"/>
            <p:cNvSpPr>
              <a:spLocks noChangeArrowheads="1"/>
            </p:cNvSpPr>
            <p:nvPr/>
          </p:nvSpPr>
          <p:spPr bwMode="auto">
            <a:xfrm>
              <a:off x="3444" y="3295"/>
              <a:ext cx="107" cy="1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>
              <a:off x="2997" y="3349"/>
              <a:ext cx="447" cy="0"/>
            </a:xfrm>
            <a:prstGeom prst="line">
              <a:avLst/>
            </a:prstGeom>
            <a:noFill/>
            <a:ln w="12700">
              <a:solidFill>
                <a:srgbClr val="FF99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200">
                <a:latin typeface="+mn-ea"/>
              </a:endParaRPr>
            </a:p>
          </p:txBody>
        </p:sp>
        <p:sp>
          <p:nvSpPr>
            <p:cNvPr id="74" name="Text Box 89"/>
            <p:cNvSpPr txBox="1">
              <a:spLocks noChangeArrowheads="1"/>
            </p:cNvSpPr>
            <p:nvPr/>
          </p:nvSpPr>
          <p:spPr bwMode="auto">
            <a:xfrm>
              <a:off x="4092" y="1874"/>
              <a:ext cx="1334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u="sng" dirty="0" err="1">
                  <a:solidFill>
                    <a:srgbClr val="990000"/>
                  </a:solidFill>
                  <a:latin typeface="+mn-ea"/>
                  <a:ea typeface="+mn-ea"/>
                </a:rPr>
                <a:t>서블릿</a:t>
              </a:r>
              <a:r>
                <a:rPr lang="ko-KR" altLang="en-US" sz="1400" u="sng" dirty="0">
                  <a:solidFill>
                    <a:srgbClr val="99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400" u="sng" dirty="0" smtClean="0">
                  <a:solidFill>
                    <a:srgbClr val="990000"/>
                  </a:solidFill>
                  <a:latin typeface="+mn-ea"/>
                  <a:ea typeface="+mn-ea"/>
                </a:rPr>
                <a:t>소스코드 변환 및 컴파일</a:t>
              </a:r>
              <a:endParaRPr lang="ko-KR" altLang="en-US" sz="1400" u="sng" dirty="0">
                <a:solidFill>
                  <a:srgbClr val="990000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Text Box 91"/>
            <p:cNvSpPr txBox="1">
              <a:spLocks noChangeArrowheads="1"/>
            </p:cNvSpPr>
            <p:nvPr/>
          </p:nvSpPr>
          <p:spPr bwMode="auto">
            <a:xfrm>
              <a:off x="4306" y="2486"/>
              <a:ext cx="953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1pPr>
              <a:lvl2pPr marL="742950" indent="-28575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2pPr>
              <a:lvl3pPr marL="11430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3pPr>
              <a:lvl4pPr marL="16002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4pPr>
              <a:lvl5pPr marL="2057400" indent="-228600" eaLnBrk="0" hangingPunct="0"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600" b="1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ko-KR" altLang="en-US" sz="1400" u="sng" dirty="0">
                  <a:solidFill>
                    <a:srgbClr val="990000"/>
                  </a:solidFill>
                  <a:latin typeface="+mn-ea"/>
                  <a:ea typeface="+mn-ea"/>
                </a:rPr>
                <a:t>메모리 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535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개발을 위한 기반 기술</a:t>
            </a:r>
            <a:endParaRPr lang="ko-KR" altLang="en-US" sz="2400" dirty="0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776536" y="1098327"/>
            <a:ext cx="8229798" cy="4167981"/>
            <a:chOff x="521" y="1026"/>
            <a:chExt cx="4848" cy="2370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515" y="2913"/>
              <a:ext cx="1809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서블릿 생명주기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서블릿 관련 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API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사용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7" y="2868"/>
              <a:ext cx="2312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Century Gothic" pitchFamily="34" charset="0"/>
                  <a:cs typeface="Times New Roman" pitchFamily="18" charset="0"/>
                </a:rPr>
                <a:t>서블릿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lang="ko-KR" altLang="en-US" sz="1400" dirty="0" smtClean="0">
                  <a:latin typeface="Century Gothic" pitchFamily="34" charset="0"/>
                  <a:cs typeface="Times New Roman" pitchFamily="18" charset="0"/>
                </a:rPr>
                <a:t>동작 원리 </a:t>
              </a:r>
              <a:endParaRPr kumimoji="0" lang="ko-KR" altLang="en-US" sz="1400" b="0" dirty="0">
                <a:latin typeface="Century Gothic" pitchFamily="34" charset="0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 request, response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처리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 GET/POST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처리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69" y="2868"/>
              <a:ext cx="6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dirty="0" err="1">
                  <a:latin typeface="Century Gothic" pitchFamily="34" charset="0"/>
                  <a:cs typeface="Times New Roman" pitchFamily="18" charset="0"/>
                </a:rPr>
                <a:t>서블릿</a:t>
              </a:r>
              <a:endParaRPr kumimoji="0" lang="ko-KR" altLang="en-US" sz="1400" dirty="0"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545" y="2274"/>
              <a:ext cx="1824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Century Gothic" pitchFamily="34" charset="0"/>
                  <a:cs typeface="Times New Roman" pitchFamily="18" charset="0"/>
                </a:rPr>
                <a:t>오라클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MySQL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등 원격지</a:t>
              </a:r>
              <a:b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</a:b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    데이터베이스 연결 처리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77" y="2292"/>
              <a:ext cx="231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 JDBC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드라이버 설정</a:t>
              </a:r>
              <a:endParaRPr kumimoji="0" lang="en-US" altLang="ko-KR" sz="1400" b="0" dirty="0">
                <a:latin typeface="Century Gothic" pitchFamily="34" charset="0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Century Gothic" pitchFamily="34" charset="0"/>
                  <a:cs typeface="Times New Roman" pitchFamily="18" charset="0"/>
                </a:rPr>
                <a:t>ResultSet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</a:t>
              </a:r>
              <a:r>
                <a:rPr kumimoji="0" lang="en-US" altLang="ko-KR" sz="1400" b="0" dirty="0" err="1">
                  <a:latin typeface="Century Gothic" pitchFamily="34" charset="0"/>
                  <a:cs typeface="Times New Roman" pitchFamily="18" charset="0"/>
                </a:rPr>
                <a:t>PreparedStatement</a:t>
              </a:r>
              <a:endParaRPr kumimoji="0" lang="en-US" altLang="ko-KR" sz="1400" b="0" dirty="0">
                <a:latin typeface="Century Gothic" pitchFamily="34" charset="0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데이터 핸들링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17" y="2292"/>
              <a:ext cx="664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dirty="0">
                  <a:latin typeface="Century Gothic" pitchFamily="34" charset="0"/>
                  <a:cs typeface="Times New Roman" pitchFamily="18" charset="0"/>
                </a:rPr>
                <a:t> JDBC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545" y="1389"/>
              <a:ext cx="1824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JDK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설치 및 환경설정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패키지와 클래스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Java Document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참조하여</a:t>
              </a:r>
              <a:b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</a:b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    프로그래밍이 가능한 수준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7" y="1494"/>
              <a:ext cx="3653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자바 언어 기본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객체지향 개념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상속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오버로딩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</a:t>
              </a:r>
              <a:r>
                <a:rPr kumimoji="0" lang="ko-KR" altLang="en-US" sz="1400" b="0" dirty="0" err="1">
                  <a:latin typeface="Century Gothic" pitchFamily="34" charset="0"/>
                  <a:cs typeface="Times New Roman" pitchFamily="18" charset="0"/>
                </a:rPr>
                <a:t>오버라이딩</a:t>
              </a:r>
              <a:endParaRPr kumimoji="0" lang="ko-KR" altLang="en-US" sz="1400" b="0" dirty="0">
                <a:latin typeface="Century Gothic" pitchFamily="34" charset="0"/>
                <a:cs typeface="Times New Roman" pitchFamily="18" charset="0"/>
              </a:endParaRP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추상클래스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/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인터페이스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en-US" altLang="ko-KR" sz="1400" b="0" dirty="0" err="1">
                  <a:latin typeface="Century Gothic" pitchFamily="34" charset="0"/>
                  <a:cs typeface="Times New Roman" pitchFamily="18" charset="0"/>
                </a:rPr>
                <a:t>java.util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java.io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패키지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b="0" dirty="0" err="1">
                  <a:latin typeface="Century Gothic" pitchFamily="34" charset="0"/>
                  <a:cs typeface="Times New Roman" pitchFamily="18" charset="0"/>
                </a:rPr>
                <a:t>스레드</a:t>
              </a:r>
              <a:r>
                <a:rPr kumimoji="0" lang="en-US" altLang="ko-KR" sz="1400" b="0" dirty="0">
                  <a:latin typeface="Century Gothic" pitchFamily="34" charset="0"/>
                  <a:cs typeface="Times New Roman" pitchFamily="18" charset="0"/>
                </a:rPr>
                <a:t>, </a:t>
              </a: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예외처리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69" y="1410"/>
              <a:ext cx="664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en-US" altLang="ko-KR" sz="1400" dirty="0">
                  <a:latin typeface="Century Gothic" pitchFamily="34" charset="0"/>
                  <a:cs typeface="Times New Roman" pitchFamily="18" charset="0"/>
                </a:rPr>
                <a:t>Java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539" y="1086"/>
              <a:ext cx="1575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 비 고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385" y="1086"/>
              <a:ext cx="129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Century Gothic" pitchFamily="34" charset="0"/>
                  <a:cs typeface="Times New Roman" pitchFamily="18" charset="0"/>
                </a:rPr>
                <a:t> 세부 내용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69" y="1086"/>
              <a:ext cx="105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  <a:tabLst>
                  <a:tab pos="962025" algn="l"/>
                </a:tabLst>
              </a:pP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dirty="0" smtClean="0">
                  <a:latin typeface="Century Gothic" pitchFamily="34" charset="0"/>
                  <a:cs typeface="Times New Roman" pitchFamily="18" charset="0"/>
                </a:rPr>
                <a:t>기반 </a:t>
              </a: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기술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21" y="102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21" y="137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521" y="2253"/>
              <a:ext cx="4848" cy="0"/>
            </a:xfrm>
            <a:prstGeom prst="line">
              <a:avLst/>
            </a:prstGeom>
            <a:noFill/>
            <a:ln w="19050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521" y="2820"/>
              <a:ext cx="4848" cy="0"/>
            </a:xfrm>
            <a:prstGeom prst="line">
              <a:avLst/>
            </a:prstGeom>
            <a:noFill/>
            <a:ln w="19050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521" y="3396"/>
              <a:ext cx="4848" cy="0"/>
            </a:xfrm>
            <a:prstGeom prst="line">
              <a:avLst/>
            </a:prstGeom>
            <a:noFill/>
            <a:ln w="28575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88302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기반 기술</a:t>
            </a:r>
            <a:endParaRPr lang="ko-KR" altLang="en-US" sz="2400" dirty="0"/>
          </a:p>
        </p:txBody>
      </p:sp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827658" y="1098327"/>
            <a:ext cx="8301806" cy="4438550"/>
            <a:chOff x="576" y="1392"/>
            <a:chExt cx="4848" cy="2535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073" y="3360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Web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및 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HTTP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Web Container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646" y="3360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웹 서버 설치 및 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Servlet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576" y="3360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Century Gothic" pitchFamily="34" charset="0"/>
                  <a:cs typeface="Times New Roman" pitchFamily="18" charset="0"/>
                </a:rPr>
                <a:t> 웹 프로그래밍</a:t>
              </a: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3073" y="2805"/>
              <a:ext cx="2351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테이블 생성과 키에 대한 이해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 dirty="0">
                  <a:latin typeface="Century Gothic" pitchFamily="34" charset="0"/>
                  <a:cs typeface="Times New Roman" pitchFamily="18" charset="0"/>
                </a:rPr>
                <a:t> 관계 설정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endParaRPr kumimoji="0" lang="ko-KR" altLang="en-US" sz="1400" b="0" dirty="0">
                <a:latin typeface="Century Gothic" pitchFamily="34" charset="0"/>
                <a:cs typeface="Times New Roman" pitchFamily="18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646" y="2805"/>
              <a:ext cx="1427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기본 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SQL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문의 사용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데이터베이스 연동</a:t>
              </a:r>
              <a:b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</a:b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    프로그래밍 가능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576" y="2805"/>
              <a:ext cx="1070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Century Gothic" pitchFamily="34" charset="0"/>
                  <a:cs typeface="Times New Roman" pitchFamily="18" charset="0"/>
                </a:rPr>
                <a:t> 데이터베이스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073" y="2217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필요한 기능을 함수로 정의 가능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646" y="2217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내장객체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,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함수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정의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FORM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연계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이벤트 처리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576" y="2217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Century Gothic" pitchFamily="34" charset="0"/>
                  <a:cs typeface="Times New Roman" pitchFamily="18" charset="0"/>
                </a:rPr>
                <a:t> 자바스크립트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073" y="1698"/>
              <a:ext cx="2351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HTML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코딩이 가능한 수준</a:t>
              </a: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.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CSS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이해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1646" y="1698"/>
              <a:ext cx="1427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HTML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기초 태그</a:t>
              </a:r>
            </a:p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 b="0">
                  <a:latin typeface="Century Gothic" pitchFamily="34" charset="0"/>
                  <a:cs typeface="Times New Roman" pitchFamily="18" charset="0"/>
                </a:rPr>
                <a:t> FORM </a:t>
              </a:r>
              <a:r>
                <a:rPr kumimoji="0" lang="ko-KR" altLang="en-US" sz="1400" b="0">
                  <a:latin typeface="Century Gothic" pitchFamily="34" charset="0"/>
                  <a:cs typeface="Times New Roman" pitchFamily="18" charset="0"/>
                </a:rPr>
                <a:t>관련 태그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576" y="1632"/>
              <a:ext cx="1070" cy="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en-US" altLang="ko-KR" sz="1400">
                  <a:latin typeface="Century Gothic" pitchFamily="34" charset="0"/>
                  <a:cs typeface="Times New Roman" pitchFamily="18" charset="0"/>
                </a:rPr>
                <a:t> HTML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073" y="1440"/>
              <a:ext cx="235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Century Gothic" pitchFamily="34" charset="0"/>
                  <a:cs typeface="Times New Roman" pitchFamily="18" charset="0"/>
                </a:rPr>
                <a:t> 비 고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1646" y="1440"/>
              <a:ext cx="14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>
                  <a:latin typeface="Century Gothic" pitchFamily="34" charset="0"/>
                  <a:cs typeface="Times New Roman" pitchFamily="18" charset="0"/>
                </a:rPr>
                <a:t> 세부 내용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576" y="1440"/>
              <a:ext cx="107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defTabSz="8001000" eaLnBrk="0" latinLnBrk="0" hangingPunct="0">
                <a:buClr>
                  <a:srgbClr val="27408F"/>
                </a:buClr>
                <a:buFont typeface="Wingdings" pitchFamily="2" charset="2"/>
                <a:buChar char="v"/>
              </a:pP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 </a:t>
              </a:r>
              <a:r>
                <a:rPr kumimoji="0" lang="ko-KR" altLang="en-US" sz="1400" dirty="0" smtClean="0">
                  <a:latin typeface="Century Gothic" pitchFamily="34" charset="0"/>
                  <a:cs typeface="Times New Roman" pitchFamily="18" charset="0"/>
                </a:rPr>
                <a:t>기반 </a:t>
              </a:r>
              <a:r>
                <a:rPr kumimoji="0" lang="ko-KR" altLang="en-US" sz="1400" dirty="0">
                  <a:latin typeface="Century Gothic" pitchFamily="34" charset="0"/>
                  <a:cs typeface="Times New Roman" pitchFamily="18" charset="0"/>
                </a:rPr>
                <a:t>기술</a:t>
              </a: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576" y="1392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576" y="3927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576" y="1766"/>
              <a:ext cx="4848" cy="0"/>
            </a:xfrm>
            <a:prstGeom prst="line">
              <a:avLst/>
            </a:prstGeom>
            <a:noFill/>
            <a:ln w="28575" cap="rnd">
              <a:solidFill>
                <a:srgbClr val="4378B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576" y="2187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576" y="2763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576" y="3372"/>
              <a:ext cx="4848" cy="0"/>
            </a:xfrm>
            <a:prstGeom prst="line">
              <a:avLst/>
            </a:prstGeom>
            <a:noFill/>
            <a:ln w="19050" cap="rnd">
              <a:solidFill>
                <a:srgbClr val="FDC01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7010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</a:t>
            </a:r>
            <a:r>
              <a:rPr lang="ko-KR" altLang="en-US" sz="2400" dirty="0" smtClean="0"/>
              <a:t> 구성 요소</a:t>
            </a:r>
            <a:endParaRPr lang="ko-KR" altLang="en-US" sz="24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560512" y="1098327"/>
            <a:ext cx="8712968" cy="4364611"/>
            <a:chOff x="416496" y="1098327"/>
            <a:chExt cx="8712968" cy="4364611"/>
          </a:xfrm>
        </p:grpSpPr>
        <p:grpSp>
          <p:nvGrpSpPr>
            <p:cNvPr id="9" name="그룹 8"/>
            <p:cNvGrpSpPr/>
            <p:nvPr/>
          </p:nvGrpSpPr>
          <p:grpSpPr>
            <a:xfrm>
              <a:off x="416496" y="1098327"/>
              <a:ext cx="8712968" cy="4364611"/>
              <a:chOff x="272480" y="1098327"/>
              <a:chExt cx="9289032" cy="4364611"/>
            </a:xfrm>
            <a:noFill/>
          </p:grpSpPr>
          <p:sp>
            <p:nvSpPr>
              <p:cNvPr id="5" name="TextBox 4"/>
              <p:cNvSpPr txBox="1"/>
              <p:nvPr/>
            </p:nvSpPr>
            <p:spPr>
              <a:xfrm>
                <a:off x="272480" y="1098327"/>
                <a:ext cx="9289032" cy="4364611"/>
              </a:xfrm>
              <a:prstGeom prst="rect">
                <a:avLst/>
              </a:prstGeom>
              <a:grpFill/>
              <a:ln w="12700">
                <a:noFill/>
                <a:prstDash val="sysDash"/>
              </a:ln>
            </p:spPr>
            <p:txBody>
              <a:bodyPr wrap="square" lIns="180000" tIns="180000" rIns="180000" bIns="180000">
                <a:spAutoFit/>
              </a:bodyPr>
              <a:lstStyle/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&lt;%@ page  </a:t>
                </a:r>
                <a:r>
                  <a:rPr lang="en-US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contentType</a:t>
                </a:r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=“text/html; </a:t>
                </a:r>
                <a:r>
                  <a:rPr lang="en-US" altLang="en-US" sz="2000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charset</a:t>
                </a:r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=utf-8” %&gt;</a:t>
                </a:r>
                <a:r>
                  <a:rPr lang="en-US" altLang="en-US" sz="2000" dirty="0" smtClean="0">
                    <a:solidFill>
                      <a:srgbClr val="003300"/>
                    </a:solidFill>
                    <a:latin typeface="+mn-ea"/>
                  </a:rPr>
                  <a:t>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+mn-ea"/>
                  </a:rPr>
                  <a:t>: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+mn-ea"/>
                  </a:rPr>
                  <a:t>지시어</a:t>
                </a:r>
                <a:endParaRPr lang="en-US" altLang="ko-KR" sz="2000" dirty="0" smtClean="0">
                  <a:solidFill>
                    <a:srgbClr val="C00000"/>
                  </a:solidFill>
                  <a:latin typeface="+mn-ea"/>
                </a:endParaRPr>
              </a:p>
              <a:p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&lt;html&gt;                       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: HTML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+mn-ea"/>
                  </a:rPr>
                  <a:t>태그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(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+mn-ea"/>
                  </a:rPr>
                  <a:t>템플릿 데이터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&lt;%--                        --%&gt;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+mn-ea"/>
                  </a:rPr>
                  <a:t>: JSP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+mn-ea"/>
                  </a:rPr>
                  <a:t>주석</a:t>
                </a:r>
                <a:endParaRPr lang="en-US" altLang="ko-KR" sz="2000" dirty="0" smtClean="0">
                  <a:solidFill>
                    <a:srgbClr val="C00000"/>
                  </a:solidFill>
                  <a:latin typeface="+mn-ea"/>
                </a:endParaRP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&lt;%                            %&gt; 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+mn-ea"/>
                  </a:rPr>
                  <a:t>: 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+mn-ea"/>
                  </a:rPr>
                  <a:t>실행문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(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+mn-ea"/>
                  </a:rPr>
                  <a:t>스크립트릿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&lt;%=                           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+mn-ea"/>
                  </a:rPr>
                  <a:t>: 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+mn-ea"/>
                  </a:rPr>
                  <a:t>출력문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(</a:t>
                </a:r>
                <a:r>
                  <a:rPr lang="ko-KR" altLang="en-US" sz="2000" dirty="0" err="1" smtClean="0">
                    <a:solidFill>
                      <a:srgbClr val="C00000"/>
                    </a:solidFill>
                    <a:latin typeface="+mn-ea"/>
                  </a:rPr>
                  <a:t>표현식</a:t>
                </a:r>
                <a:r>
                  <a:rPr lang="en-US" altLang="ko-KR" sz="2000" dirty="0" smtClean="0">
                    <a:solidFill>
                      <a:srgbClr val="C00000"/>
                    </a:solidFill>
                    <a:latin typeface="+mn-ea"/>
                  </a:rPr>
                  <a:t>)</a:t>
                </a:r>
              </a:p>
              <a:p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&lt;%!                             %&gt;  </a:t>
                </a:r>
                <a:r>
                  <a:rPr lang="en-US" altLang="en-US" sz="2000" dirty="0" smtClean="0">
                    <a:solidFill>
                      <a:srgbClr val="C00000"/>
                    </a:solidFill>
                    <a:latin typeface="+mn-ea"/>
                  </a:rPr>
                  <a:t>: </a:t>
                </a:r>
                <a:r>
                  <a:rPr lang="ko-KR" altLang="en-US" sz="2000" dirty="0" smtClean="0">
                    <a:solidFill>
                      <a:srgbClr val="C00000"/>
                    </a:solidFill>
                    <a:latin typeface="+mn-ea"/>
                  </a:rPr>
                  <a:t>선언문</a:t>
                </a:r>
                <a:endParaRPr lang="en-US" altLang="ko-KR" sz="2000" dirty="0" smtClean="0">
                  <a:solidFill>
                    <a:srgbClr val="C00000"/>
                  </a:solidFill>
                  <a:latin typeface="+mn-ea"/>
                </a:endParaRPr>
              </a:p>
              <a:p>
                <a:endParaRPr lang="en-US" altLang="ko-KR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  <a:p>
                <a:r>
                  <a:rPr lang="en-US" altLang="ko-KR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rPr>
                  <a:t>&lt;/html&gt;</a:t>
                </a:r>
                <a:endParaRPr lang="en-US" alt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92560" y="3127430"/>
                <a:ext cx="1728192" cy="156966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</a:rPr>
                  <a:t>자</a:t>
                </a:r>
                <a:endParaRPr lang="en-US" altLang="ko-KR" sz="24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</a:rPr>
                  <a:t>바</a:t>
                </a:r>
                <a:endParaRPr lang="en-US" altLang="ko-KR" sz="24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sz="2400" b="1" dirty="0" smtClean="0">
                    <a:solidFill>
                      <a:srgbClr val="C00000"/>
                    </a:solidFill>
                  </a:rPr>
                  <a:t>코</a:t>
                </a:r>
                <a:endParaRPr lang="en-US" altLang="ko-KR" sz="2400" b="1" dirty="0" smtClean="0">
                  <a:solidFill>
                    <a:srgbClr val="C00000"/>
                  </a:solidFill>
                </a:endParaRPr>
              </a:p>
              <a:p>
                <a:pPr algn="ctr"/>
                <a:r>
                  <a:rPr lang="ko-KR" altLang="en-US" sz="2400" b="1" dirty="0" err="1" smtClean="0">
                    <a:solidFill>
                      <a:srgbClr val="C00000"/>
                    </a:solidFill>
                  </a:rPr>
                  <a:t>드</a:t>
                </a:r>
                <a:endParaRPr lang="ko-KR" altLang="en-US" sz="2400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25" name="자유형 24"/>
            <p:cNvSpPr/>
            <p:nvPr/>
          </p:nvSpPr>
          <p:spPr>
            <a:xfrm>
              <a:off x="6105128" y="3245476"/>
              <a:ext cx="978794" cy="1262130"/>
            </a:xfrm>
            <a:custGeom>
              <a:avLst/>
              <a:gdLst>
                <a:gd name="connsiteX0" fmla="*/ 0 w 978794"/>
                <a:gd name="connsiteY0" fmla="*/ 0 h 1262130"/>
                <a:gd name="connsiteX1" fmla="*/ 978794 w 978794"/>
                <a:gd name="connsiteY1" fmla="*/ 0 h 1262130"/>
                <a:gd name="connsiteX2" fmla="*/ 978794 w 978794"/>
                <a:gd name="connsiteY2" fmla="*/ 1262130 h 1262130"/>
                <a:gd name="connsiteX3" fmla="*/ 25758 w 978794"/>
                <a:gd name="connsiteY3" fmla="*/ 1262130 h 1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8794" h="1262130">
                  <a:moveTo>
                    <a:pt x="0" y="0"/>
                  </a:moveTo>
                  <a:lnTo>
                    <a:pt x="978794" y="0"/>
                  </a:lnTo>
                  <a:lnTo>
                    <a:pt x="978794" y="1262130"/>
                  </a:lnTo>
                  <a:lnTo>
                    <a:pt x="25758" y="1262130"/>
                  </a:lnTo>
                </a:path>
              </a:pathLst>
            </a:custGeom>
            <a:noFill/>
            <a:ln w="158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90941" y="3618607"/>
              <a:ext cx="1693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rgbClr val="C00000"/>
                  </a:solidFill>
                </a:rPr>
                <a:t>스크립트 원소</a:t>
              </a:r>
              <a:endParaRPr lang="ko-KR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4550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latin typeface="+mn-ea"/>
              </a:rPr>
              <a:t>서블릿</a:t>
            </a:r>
            <a:r>
              <a:rPr lang="ko-KR" altLang="en-US" dirty="0" smtClean="0">
                <a:latin typeface="+mn-ea"/>
              </a:rPr>
              <a:t> 컨테이너에 전달할 부가 정보를 기술한다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지시어 종류 </a:t>
            </a:r>
            <a:r>
              <a:rPr lang="en-US" altLang="ko-KR" dirty="0" smtClean="0">
                <a:latin typeface="+mn-ea"/>
              </a:rPr>
              <a:t>: page, include, </a:t>
            </a:r>
            <a:r>
              <a:rPr lang="en-US" altLang="ko-KR" dirty="0" err="1" smtClean="0">
                <a:latin typeface="+mn-ea"/>
              </a:rPr>
              <a:t>taglib</a:t>
            </a:r>
            <a:endParaRPr lang="ko-KR" altLang="en-US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구문 형식</a:t>
            </a:r>
            <a:br>
              <a:rPr lang="ko-KR" altLang="en-US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&lt;%@ </a:t>
            </a:r>
            <a:r>
              <a:rPr lang="ko-KR" altLang="en-US" dirty="0" smtClean="0">
                <a:latin typeface="+mn-ea"/>
              </a:rPr>
              <a:t>지시어이름 속성</a:t>
            </a:r>
            <a:r>
              <a:rPr lang="en-US" altLang="ko-KR" dirty="0" smtClean="0">
                <a:latin typeface="+mn-ea"/>
              </a:rPr>
              <a:t>1=“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1”  [ </a:t>
            </a:r>
            <a:r>
              <a:rPr lang="ko-KR" altLang="en-US" dirty="0" smtClean="0">
                <a:latin typeface="+mn-ea"/>
              </a:rPr>
              <a:t>속성</a:t>
            </a:r>
            <a:r>
              <a:rPr lang="en-US" altLang="ko-KR" dirty="0" smtClean="0">
                <a:latin typeface="+mn-ea"/>
              </a:rPr>
              <a:t>2=“</a:t>
            </a:r>
            <a:r>
              <a:rPr lang="ko-KR" altLang="en-US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2”] %&gt;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page </a:t>
            </a:r>
            <a:r>
              <a:rPr lang="ko-KR" altLang="en-US" dirty="0" smtClean="0">
                <a:latin typeface="+mn-ea"/>
              </a:rPr>
              <a:t>지시어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JSP </a:t>
            </a:r>
            <a:r>
              <a:rPr lang="ko-KR" altLang="en-US" sz="2400" dirty="0" smtClean="0"/>
              <a:t>지시어</a:t>
            </a:r>
            <a:r>
              <a:rPr lang="en-US" altLang="ko-KR" sz="2400" dirty="0" smtClean="0"/>
              <a:t>(Directive)</a:t>
            </a:r>
            <a:endParaRPr lang="ko-KR" altLang="en-US" sz="2400" dirty="0"/>
          </a:p>
        </p:txBody>
      </p:sp>
      <p:graphicFrame>
        <p:nvGraphicFramePr>
          <p:cNvPr id="4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0133331"/>
              </p:ext>
            </p:extLst>
          </p:nvPr>
        </p:nvGraphicFramePr>
        <p:xfrm>
          <a:off x="439980" y="2824881"/>
          <a:ext cx="8761492" cy="3602038"/>
        </p:xfrm>
        <a:graphic>
          <a:graphicData uri="http://schemas.openxmlformats.org/drawingml/2006/table">
            <a:tbl>
              <a:tblPr/>
              <a:tblGrid>
                <a:gridCol w="3489646"/>
                <a:gridCol w="5271846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contentType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=“text/</a:t>
                      </a: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html;charset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=utf-8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MIME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타입과 문자 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인코딩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import=“java.util.*, java.text.*”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import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지정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여러 번 지정할 수 있다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session=“true | false”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session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사용여부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buffer=“8kb | 16kb | none”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8kb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적당한 수치로 입력한다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autoFlush=“true | false”</a:t>
                      </a:r>
                      <a:endParaRPr kumimoji="0" lang="ko-KR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rgbClr val="294349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true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errorPage=“/error/error.jsp”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에러 발생시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forwarding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할 에러페이지 경로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isErrorPage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=“true | false”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27408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false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가 기본값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94349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현재 페이지가 에러페이지인지 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0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+mn-ea"/>
              </a:rPr>
              <a:t>include </a:t>
            </a:r>
            <a:r>
              <a:rPr lang="ko-KR" altLang="en-US" dirty="0" smtClean="0">
                <a:latin typeface="+mn-ea"/>
              </a:rPr>
              <a:t>지시어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포함할 </a:t>
            </a:r>
            <a:r>
              <a:rPr lang="ko-KR" altLang="en-US" dirty="0" smtClean="0">
                <a:latin typeface="+mn-ea"/>
              </a:rPr>
              <a:t>페이지 경로를 </a:t>
            </a:r>
            <a:r>
              <a:rPr lang="ko-KR" altLang="en-US" dirty="0" err="1" smtClean="0">
                <a:latin typeface="+mn-ea"/>
              </a:rPr>
              <a:t>서블</a:t>
            </a:r>
            <a:r>
              <a:rPr lang="ko-KR" altLang="en-US" dirty="0" err="1">
                <a:latin typeface="+mn-ea"/>
              </a:rPr>
              <a:t>릿</a:t>
            </a:r>
            <a:r>
              <a:rPr lang="ko-KR" altLang="en-US" dirty="0" smtClean="0">
                <a:latin typeface="+mn-ea"/>
              </a:rPr>
              <a:t> 컨테이너에 전달하며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소스 코드 자체가 포함된다</a:t>
            </a:r>
            <a:r>
              <a:rPr lang="en-US" altLang="ko-KR" dirty="0" smtClean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형식 </a:t>
            </a:r>
            <a:r>
              <a:rPr lang="en-US" altLang="ko-KR" dirty="0">
                <a:latin typeface="+mn-ea"/>
              </a:rPr>
              <a:t>: &lt;%@ include file=“</a:t>
            </a:r>
            <a:r>
              <a:rPr lang="ko-KR" altLang="en-US" dirty="0">
                <a:latin typeface="+mn-ea"/>
              </a:rPr>
              <a:t>페이지 경로”</a:t>
            </a:r>
            <a:r>
              <a:rPr lang="en-US" altLang="ko-KR" dirty="0" smtClean="0">
                <a:latin typeface="+mn-ea"/>
              </a:rPr>
              <a:t>%&gt;</a:t>
            </a:r>
          </a:p>
          <a:p>
            <a:pPr lvl="1"/>
            <a:endParaRPr lang="en-US" altLang="ko-KR" dirty="0">
              <a:latin typeface="+mn-ea"/>
            </a:endParaRPr>
          </a:p>
          <a:p>
            <a:r>
              <a:rPr lang="en-US" altLang="ko-KR" dirty="0" err="1" smtClean="0">
                <a:latin typeface="+mn-ea"/>
              </a:rPr>
              <a:t>taglib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지시어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태그 라이브러리를 사용하도록 </a:t>
            </a:r>
            <a:r>
              <a:rPr lang="ko-KR" altLang="en-US" dirty="0" smtClean="0">
                <a:latin typeface="+mn-ea"/>
              </a:rPr>
              <a:t>지시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형식 </a:t>
            </a:r>
            <a:r>
              <a:rPr lang="en-US" altLang="ko-KR" dirty="0" smtClean="0">
                <a:latin typeface="+mn-ea"/>
              </a:rPr>
              <a:t>: &lt;%@ </a:t>
            </a:r>
            <a:r>
              <a:rPr lang="en-US" altLang="ko-KR" dirty="0" err="1">
                <a:latin typeface="+mn-ea"/>
              </a:rPr>
              <a:t>taglib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uri</a:t>
            </a:r>
            <a:r>
              <a:rPr lang="en-US" altLang="ko-KR" dirty="0">
                <a:latin typeface="+mn-ea"/>
              </a:rPr>
              <a:t>=“</a:t>
            </a:r>
            <a:r>
              <a:rPr lang="ko-KR" altLang="en-US" dirty="0">
                <a:latin typeface="+mn-ea"/>
              </a:rPr>
              <a:t>태그라이브러리 </a:t>
            </a:r>
            <a:r>
              <a:rPr lang="en-US" altLang="ko-KR" dirty="0" err="1">
                <a:latin typeface="+mn-ea"/>
              </a:rPr>
              <a:t>uri</a:t>
            </a:r>
            <a:r>
              <a:rPr lang="en-US" altLang="ko-KR" dirty="0" smtClean="0">
                <a:latin typeface="+mn-ea"/>
              </a:rPr>
              <a:t>”   </a:t>
            </a:r>
            <a:r>
              <a:rPr lang="en-US" altLang="ko-KR" dirty="0">
                <a:latin typeface="+mn-ea"/>
              </a:rPr>
              <a:t>prefix=“</a:t>
            </a:r>
            <a:r>
              <a:rPr lang="ko-KR" altLang="en-US" dirty="0">
                <a:latin typeface="+mn-ea"/>
              </a:rPr>
              <a:t>네임스페이스 </a:t>
            </a:r>
            <a:r>
              <a:rPr lang="ko-KR" altLang="en-US" dirty="0" smtClean="0">
                <a:latin typeface="+mn-ea"/>
              </a:rPr>
              <a:t>이름”</a:t>
            </a:r>
            <a:r>
              <a:rPr lang="en-US" altLang="ko-KR" dirty="0" smtClean="0">
                <a:latin typeface="+mn-ea"/>
              </a:rPr>
              <a:t>%&gt;</a:t>
            </a:r>
          </a:p>
          <a:p>
            <a:pPr lvl="1"/>
            <a:r>
              <a:rPr lang="ko-KR" altLang="en-US" dirty="0" smtClean="0">
                <a:latin typeface="+mn-ea"/>
              </a:rPr>
              <a:t>사용 예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&lt;%@ </a:t>
            </a:r>
            <a:r>
              <a:rPr lang="en-US" altLang="ko-KR" dirty="0" err="1">
                <a:latin typeface="+mn-ea"/>
              </a:rPr>
              <a:t>taglib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uri</a:t>
            </a:r>
            <a:r>
              <a:rPr lang="en-US" altLang="ko-KR" dirty="0">
                <a:latin typeface="+mn-ea"/>
              </a:rPr>
              <a:t>=“</a:t>
            </a:r>
            <a:r>
              <a:rPr lang="en-US" altLang="ko-KR" dirty="0" err="1">
                <a:latin typeface="+mn-ea"/>
              </a:rPr>
              <a:t>simple.tld</a:t>
            </a:r>
            <a:r>
              <a:rPr lang="en-US" altLang="ko-KR" dirty="0">
                <a:latin typeface="+mn-ea"/>
              </a:rPr>
              <a:t>” </a:t>
            </a:r>
            <a:r>
              <a:rPr lang="en-US" altLang="ko-KR" dirty="0" smtClean="0">
                <a:latin typeface="+mn-ea"/>
              </a:rPr>
              <a:t> prefix=“</a:t>
            </a:r>
            <a:r>
              <a:rPr lang="en-US" altLang="ko-KR" dirty="0" err="1" smtClean="0">
                <a:latin typeface="+mn-ea"/>
              </a:rPr>
              <a:t>sejong</a:t>
            </a:r>
            <a:r>
              <a:rPr lang="en-US" altLang="ko-KR" dirty="0" smtClean="0">
                <a:latin typeface="+mn-ea"/>
              </a:rPr>
              <a:t>”%&gt;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&lt;</a:t>
            </a:r>
            <a:r>
              <a:rPr lang="en-US" altLang="ko-KR" dirty="0" err="1" smtClean="0">
                <a:latin typeface="+mn-ea"/>
              </a:rPr>
              <a:t>sejong:hello</a:t>
            </a:r>
            <a:r>
              <a:rPr lang="en-US" altLang="ko-KR" dirty="0" smtClean="0">
                <a:latin typeface="+mn-ea"/>
              </a:rPr>
              <a:t>&gt;</a:t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  Hello </a:t>
            </a:r>
            <a:r>
              <a:rPr lang="en-US" altLang="ko-KR" dirty="0" err="1" smtClean="0">
                <a:latin typeface="+mn-ea"/>
              </a:rPr>
              <a:t>Taglib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&lt;/</a:t>
            </a:r>
            <a:r>
              <a:rPr lang="en-US" altLang="ko-KR" dirty="0" err="1" smtClean="0">
                <a:latin typeface="+mn-ea"/>
              </a:rPr>
              <a:t>sejong:hello</a:t>
            </a:r>
            <a:r>
              <a:rPr lang="en-US" altLang="ko-KR" dirty="0">
                <a:latin typeface="+mn-ea"/>
              </a:rPr>
              <a:t>&gt;</a:t>
            </a:r>
            <a:endParaRPr lang="en-US" altLang="ko-KR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지시어</a:t>
            </a:r>
            <a:r>
              <a:rPr lang="en-US" altLang="ko-KR" sz="2400" dirty="0" smtClean="0"/>
              <a:t>(Directive)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0908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1453</Words>
  <Application>Microsoft Office PowerPoint</Application>
  <PresentationFormat>사용자 지정</PresentationFormat>
  <Paragraphs>372</Paragraphs>
  <Slides>22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디자인 사용자 지정</vt:lpstr>
      <vt:lpstr>JSP(Java Server Page)</vt:lpstr>
      <vt:lpstr>JSP 소개</vt:lpstr>
      <vt:lpstr>웹 클라이언트  JSP 요청 및 응답 처리 과정</vt:lpstr>
      <vt:lpstr>JSP 라이프 사이클</vt:lpstr>
      <vt:lpstr>JSP 개발을 위한 기반 기술</vt:lpstr>
      <vt:lpstr>JSP 기반 기술</vt:lpstr>
      <vt:lpstr>JSP 구성 요소</vt:lpstr>
      <vt:lpstr>JSP 지시어(Directive)</vt:lpstr>
      <vt:lpstr>지시어(Directive)</vt:lpstr>
      <vt:lpstr>JSP 디폴트 객체</vt:lpstr>
      <vt:lpstr>표준 액션 태그(Action Tag)</vt:lpstr>
      <vt:lpstr>표준 액션 태그(Action Tag) 종류</vt:lpstr>
      <vt:lpstr>&lt;jsp:include /&gt; 액션 태그</vt:lpstr>
      <vt:lpstr>&lt;jsp:include /&gt; 액션 태그를 이용한 페이지 모듈화</vt:lpstr>
      <vt:lpstr>&lt;jsp:forward /&gt; 액션 태그</vt:lpstr>
      <vt:lpstr>&lt;jsp:forward /&gt; 액션 태그의 전형적인 사용법</vt:lpstr>
      <vt:lpstr>&lt;jsp:useBean /&gt; 액션 태그</vt:lpstr>
      <vt:lpstr>&lt;jsp:useBean /&gt; 액션 태그</vt:lpstr>
      <vt:lpstr>&lt;jsp:useBean /&gt; 액션 태그의 동작 방식</vt:lpstr>
      <vt:lpstr>&lt;jsp:setProperty /&gt; 액션 태그</vt:lpstr>
      <vt:lpstr>&lt;jsp:setProperty /&gt; 액션 태그</vt:lpstr>
      <vt:lpstr>&lt;jsp:getProperty /&gt; 액션 태그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1730</cp:revision>
  <dcterms:created xsi:type="dcterms:W3CDTF">2011-05-05T14:24:12Z</dcterms:created>
  <dcterms:modified xsi:type="dcterms:W3CDTF">2015-03-12T00:02:52Z</dcterms:modified>
</cp:coreProperties>
</file>