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29" r:id="rId2"/>
    <p:sldId id="30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0F"/>
    <a:srgbClr val="006600"/>
    <a:srgbClr val="003300"/>
    <a:srgbClr val="008000"/>
    <a:srgbClr val="93A73F"/>
    <a:srgbClr val="353D17"/>
    <a:srgbClr val="CC3300"/>
    <a:srgbClr val="004070"/>
    <a:srgbClr val="8E2222"/>
    <a:srgbClr val="CFDBA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6085" autoAdjust="0"/>
  </p:normalViewPr>
  <p:slideViewPr>
    <p:cSldViewPr>
      <p:cViewPr varScale="1">
        <p:scale>
          <a:sx n="71" d="100"/>
          <a:sy n="71" d="100"/>
        </p:scale>
        <p:origin x="-354" y="-10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390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sp/jstl/sql" TargetMode="External"/><Relationship Id="rId2" Type="http://schemas.openxmlformats.org/officeDocument/2006/relationships/hyperlink" Target="http://www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jsp/jstl/core" TargetMode="External"/><Relationship Id="rId5" Type="http://schemas.openxmlformats.org/officeDocument/2006/relationships/hyperlink" Target="http://java.sun.com/jsp/jstl/xml" TargetMode="External"/><Relationship Id="rId4" Type="http://schemas.openxmlformats.org/officeDocument/2006/relationships/hyperlink" Target="http://java.sun.com/jsp/jstl/fm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en-US" altLang="ko-KR" sz="4400" dirty="0" smtClean="0">
                <a:solidFill>
                  <a:srgbClr val="CFDBA1"/>
                </a:solidFill>
              </a:rPr>
              <a:t>JSTL(JSP Standard Tag Library)</a:t>
            </a:r>
            <a:endParaRPr lang="ko-KR" altLang="en-US" sz="44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c:redirect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response.sendRedirect</a:t>
            </a:r>
            <a:r>
              <a:rPr lang="en-US" altLang="ko-KR" dirty="0" smtClean="0">
                <a:latin typeface="+mn-ea"/>
                <a:ea typeface="+mn-ea"/>
              </a:rPr>
              <a:t>(“URL”)</a:t>
            </a:r>
            <a:r>
              <a:rPr lang="ko-KR" altLang="en-US" dirty="0" smtClean="0">
                <a:latin typeface="+mn-ea"/>
                <a:ea typeface="+mn-ea"/>
              </a:rPr>
              <a:t>를 대신하는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c:param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import, </a:t>
            </a:r>
            <a:r>
              <a:rPr lang="en-US" altLang="ko-KR" dirty="0" err="1">
                <a:latin typeface="+mn-ea"/>
                <a:ea typeface="+mn-ea"/>
              </a:rPr>
              <a:t>url</a:t>
            </a:r>
            <a:r>
              <a:rPr lang="en-US" altLang="ko-KR" dirty="0">
                <a:latin typeface="+mn-ea"/>
                <a:ea typeface="+mn-ea"/>
              </a:rPr>
              <a:t>, redirect </a:t>
            </a:r>
            <a:r>
              <a:rPr lang="ko-KR" altLang="en-US" dirty="0" smtClean="0">
                <a:latin typeface="+mn-ea"/>
                <a:ea typeface="+mn-ea"/>
              </a:rPr>
              <a:t>태그에서 </a:t>
            </a:r>
            <a:r>
              <a:rPr lang="ko-KR" altLang="en-US" dirty="0" err="1" smtClean="0">
                <a:latin typeface="+mn-ea"/>
                <a:ea typeface="+mn-ea"/>
              </a:rPr>
              <a:t>파라미터를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설정 할 때 </a:t>
            </a:r>
            <a:r>
              <a:rPr lang="ko-KR" altLang="en-US" dirty="0" smtClean="0">
                <a:latin typeface="+mn-ea"/>
                <a:ea typeface="+mn-ea"/>
              </a:rPr>
              <a:t>사용하는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1669436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바디가 없는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c:redirect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="value" [context="context"]/&gt;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바디가 있는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c:redirect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="value" [context="context"]/&gt; 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smtClean="0">
                <a:latin typeface="+mn-ea"/>
              </a:rPr>
              <a:t> &lt;</a:t>
            </a:r>
            <a:r>
              <a:rPr lang="en-US" altLang="ko-KR" sz="1400" dirty="0" err="1">
                <a:latin typeface="+mn-ea"/>
              </a:rPr>
              <a:t>c:param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dirty="0" err="1">
                <a:latin typeface="+mn-ea"/>
              </a:rPr>
              <a:t>subtags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c:redirect</a:t>
            </a:r>
            <a:r>
              <a:rPr lang="en-US" altLang="ko-KR" sz="1400" dirty="0">
                <a:latin typeface="+mn-ea"/>
              </a:rPr>
              <a:t>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0032" y="4063907"/>
            <a:ext cx="8379432" cy="1669436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바디가 없는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c:param</a:t>
            </a:r>
            <a:r>
              <a:rPr lang="en-US" altLang="ko-KR" sz="1400" dirty="0">
                <a:latin typeface="+mn-ea"/>
              </a:rPr>
              <a:t> name="name" value="value"/&gt; 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바디 내용을 속성 값으로 사용하는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c:param</a:t>
            </a:r>
            <a:r>
              <a:rPr lang="en-US" altLang="ko-KR" sz="1400" dirty="0">
                <a:latin typeface="+mn-ea"/>
              </a:rPr>
              <a:t> name="name"&gt; </a:t>
            </a:r>
          </a:p>
          <a:p>
            <a:r>
              <a:rPr lang="en-US" altLang="ko-KR" sz="1400" dirty="0">
                <a:latin typeface="+mn-ea"/>
              </a:rPr>
              <a:t>   </a:t>
            </a:r>
            <a:r>
              <a:rPr lang="en-US" altLang="ko-KR" sz="1400" dirty="0" smtClean="0">
                <a:latin typeface="+mn-ea"/>
              </a:rPr>
              <a:t> parameter </a:t>
            </a:r>
            <a:r>
              <a:rPr lang="en-US" altLang="ko-KR" sz="1400" dirty="0">
                <a:latin typeface="+mn-ea"/>
              </a:rPr>
              <a:t>value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c:param</a:t>
            </a:r>
            <a:r>
              <a:rPr lang="en-US" altLang="ko-KR" sz="1400" dirty="0">
                <a:latin typeface="+mn-ea"/>
              </a:rPr>
              <a:t>&gt;</a:t>
            </a:r>
          </a:p>
        </p:txBody>
      </p:sp>
    </p:spTree>
    <p:extLst>
      <p:ext uri="{BB962C8B-B14F-4D97-AF65-F5344CB8AC3E}">
        <p14:creationId xmlns="" xmlns:p14="http://schemas.microsoft.com/office/powerpoint/2010/main" val="12227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스크립트 </a:t>
            </a:r>
            <a:r>
              <a:rPr lang="ko-KR" altLang="en-US" dirty="0" smtClean="0">
                <a:latin typeface="+mn-ea"/>
                <a:ea typeface="+mn-ea"/>
              </a:rPr>
              <a:t>요소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선언문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실행문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표현식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들을 </a:t>
            </a:r>
            <a:r>
              <a:rPr lang="ko-KR" altLang="en-US" dirty="0" smtClean="0">
                <a:latin typeface="+mn-ea"/>
                <a:ea typeface="+mn-ea"/>
              </a:rPr>
              <a:t>사용하지 않고도</a:t>
            </a:r>
            <a:r>
              <a:rPr lang="en-US" altLang="ko-KR" dirty="0" smtClean="0">
                <a:latin typeface="+mn-ea"/>
                <a:ea typeface="+mn-ea"/>
              </a:rPr>
              <a:t>, HTML </a:t>
            </a:r>
            <a:r>
              <a:rPr lang="ko-KR" altLang="en-US" dirty="0" smtClean="0">
                <a:latin typeface="+mn-ea"/>
                <a:ea typeface="+mn-ea"/>
              </a:rPr>
              <a:t>같이 표준화된 태그만으로 누구나 쉽게 </a:t>
            </a:r>
            <a:r>
              <a:rPr lang="en-US" altLang="ko-KR" dirty="0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를 개발할 수 있도록 태그들을 </a:t>
            </a:r>
            <a:r>
              <a:rPr lang="ko-KR" altLang="en-US" dirty="0" smtClean="0">
                <a:latin typeface="+mn-ea"/>
                <a:ea typeface="+mn-ea"/>
              </a:rPr>
              <a:t>정의하</a:t>
            </a:r>
            <a:r>
              <a:rPr lang="ko-KR" altLang="en-US" dirty="0" smtClean="0">
                <a:latin typeface="+mn-ea"/>
                <a:ea typeface="+mn-ea"/>
              </a:rPr>
              <a:t>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표준으로 정해 놓은 </a:t>
            </a:r>
            <a:r>
              <a:rPr lang="en-US" altLang="ko-KR" dirty="0" smtClean="0">
                <a:latin typeface="+mn-ea"/>
                <a:ea typeface="+mn-ea"/>
              </a:rPr>
              <a:t>Tag Library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표준 액션태그나 </a:t>
            </a:r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로 처리하기 힘든 부분 담당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연산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조건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분기 처리 </a:t>
            </a:r>
            <a:r>
              <a:rPr lang="ko-KR" altLang="en-US" dirty="0" smtClean="0">
                <a:latin typeface="+mn-ea"/>
                <a:ea typeface="+mn-ea"/>
              </a:rPr>
              <a:t>가능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아파치 </a:t>
            </a:r>
            <a:r>
              <a:rPr lang="ko-KR" altLang="en-US" dirty="0" smtClean="0">
                <a:latin typeface="+mn-ea"/>
                <a:ea typeface="+mn-ea"/>
              </a:rPr>
              <a:t>재단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smtClean="0">
                <a:latin typeface="+mn-ea"/>
                <a:ea typeface="+mn-ea"/>
                <a:hlinkClick r:id="rId2"/>
              </a:rPr>
              <a:t>www.apache.org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에서 다운받아 </a:t>
            </a:r>
            <a:r>
              <a:rPr lang="en-US" altLang="ko-KR" dirty="0" smtClean="0">
                <a:latin typeface="+mn-ea"/>
                <a:ea typeface="+mn-ea"/>
              </a:rPr>
              <a:t>/WEB-INF/lib </a:t>
            </a:r>
            <a:r>
              <a:rPr lang="ko-KR" altLang="en-US" dirty="0" smtClean="0">
                <a:latin typeface="+mn-ea"/>
                <a:ea typeface="+mn-ea"/>
              </a:rPr>
              <a:t>디렉터리에 </a:t>
            </a:r>
            <a:r>
              <a:rPr lang="ko-KR" altLang="en-US" dirty="0" smtClean="0">
                <a:latin typeface="+mn-ea"/>
                <a:ea typeface="+mn-ea"/>
              </a:rPr>
              <a:t>추가하여야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standar.jar, jstl.jar</a:t>
            </a:r>
          </a:p>
          <a:p>
            <a:r>
              <a:rPr lang="en-US" altLang="ko-KR" dirty="0" smtClean="0">
                <a:latin typeface="+mn-ea"/>
                <a:ea typeface="+mn-ea"/>
              </a:rPr>
              <a:t>JSTL </a:t>
            </a:r>
            <a:r>
              <a:rPr lang="ko-KR" altLang="en-US" dirty="0" smtClean="0">
                <a:latin typeface="+mn-ea"/>
                <a:ea typeface="+mn-ea"/>
              </a:rPr>
              <a:t>사용을 위해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페이지에서 </a:t>
            </a:r>
            <a:r>
              <a:rPr lang="en-US" altLang="ko-KR" dirty="0" err="1" smtClean="0">
                <a:latin typeface="+mn-ea"/>
                <a:ea typeface="+mn-ea"/>
              </a:rPr>
              <a:t>taglib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지시어 설정이 필요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&lt;%@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taglib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prefix=“c”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uri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=“http</a:t>
            </a:r>
            <a:r>
              <a:rPr lang="en-US" altLang="ko-KR" dirty="0">
                <a:solidFill>
                  <a:srgbClr val="C00000"/>
                </a:solidFill>
                <a:latin typeface="+mn-ea"/>
                <a:ea typeface="+mn-ea"/>
              </a:rPr>
              <a:t>://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java.sun.com/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jsp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jstl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/core” %&gt;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JSTL </a:t>
            </a:r>
            <a:r>
              <a:rPr lang="ko-KR" altLang="en-US" dirty="0" smtClean="0">
                <a:latin typeface="+mn-ea"/>
              </a:rPr>
              <a:t>종류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 –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표준 </a:t>
            </a:r>
            <a:r>
              <a:rPr lang="ko-KR" altLang="en-US" dirty="0" smtClean="0"/>
              <a:t>태그 라이브러리</a:t>
            </a:r>
            <a:endParaRPr lang="ko-KR" altLang="en-US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47042" y="3690615"/>
            <a:ext cx="8655918" cy="2497832"/>
            <a:chOff x="657" y="1071"/>
            <a:chExt cx="4500" cy="1392"/>
          </a:xfrm>
        </p:grpSpPr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4319" y="2184"/>
              <a:ext cx="83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sql</a:t>
              </a:r>
            </a:p>
          </p:txBody>
        </p:sp>
        <p:sp>
          <p:nvSpPr>
            <p:cNvPr id="6" name="Rectangle 33"/>
            <p:cNvSpPr>
              <a:spLocks noChangeArrowheads="1"/>
            </p:cNvSpPr>
            <p:nvPr/>
          </p:nvSpPr>
          <p:spPr bwMode="auto">
            <a:xfrm>
              <a:off x="1791" y="2184"/>
              <a:ext cx="246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hlinkClick r:id="rId3"/>
                </a:rPr>
                <a:t>http://java.sun.com/jsp/jstl/sql</a:t>
              </a:r>
              <a:endParaRPr lang="en-US" altLang="ko-KR" sz="1600">
                <a:latin typeface="+mn-ea"/>
              </a:endParaRPr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657" y="2184"/>
              <a:ext cx="1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+mn-ea"/>
                </a:rPr>
                <a:t>SQL</a:t>
              </a:r>
            </a:p>
          </p:txBody>
        </p:sp>
        <p:sp>
          <p:nvSpPr>
            <p:cNvPr id="8" name="Rectangle 31"/>
            <p:cNvSpPr>
              <a:spLocks noChangeArrowheads="1"/>
            </p:cNvSpPr>
            <p:nvPr/>
          </p:nvSpPr>
          <p:spPr bwMode="auto">
            <a:xfrm>
              <a:off x="4319" y="1906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fmt</a:t>
              </a:r>
            </a:p>
          </p:txBody>
        </p: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1791" y="1906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hlinkClick r:id="rId4"/>
                </a:rPr>
                <a:t>http://java.sun.com/jsp/jstl/fmt</a:t>
              </a:r>
              <a:endParaRPr lang="en-US" altLang="ko-KR" sz="1600">
                <a:latin typeface="+mn-ea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657" y="1906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+mn-ea"/>
                </a:rPr>
                <a:t>I18N(</a:t>
              </a:r>
              <a:r>
                <a:rPr lang="ko-KR" altLang="en-US" sz="1600">
                  <a:latin typeface="+mn-ea"/>
                  <a:cs typeface="Times New Roman" pitchFamily="18" charset="0"/>
                </a:rPr>
                <a:t>국제화</a:t>
              </a:r>
              <a:r>
                <a:rPr lang="en-US" altLang="ko-KR" sz="1600">
                  <a:latin typeface="+mn-ea"/>
                </a:rPr>
                <a:t>)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4319" y="1628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x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791" y="1628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hlinkClick r:id="rId5"/>
                </a:rPr>
                <a:t>http://java.sun.com/jsp/jstl/xml</a:t>
              </a:r>
              <a:endParaRPr lang="en-US" altLang="ko-KR" sz="1600">
                <a:latin typeface="+mn-ea"/>
              </a:endParaRPr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657" y="1628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  <a:tabLst>
                  <a:tab pos="1711325" algn="l"/>
                </a:tabLst>
              </a:pPr>
              <a:r>
                <a:rPr lang="en-US" altLang="ko-KR" sz="1600">
                  <a:latin typeface="+mn-ea"/>
                </a:rPr>
                <a:t>XML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319" y="1350"/>
              <a:ext cx="83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c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791" y="1350"/>
              <a:ext cx="2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  <a:hlinkClick r:id="rId6"/>
                </a:rPr>
                <a:t>http://java.sun.com/jsp/jstl/core</a:t>
              </a:r>
              <a:endParaRPr lang="en-US" altLang="ko-KR" sz="1600">
                <a:latin typeface="+mn-ea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657" y="1350"/>
              <a:ext cx="140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 dirty="0">
                  <a:latin typeface="+mn-ea"/>
                </a:rPr>
                <a:t>CORE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4319" y="1071"/>
              <a:ext cx="83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prefix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2059" y="1071"/>
              <a:ext cx="2080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URI</a:t>
              </a: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657" y="1071"/>
              <a:ext cx="140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>
                <a:spcBef>
                  <a:spcPct val="0"/>
                </a:spcBef>
                <a:buFontTx/>
                <a:buNone/>
              </a:pPr>
              <a:r>
                <a:rPr lang="en-US" altLang="ko-KR" sz="1600">
                  <a:latin typeface="+mn-ea"/>
                </a:rPr>
                <a:t>Library</a:t>
              </a:r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657" y="1071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657" y="2463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657" y="1350"/>
              <a:ext cx="4320" cy="0"/>
            </a:xfrm>
            <a:prstGeom prst="line">
              <a:avLst/>
            </a:prstGeom>
            <a:noFill/>
            <a:ln w="28575" cap="rnd">
              <a:solidFill>
                <a:srgbClr val="4378B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657" y="1628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657" y="1906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  <p:sp>
          <p:nvSpPr>
            <p:cNvPr id="25" name="Line 76"/>
            <p:cNvSpPr>
              <a:spLocks noChangeShapeType="1"/>
            </p:cNvSpPr>
            <p:nvPr/>
          </p:nvSpPr>
          <p:spPr bwMode="auto">
            <a:xfrm>
              <a:off x="657" y="2184"/>
              <a:ext cx="4320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600"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CORE </a:t>
            </a:r>
            <a:r>
              <a:rPr lang="ko-KR" altLang="en-US" dirty="0" smtClean="0">
                <a:latin typeface="+mn-ea"/>
                <a:ea typeface="+mn-ea"/>
              </a:rPr>
              <a:t>라이브러리 태그 목록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grpSp>
        <p:nvGrpSpPr>
          <p:cNvPr id="26" name="Group 28"/>
          <p:cNvGrpSpPr>
            <a:grpSpLocks/>
          </p:cNvGrpSpPr>
          <p:nvPr/>
        </p:nvGrpSpPr>
        <p:grpSpPr bwMode="auto">
          <a:xfrm>
            <a:off x="397496" y="1204343"/>
            <a:ext cx="8659960" cy="5006552"/>
            <a:chOff x="355" y="1392"/>
            <a:chExt cx="3773" cy="2976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964" y="3348"/>
              <a:ext cx="1095" cy="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c:import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 /&gt;</a:t>
              </a:r>
              <a:r>
                <a:rPr lang="en-US" altLang="ko-KR" dirty="0" smtClean="0">
                  <a:latin typeface="+mn-ea"/>
                  <a:cs typeface="Times New Roman" pitchFamily="18" charset="0"/>
                </a:rPr>
                <a:t> </a:t>
              </a:r>
              <a:endParaRPr lang="en-US" altLang="ko-KR" dirty="0">
                <a:latin typeface="+mn-ea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latin typeface="+mn-ea"/>
                </a:rPr>
                <a:t>&lt;</a:t>
              </a:r>
              <a:r>
                <a:rPr lang="en-US" altLang="ko-KR" dirty="0" err="1" smtClean="0">
                  <a:latin typeface="+mn-ea"/>
                </a:rPr>
                <a:t>c: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redirect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 /&gt;</a:t>
              </a:r>
              <a:r>
                <a:rPr lang="en-US" altLang="ko-KR" dirty="0" smtClean="0">
                  <a:latin typeface="+mn-ea"/>
                </a:rPr>
                <a:t> </a:t>
              </a:r>
              <a:endParaRPr lang="en-US" altLang="ko-KR" dirty="0">
                <a:latin typeface="+mn-ea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c:url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 /&gt;</a:t>
              </a: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&lt;</a:t>
              </a: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c:param</a:t>
              </a: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/&gt;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355" y="3327"/>
              <a:ext cx="1753" cy="1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latin typeface="+mn-ea"/>
                  <a:cs typeface="Times New Roman" pitchFamily="18" charset="0"/>
                </a:rPr>
                <a:t>URL </a:t>
              </a:r>
              <a:r>
                <a:rPr lang="en-US" altLang="ko-KR" dirty="0" smtClean="0">
                  <a:latin typeface="+mn-ea"/>
                  <a:cs typeface="Times New Roman" pitchFamily="18" charset="0"/>
                </a:rPr>
                <a:t>Management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964" y="2361"/>
              <a:ext cx="1095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c:if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c:choose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/&gt;</a:t>
              </a:r>
              <a:endParaRPr lang="en-US" altLang="ko-KR" dirty="0">
                <a:latin typeface="+mn-ea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c:forEach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 /&gt;</a:t>
              </a:r>
              <a:r>
                <a:rPr lang="en-US" altLang="ko-KR" dirty="0" smtClean="0">
                  <a:latin typeface="+mn-ea"/>
                </a:rPr>
                <a:t> </a:t>
              </a:r>
              <a:endParaRPr lang="en-US" altLang="ko-KR" dirty="0">
                <a:latin typeface="+mn-ea"/>
              </a:endParaRPr>
            </a:p>
            <a:p>
              <a:pPr eaLnBrk="0" latinLnBrk="0" hangingPunct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</a:rPr>
                <a:t>c:forTokens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</a:rPr>
                <a:t> /&gt;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355" y="2356"/>
              <a:ext cx="1753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latin typeface="+mn-ea"/>
                  <a:cs typeface="Times New Roman" pitchFamily="18" charset="0"/>
                </a:rPr>
                <a:t>Flow </a:t>
              </a:r>
              <a:r>
                <a:rPr lang="en-US" altLang="ko-KR" dirty="0" smtClean="0">
                  <a:latin typeface="+mn-ea"/>
                  <a:cs typeface="Times New Roman" pitchFamily="18" charset="0"/>
                </a:rPr>
                <a:t>Control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203" y="1646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964" y="1594"/>
              <a:ext cx="1095" cy="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>
                  <a:solidFill>
                    <a:srgbClr val="000000"/>
                  </a:solidFill>
                  <a:latin typeface="+mn-ea"/>
                </a:rPr>
                <a:t>&lt;</a:t>
              </a:r>
              <a:r>
                <a:rPr lang="en-US" altLang="ko-KR" dirty="0" err="1">
                  <a:solidFill>
                    <a:srgbClr val="000000"/>
                  </a:solidFill>
                  <a:latin typeface="+mn-ea"/>
                </a:rPr>
                <a:t>c:out</a:t>
              </a:r>
              <a:r>
                <a:rPr lang="en-US" altLang="ko-KR" dirty="0">
                  <a:latin typeface="+mn-ea"/>
                </a:rPr>
                <a:t> /&gt;</a:t>
              </a:r>
              <a:endParaRPr lang="en-US" altLang="ko-KR" dirty="0" smtClean="0">
                <a:solidFill>
                  <a:srgbClr val="000000"/>
                </a:solidFill>
                <a:latin typeface="+mn-ea"/>
                <a:cs typeface="Courier New" pitchFamily="49" charset="0"/>
              </a:endParaRP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c:set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c:remove</a:t>
              </a: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 /&gt;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&lt;</a:t>
              </a:r>
              <a:r>
                <a:rPr lang="en-US" altLang="ko-KR" dirty="0" err="1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c:catch</a:t>
              </a:r>
              <a:r>
                <a:rPr lang="en-US" altLang="ko-KR" dirty="0" smtClean="0">
                  <a:latin typeface="+mn-ea"/>
                  <a:cs typeface="Times New Roman" pitchFamily="18" charset="0"/>
                </a:rPr>
                <a:t> /&gt;</a:t>
              </a:r>
              <a:endParaRPr lang="en-US" altLang="ko-KR" dirty="0">
                <a:latin typeface="+mn-ea"/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355" y="1601"/>
              <a:ext cx="1753" cy="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latin typeface="+mn-ea"/>
                  <a:cs typeface="Times New Roman" pitchFamily="18" charset="0"/>
                </a:rPr>
                <a:t>EL Support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203" y="1392"/>
              <a:ext cx="877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dirty="0" err="1">
                  <a:latin typeface="+mn-ea"/>
                  <a:cs typeface="Times New Roman" pitchFamily="18" charset="0"/>
                </a:rPr>
                <a:t>접두어</a:t>
              </a:r>
              <a:endParaRPr lang="ko-KR" altLang="en-US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1976" y="1392"/>
              <a:ext cx="1095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 dirty="0">
                  <a:latin typeface="+mn-ea"/>
                  <a:cs typeface="Times New Roman" pitchFamily="18" charset="0"/>
                </a:rPr>
                <a:t>태그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355" y="1392"/>
              <a:ext cx="175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CCCC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ko-KR" altLang="en-US">
                  <a:latin typeface="+mn-ea"/>
                  <a:cs typeface="Times New Roman" pitchFamily="18" charset="0"/>
                </a:rPr>
                <a:t>기능</a:t>
              </a:r>
            </a:p>
          </p:txBody>
        </p:sp>
        <p:grpSp>
          <p:nvGrpSpPr>
            <p:cNvPr id="37" name="Group 24"/>
            <p:cNvGrpSpPr>
              <a:grpSpLocks/>
            </p:cNvGrpSpPr>
            <p:nvPr/>
          </p:nvGrpSpPr>
          <p:grpSpPr bwMode="auto">
            <a:xfrm>
              <a:off x="384" y="1392"/>
              <a:ext cx="3744" cy="2976"/>
              <a:chOff x="336" y="1392"/>
              <a:chExt cx="5040" cy="2976"/>
            </a:xfrm>
          </p:grpSpPr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336" y="1392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3" name="Line 19"/>
              <p:cNvSpPr>
                <a:spLocks noChangeShapeType="1"/>
              </p:cNvSpPr>
              <p:nvPr/>
            </p:nvSpPr>
            <p:spPr bwMode="auto">
              <a:xfrm>
                <a:off x="336" y="4368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44" name="Line 20"/>
              <p:cNvSpPr>
                <a:spLocks noChangeShapeType="1"/>
              </p:cNvSpPr>
              <p:nvPr/>
            </p:nvSpPr>
            <p:spPr bwMode="auto">
              <a:xfrm>
                <a:off x="336" y="1649"/>
                <a:ext cx="5040" cy="0"/>
              </a:xfrm>
              <a:prstGeom prst="line">
                <a:avLst/>
              </a:prstGeom>
              <a:noFill/>
              <a:ln w="28575" cap="rnd">
                <a:solidFill>
                  <a:srgbClr val="4378B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355" y="2352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355" y="3321"/>
              <a:ext cx="3773" cy="0"/>
            </a:xfrm>
            <a:prstGeom prst="line">
              <a:avLst/>
            </a:prstGeom>
            <a:noFill/>
            <a:ln w="19050" cap="rnd">
              <a:solidFill>
                <a:srgbClr val="FDBD0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3203" y="2535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3203" y="3544"/>
              <a:ext cx="877" cy="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ko-KR" dirty="0" smtClean="0">
                  <a:solidFill>
                    <a:srgbClr val="000000"/>
                  </a:solidFill>
                  <a:latin typeface="+mn-ea"/>
                  <a:cs typeface="Courier New" pitchFamily="49" charset="0"/>
                </a:rPr>
                <a:t>c</a:t>
              </a:r>
              <a:endParaRPr lang="en-US" altLang="ko-KR" dirty="0">
                <a:latin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2257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c:out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간단한 출력에 사용하나 </a:t>
            </a:r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을 주로 사용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c:set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개의 </a:t>
            </a:r>
            <a:r>
              <a:rPr lang="ko-KR" altLang="en-US" dirty="0" err="1" smtClean="0">
                <a:latin typeface="+mn-ea"/>
                <a:ea typeface="+mn-ea"/>
              </a:rPr>
              <a:t>스코프</a:t>
            </a:r>
            <a:r>
              <a:rPr lang="ko-KR" altLang="en-US" dirty="0" smtClean="0">
                <a:latin typeface="+mn-ea"/>
                <a:ea typeface="+mn-ea"/>
              </a:rPr>
              <a:t> 객체에 속성을 설정하거나 빈의 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설정 시 사용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136904" cy="1728192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태그 바디 없이 사용하는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c:out</a:t>
            </a:r>
            <a:r>
              <a:rPr lang="en-US" altLang="ko-KR" sz="1400" dirty="0">
                <a:latin typeface="+mn-ea"/>
              </a:rPr>
              <a:t> value="value" [</a:t>
            </a:r>
            <a:r>
              <a:rPr lang="en-US" altLang="ko-KR" sz="1400" dirty="0" err="1">
                <a:latin typeface="+mn-ea"/>
              </a:rPr>
              <a:t>escapeXml</a:t>
            </a:r>
            <a:r>
              <a:rPr lang="en-US" altLang="ko-KR" sz="1400" dirty="0">
                <a:latin typeface="+mn-ea"/>
              </a:rPr>
              <a:t>="{</a:t>
            </a:r>
            <a:r>
              <a:rPr lang="en-US" altLang="ko-KR" sz="1400" b="1" dirty="0" err="1">
                <a:latin typeface="+mn-ea"/>
              </a:rPr>
              <a:t>true</a:t>
            </a:r>
            <a:r>
              <a:rPr lang="en-US" altLang="ko-KR" sz="1400" dirty="0" err="1">
                <a:latin typeface="+mn-ea"/>
              </a:rPr>
              <a:t>|false</a:t>
            </a:r>
            <a:r>
              <a:rPr lang="en-US" altLang="ko-KR" sz="1400" dirty="0">
                <a:latin typeface="+mn-ea"/>
              </a:rPr>
              <a:t>}"] [default="</a:t>
            </a:r>
            <a:r>
              <a:rPr lang="en-US" altLang="ko-KR" sz="1400" dirty="0" err="1">
                <a:latin typeface="+mn-ea"/>
              </a:rPr>
              <a:t>defaultValue</a:t>
            </a:r>
            <a:r>
              <a:rPr lang="en-US" altLang="ko-KR" sz="1400" dirty="0">
                <a:latin typeface="+mn-ea"/>
              </a:rPr>
              <a:t>"] /&gt;  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태그 바디가 있는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c:out</a:t>
            </a:r>
            <a:r>
              <a:rPr lang="en-US" altLang="ko-KR" sz="1400" dirty="0">
                <a:latin typeface="+mn-ea"/>
              </a:rPr>
              <a:t> value="value" [</a:t>
            </a:r>
            <a:r>
              <a:rPr lang="en-US" altLang="ko-KR" sz="1400" dirty="0" err="1">
                <a:latin typeface="+mn-ea"/>
              </a:rPr>
              <a:t>escapeXml</a:t>
            </a:r>
            <a:r>
              <a:rPr lang="en-US" altLang="ko-KR" sz="1400" dirty="0">
                <a:latin typeface="+mn-ea"/>
              </a:rPr>
              <a:t>="{</a:t>
            </a:r>
            <a:r>
              <a:rPr lang="en-US" altLang="ko-KR" sz="1400" dirty="0" err="1">
                <a:latin typeface="+mn-ea"/>
              </a:rPr>
              <a:t>true|false</a:t>
            </a:r>
            <a:r>
              <a:rPr lang="en-US" altLang="ko-KR" sz="1400" dirty="0">
                <a:latin typeface="+mn-ea"/>
              </a:rPr>
              <a:t>}"]&gt; </a:t>
            </a:r>
          </a:p>
          <a:p>
            <a:r>
              <a:rPr lang="en-US" altLang="ko-KR" sz="1400" dirty="0">
                <a:latin typeface="+mn-ea"/>
              </a:rPr>
              <a:t>  default value (value</a:t>
            </a:r>
            <a:r>
              <a:rPr lang="ko-KR" altLang="en-US" sz="1400" dirty="0">
                <a:latin typeface="+mn-ea"/>
              </a:rPr>
              <a:t>에 내용이 없을 때 출력될 기본 값</a:t>
            </a:r>
            <a:r>
              <a:rPr lang="en-US" altLang="ko-KR" sz="1400" dirty="0">
                <a:latin typeface="+mn-ea"/>
              </a:rPr>
              <a:t>)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c:out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338687"/>
            <a:ext cx="8136904" cy="144016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 err="1" smtClean="0">
                <a:latin typeface="+mn-ea"/>
              </a:rPr>
              <a:t>스코프</a:t>
            </a:r>
            <a:r>
              <a:rPr lang="ko-KR" altLang="en-US" sz="1400" dirty="0" smtClean="0">
                <a:latin typeface="+mn-ea"/>
              </a:rPr>
              <a:t> 객체에 속성 </a:t>
            </a:r>
            <a:r>
              <a:rPr lang="ko-KR" altLang="en-US" sz="1400" dirty="0">
                <a:latin typeface="+mn-ea"/>
              </a:rPr>
              <a:t>값을 추가하는 </a:t>
            </a:r>
            <a:r>
              <a:rPr lang="ko-KR" altLang="en-US" sz="1400" dirty="0" smtClean="0">
                <a:latin typeface="+mn-ea"/>
              </a:rPr>
              <a:t>경우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c:set</a:t>
            </a:r>
            <a:r>
              <a:rPr lang="en-US" altLang="ko-KR" sz="1400" dirty="0">
                <a:latin typeface="+mn-ea"/>
              </a:rPr>
              <a:t> value="value" 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 [scope="{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}"]/&gt;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특정 </a:t>
            </a:r>
            <a:r>
              <a:rPr lang="en-US" altLang="ko-KR" sz="1400" dirty="0">
                <a:latin typeface="+mn-ea"/>
              </a:rPr>
              <a:t>target </a:t>
            </a:r>
            <a:r>
              <a:rPr lang="ko-KR" altLang="en-US" sz="1400" dirty="0">
                <a:latin typeface="+mn-ea"/>
              </a:rPr>
              <a:t>객체에 </a:t>
            </a:r>
            <a:r>
              <a:rPr lang="ko-KR" altLang="en-US" sz="1400" dirty="0" err="1" smtClean="0">
                <a:latin typeface="+mn-ea"/>
              </a:rPr>
              <a:t>프로퍼티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값을 설정하는 </a:t>
            </a:r>
            <a:r>
              <a:rPr lang="ko-KR" altLang="en-US" sz="1400" dirty="0" smtClean="0">
                <a:latin typeface="+mn-ea"/>
              </a:rPr>
              <a:t>경우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c:set</a:t>
            </a:r>
            <a:r>
              <a:rPr lang="en-US" altLang="ko-KR" sz="1400" dirty="0" smtClean="0">
                <a:latin typeface="+mn-ea"/>
              </a:rPr>
              <a:t> value="value" target="target" property="</a:t>
            </a:r>
            <a:r>
              <a:rPr lang="en-US" altLang="ko-KR" sz="1400" dirty="0" err="1" smtClean="0">
                <a:latin typeface="+mn-ea"/>
              </a:rPr>
              <a:t>propertyName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1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c:remove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개의 </a:t>
            </a:r>
            <a:r>
              <a:rPr lang="ko-KR" altLang="en-US" dirty="0" err="1" smtClean="0">
                <a:latin typeface="+mn-ea"/>
                <a:ea typeface="+mn-ea"/>
              </a:rPr>
              <a:t>스코프</a:t>
            </a:r>
            <a:r>
              <a:rPr lang="ko-KR" altLang="en-US" dirty="0" smtClean="0">
                <a:latin typeface="+mn-ea"/>
                <a:ea typeface="+mn-ea"/>
              </a:rPr>
              <a:t> 객체에 저장된 속성 제거 시 사용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c:catch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예외 처리 시 사용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136904" cy="66132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c:remove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 [scope="{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}"]/&gt;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3559851"/>
            <a:ext cx="8136904" cy="1066868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c:catch</a:t>
            </a:r>
            <a:r>
              <a:rPr lang="en-US" altLang="ko-KR" sz="1400" dirty="0">
                <a:latin typeface="+mn-ea"/>
              </a:rPr>
              <a:t>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"]&gt; </a:t>
            </a:r>
          </a:p>
          <a:p>
            <a:r>
              <a:rPr lang="en-US" altLang="ko-KR" sz="1400" dirty="0" smtClean="0">
                <a:latin typeface="+mn-ea"/>
              </a:rPr>
              <a:t>  </a:t>
            </a:r>
            <a:r>
              <a:rPr lang="ko-KR" altLang="en-US" sz="1400" dirty="0" smtClean="0">
                <a:latin typeface="+mn-ea"/>
              </a:rPr>
              <a:t>예외 처리</a:t>
            </a:r>
            <a:r>
              <a:rPr lang="en-US" altLang="ko-KR" sz="1400" dirty="0" smtClean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c:catch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7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c:if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조건이 맞는 경우 태그 바디부분 처리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자바</a:t>
            </a:r>
            <a:r>
              <a:rPr lang="ko-KR" altLang="en-US" dirty="0">
                <a:latin typeface="+mn-ea"/>
                <a:ea typeface="+mn-ea"/>
              </a:rPr>
              <a:t>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if </a:t>
            </a:r>
            <a:r>
              <a:rPr lang="ko-KR" altLang="en-US" dirty="0" smtClean="0">
                <a:latin typeface="+mn-ea"/>
                <a:ea typeface="+mn-ea"/>
              </a:rPr>
              <a:t>문과 </a:t>
            </a:r>
            <a:r>
              <a:rPr lang="ko-KR" altLang="en-US" dirty="0">
                <a:latin typeface="+mn-ea"/>
                <a:ea typeface="+mn-ea"/>
              </a:rPr>
              <a:t>유사하지만 </a:t>
            </a:r>
            <a:r>
              <a:rPr lang="en-US" altLang="ko-KR" dirty="0">
                <a:latin typeface="+mn-ea"/>
                <a:ea typeface="+mn-ea"/>
              </a:rPr>
              <a:t>else </a:t>
            </a:r>
            <a:r>
              <a:rPr lang="ko-KR" altLang="en-US" dirty="0">
                <a:latin typeface="+mn-ea"/>
                <a:ea typeface="+mn-ea"/>
              </a:rPr>
              <a:t>는 지원하지 않음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c:choose</a:t>
            </a:r>
            <a:r>
              <a:rPr lang="en-US" altLang="ko-KR" dirty="0" smtClean="0">
                <a:latin typeface="+mn-ea"/>
                <a:ea typeface="+mn-ea"/>
              </a:rPr>
              <a:t> /&gt;, &lt;</a:t>
            </a:r>
            <a:r>
              <a:rPr lang="en-US" altLang="ko-KR" dirty="0" err="1" smtClean="0">
                <a:latin typeface="+mn-ea"/>
                <a:ea typeface="+mn-ea"/>
              </a:rPr>
              <a:t>c:when</a:t>
            </a:r>
            <a:r>
              <a:rPr lang="en-US" altLang="ko-KR" dirty="0" smtClean="0">
                <a:latin typeface="+mn-ea"/>
                <a:ea typeface="+mn-ea"/>
              </a:rPr>
              <a:t> /&gt;, &lt;</a:t>
            </a:r>
            <a:r>
              <a:rPr lang="en-US" altLang="ko-KR" dirty="0" err="1" smtClean="0">
                <a:latin typeface="+mn-ea"/>
                <a:ea typeface="+mn-ea"/>
              </a:rPr>
              <a:t>c:otherwise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switch </a:t>
            </a:r>
            <a:r>
              <a:rPr lang="ko-KR" altLang="en-US" dirty="0">
                <a:latin typeface="+mn-ea"/>
                <a:ea typeface="+mn-ea"/>
              </a:rPr>
              <a:t>문과 유사한 기능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하나의 </a:t>
            </a:r>
            <a:r>
              <a:rPr lang="en-US" altLang="ko-KR" dirty="0">
                <a:latin typeface="+mn-ea"/>
                <a:ea typeface="+mn-ea"/>
              </a:rPr>
              <a:t>choose </a:t>
            </a:r>
            <a:r>
              <a:rPr lang="ko-KR" altLang="en-US" dirty="0">
                <a:latin typeface="+mn-ea"/>
                <a:ea typeface="+mn-ea"/>
              </a:rPr>
              <a:t>태그에는 여러 개의 </a:t>
            </a:r>
            <a:r>
              <a:rPr lang="en-US" altLang="ko-KR" dirty="0">
                <a:latin typeface="+mn-ea"/>
                <a:ea typeface="+mn-ea"/>
              </a:rPr>
              <a:t>when </a:t>
            </a:r>
            <a:r>
              <a:rPr lang="ko-KR" altLang="en-US" dirty="0">
                <a:latin typeface="+mn-ea"/>
                <a:ea typeface="+mn-ea"/>
              </a:rPr>
              <a:t>태그가 </a:t>
            </a:r>
            <a:r>
              <a:rPr lang="ko-KR" altLang="en-US" dirty="0" smtClean="0">
                <a:latin typeface="+mn-ea"/>
                <a:ea typeface="+mn-ea"/>
              </a:rPr>
              <a:t>존재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136904" cy="1669436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바디 내용이 없는 경우 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c:if</a:t>
            </a:r>
            <a:r>
              <a:rPr lang="en-US" altLang="ko-KR" sz="1400" dirty="0">
                <a:latin typeface="+mn-ea"/>
              </a:rPr>
              <a:t> test="</a:t>
            </a:r>
            <a:r>
              <a:rPr lang="en-US" altLang="ko-KR" sz="1400" dirty="0" err="1">
                <a:latin typeface="+mn-ea"/>
              </a:rPr>
              <a:t>testCondition</a:t>
            </a:r>
            <a:r>
              <a:rPr lang="en-US" altLang="ko-KR" sz="1400" dirty="0">
                <a:latin typeface="+mn-ea"/>
              </a:rPr>
              <a:t>" 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 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}"]/&gt;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바디 내용이 있는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c:if</a:t>
            </a:r>
            <a:r>
              <a:rPr lang="en-US" altLang="ko-KR" sz="1400" dirty="0">
                <a:latin typeface="+mn-ea"/>
              </a:rPr>
              <a:t> test="</a:t>
            </a:r>
            <a:r>
              <a:rPr lang="en-US" altLang="ko-KR" sz="1400" dirty="0" err="1">
                <a:latin typeface="+mn-ea"/>
              </a:rPr>
              <a:t>testCondition</a:t>
            </a:r>
            <a:r>
              <a:rPr lang="en-US" altLang="ko-KR" sz="1400" dirty="0">
                <a:latin typeface="+mn-ea"/>
              </a:rPr>
              <a:t>"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[scope="{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}"]&gt; </a:t>
            </a:r>
          </a:p>
          <a:p>
            <a:r>
              <a:rPr lang="en-US" altLang="ko-KR" sz="1400" dirty="0">
                <a:latin typeface="+mn-ea"/>
              </a:rPr>
              <a:t>   body content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c:if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162419"/>
            <a:ext cx="8136904" cy="212048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c:choose</a:t>
            </a:r>
            <a:r>
              <a:rPr lang="en-US" altLang="ko-KR" sz="1400" dirty="0">
                <a:latin typeface="+mn-ea"/>
              </a:rPr>
              <a:t>&gt; </a:t>
            </a:r>
          </a:p>
          <a:p>
            <a:r>
              <a:rPr lang="en-US" altLang="ko-KR" sz="1400" dirty="0">
                <a:latin typeface="+mn-ea"/>
              </a:rPr>
              <a:t>     body content (&lt;when&gt; and &lt;otherwise&gt; </a:t>
            </a:r>
            <a:r>
              <a:rPr lang="en-US" altLang="ko-KR" sz="1400" dirty="0" err="1">
                <a:latin typeface="+mn-ea"/>
              </a:rPr>
              <a:t>subtags</a:t>
            </a:r>
            <a:r>
              <a:rPr lang="en-US" altLang="ko-KR" sz="1400" dirty="0">
                <a:latin typeface="+mn-ea"/>
              </a:rPr>
              <a:t>) </a:t>
            </a:r>
          </a:p>
          <a:p>
            <a:r>
              <a:rPr lang="en-US" altLang="ko-KR" sz="1400" dirty="0">
                <a:latin typeface="+mn-ea"/>
              </a:rPr>
              <a:t>  &lt;</a:t>
            </a:r>
            <a:r>
              <a:rPr lang="en-US" altLang="ko-KR" sz="1400" dirty="0" err="1">
                <a:latin typeface="+mn-ea"/>
              </a:rPr>
              <a:t>c:when</a:t>
            </a:r>
            <a:r>
              <a:rPr lang="en-US" altLang="ko-KR" sz="1400" dirty="0">
                <a:latin typeface="+mn-ea"/>
              </a:rPr>
              <a:t> test="</a:t>
            </a:r>
            <a:r>
              <a:rPr lang="en-US" altLang="ko-KR" sz="1400" dirty="0" err="1">
                <a:latin typeface="+mn-ea"/>
              </a:rPr>
              <a:t>testCondition</a:t>
            </a:r>
            <a:r>
              <a:rPr lang="en-US" altLang="ko-KR" sz="1400" dirty="0">
                <a:latin typeface="+mn-ea"/>
              </a:rPr>
              <a:t>"&gt; </a:t>
            </a:r>
          </a:p>
          <a:p>
            <a:r>
              <a:rPr lang="en-US" altLang="ko-KR" sz="1400" dirty="0">
                <a:latin typeface="+mn-ea"/>
              </a:rPr>
              <a:t>    body content </a:t>
            </a:r>
          </a:p>
          <a:p>
            <a:r>
              <a:rPr lang="en-US" altLang="ko-KR" sz="1400" dirty="0">
                <a:latin typeface="+mn-ea"/>
              </a:rPr>
              <a:t>  &lt;/</a:t>
            </a:r>
            <a:r>
              <a:rPr lang="en-US" altLang="ko-KR" sz="1400" dirty="0" err="1">
                <a:latin typeface="+mn-ea"/>
              </a:rPr>
              <a:t>c:when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  &lt;</a:t>
            </a:r>
            <a:r>
              <a:rPr lang="en-US" altLang="ko-KR" sz="1400" dirty="0" err="1">
                <a:latin typeface="+mn-ea"/>
              </a:rPr>
              <a:t>c:otherwise</a:t>
            </a:r>
            <a:r>
              <a:rPr lang="en-US" altLang="ko-KR" sz="1400" dirty="0">
                <a:latin typeface="+mn-ea"/>
              </a:rPr>
              <a:t>&gt; </a:t>
            </a:r>
          </a:p>
          <a:p>
            <a:r>
              <a:rPr lang="en-US" altLang="ko-KR" sz="1400" dirty="0">
                <a:latin typeface="+mn-ea"/>
              </a:rPr>
              <a:t>    conditional block </a:t>
            </a:r>
          </a:p>
          <a:p>
            <a:r>
              <a:rPr lang="en-US" altLang="ko-KR" sz="1400" dirty="0">
                <a:latin typeface="+mn-ea"/>
              </a:rPr>
              <a:t>  &lt;/</a:t>
            </a:r>
            <a:r>
              <a:rPr lang="en-US" altLang="ko-KR" sz="1400" dirty="0" err="1">
                <a:latin typeface="+mn-ea"/>
              </a:rPr>
              <a:t>c:otherwise</a:t>
            </a:r>
            <a:r>
              <a:rPr lang="en-US" altLang="ko-KR" sz="1400" dirty="0">
                <a:latin typeface="+mn-ea"/>
              </a:rPr>
              <a:t>&gt;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c:choose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10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c:forEach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자바의 </a:t>
            </a:r>
            <a:r>
              <a:rPr lang="en-US" altLang="ko-KR" dirty="0">
                <a:latin typeface="+mn-ea"/>
                <a:ea typeface="+mn-ea"/>
              </a:rPr>
              <a:t>for </a:t>
            </a:r>
            <a:r>
              <a:rPr lang="ko-KR" altLang="en-US" dirty="0">
                <a:latin typeface="+mn-ea"/>
                <a:ea typeface="+mn-ea"/>
              </a:rPr>
              <a:t>문과 유사하며 가장 유용한 </a:t>
            </a:r>
            <a:r>
              <a:rPr lang="en-US" altLang="ko-KR" dirty="0">
                <a:latin typeface="+mn-ea"/>
                <a:ea typeface="+mn-ea"/>
              </a:rPr>
              <a:t>JSTL </a:t>
            </a:r>
            <a:r>
              <a:rPr lang="ko-KR" altLang="en-US" dirty="0" smtClean="0">
                <a:latin typeface="+mn-ea"/>
                <a:ea typeface="+mn-ea"/>
              </a:rPr>
              <a:t>태그 중 하나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c:forTokens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자바 </a:t>
            </a:r>
            <a:r>
              <a:rPr lang="en-US" altLang="ko-KR" dirty="0" err="1">
                <a:latin typeface="+mn-ea"/>
                <a:ea typeface="+mn-ea"/>
              </a:rPr>
              <a:t>StringTokenizer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클래스 기능을 </a:t>
            </a:r>
            <a:r>
              <a:rPr lang="ko-KR" altLang="en-US" dirty="0" smtClean="0">
                <a:latin typeface="+mn-ea"/>
                <a:ea typeface="+mn-ea"/>
              </a:rPr>
              <a:t>제공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246152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컬렉션 객체의 </a:t>
            </a:r>
            <a:r>
              <a:rPr lang="ko-KR" altLang="en-US" sz="1400" dirty="0" smtClean="0">
                <a:latin typeface="+mn-ea"/>
              </a:rPr>
              <a:t>사이즈 만큼 반복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확장 </a:t>
            </a:r>
            <a:r>
              <a:rPr lang="en-US" altLang="ko-KR" sz="1400" dirty="0" smtClean="0">
                <a:latin typeface="+mn-ea"/>
              </a:rPr>
              <a:t>for</a:t>
            </a:r>
            <a:r>
              <a:rPr lang="ko-KR" altLang="en-US" sz="1400" dirty="0" smtClean="0">
                <a:latin typeface="+mn-ea"/>
              </a:rPr>
              <a:t>문과 유사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c:forEach</a:t>
            </a:r>
            <a:r>
              <a:rPr lang="en-US" altLang="ko-KR" sz="1400" dirty="0" smtClean="0">
                <a:latin typeface="+mn-ea"/>
              </a:rPr>
              <a:t>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items="collection" [</a:t>
            </a:r>
            <a:r>
              <a:rPr lang="en-US" altLang="ko-KR" sz="1400" dirty="0" err="1">
                <a:latin typeface="+mn-ea"/>
              </a:rPr>
              <a:t>varStatus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varStatusName</a:t>
            </a:r>
            <a:r>
              <a:rPr lang="en-US" altLang="ko-KR" sz="1400" dirty="0">
                <a:latin typeface="+mn-ea"/>
              </a:rPr>
              <a:t>"] [begin="begin"] [end="end"] [step="step"]&gt; </a:t>
            </a:r>
          </a:p>
          <a:p>
            <a:r>
              <a:rPr lang="en-US" altLang="ko-KR" sz="1400" dirty="0">
                <a:latin typeface="+mn-ea"/>
              </a:rPr>
              <a:t>    body content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c:forEach</a:t>
            </a:r>
            <a:r>
              <a:rPr lang="en-US" altLang="ko-KR" sz="1400" dirty="0">
                <a:latin typeface="+mn-ea"/>
              </a:rPr>
              <a:t>&gt; 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지정된 회수 반복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c:forEach</a:t>
            </a:r>
            <a:r>
              <a:rPr lang="en-US" altLang="ko-KR" sz="1400" dirty="0">
                <a:latin typeface="+mn-ea"/>
              </a:rPr>
              <a:t>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[</a:t>
            </a:r>
            <a:r>
              <a:rPr lang="en-US" altLang="ko-KR" sz="1400" dirty="0" err="1">
                <a:latin typeface="+mn-ea"/>
              </a:rPr>
              <a:t>varStatus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varStatusName</a:t>
            </a:r>
            <a:r>
              <a:rPr lang="en-US" altLang="ko-KR" sz="1400" dirty="0">
                <a:latin typeface="+mn-ea"/>
              </a:rPr>
              <a:t>"] </a:t>
            </a:r>
            <a:r>
              <a:rPr lang="en-US" altLang="ko-KR" sz="1400" dirty="0" smtClean="0">
                <a:latin typeface="+mn-ea"/>
              </a:rPr>
              <a:t>begin</a:t>
            </a:r>
            <a:r>
              <a:rPr lang="en-US" altLang="ko-KR" sz="1400" dirty="0">
                <a:latin typeface="+mn-ea"/>
              </a:rPr>
              <a:t>="begin" end="</a:t>
            </a:r>
            <a:r>
              <a:rPr lang="en-US" altLang="ko-KR" sz="1400" dirty="0" smtClean="0">
                <a:latin typeface="+mn-ea"/>
              </a:rPr>
              <a:t>end“ [</a:t>
            </a:r>
            <a:r>
              <a:rPr lang="en-US" altLang="ko-KR" sz="1400" dirty="0">
                <a:latin typeface="+mn-ea"/>
              </a:rPr>
              <a:t>step="step"]&gt; 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 body </a:t>
            </a:r>
            <a:r>
              <a:rPr lang="en-US" altLang="ko-KR" sz="1400" dirty="0">
                <a:latin typeface="+mn-ea"/>
              </a:rPr>
              <a:t>content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c:forEach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0032" y="4855995"/>
            <a:ext cx="8379432" cy="121088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c:forTokens</a:t>
            </a:r>
            <a:r>
              <a:rPr lang="en-US" altLang="ko-KR" sz="1400" dirty="0">
                <a:latin typeface="+mn-ea"/>
              </a:rPr>
              <a:t> items="</a:t>
            </a:r>
            <a:r>
              <a:rPr lang="en-US" altLang="ko-KR" sz="1400" dirty="0" err="1">
                <a:latin typeface="+mn-ea"/>
              </a:rPr>
              <a:t>stringOfTokens</a:t>
            </a:r>
            <a:r>
              <a:rPr lang="en-US" altLang="ko-KR" sz="1400" dirty="0">
                <a:latin typeface="+mn-ea"/>
              </a:rPr>
              <a:t>" </a:t>
            </a:r>
            <a:r>
              <a:rPr lang="en-US" altLang="ko-KR" sz="1400" dirty="0" err="1">
                <a:latin typeface="+mn-ea"/>
              </a:rPr>
              <a:t>delims</a:t>
            </a:r>
            <a:r>
              <a:rPr lang="en-US" altLang="ko-KR" sz="1400" dirty="0">
                <a:latin typeface="+mn-ea"/>
              </a:rPr>
              <a:t>="delimiters"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</a:t>
            </a:r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>
                <a:latin typeface="+mn-ea"/>
              </a:rPr>
              <a:t>varStatus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varStatusName</a:t>
            </a:r>
            <a:r>
              <a:rPr lang="en-US" altLang="ko-KR" sz="1400" dirty="0" smtClean="0">
                <a:latin typeface="+mn-ea"/>
              </a:rPr>
              <a:t>"] [</a:t>
            </a:r>
            <a:r>
              <a:rPr lang="en-US" altLang="ko-KR" sz="1400" dirty="0">
                <a:latin typeface="+mn-ea"/>
              </a:rPr>
              <a:t>begin="begin"] [end="end"] [step="step"]&gt; 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 body </a:t>
            </a:r>
            <a:r>
              <a:rPr lang="en-US" altLang="ko-KR" sz="1400" dirty="0">
                <a:latin typeface="+mn-ea"/>
              </a:rPr>
              <a:t>content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c:forTokens</a:t>
            </a:r>
            <a:r>
              <a:rPr lang="en-US" altLang="ko-KR" sz="1400" dirty="0">
                <a:latin typeface="+mn-ea"/>
              </a:rPr>
              <a:t>&gt;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89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c:import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특정 </a:t>
            </a:r>
            <a:r>
              <a:rPr lang="en-US" altLang="ko-KR" dirty="0">
                <a:latin typeface="+mn-ea"/>
                <a:ea typeface="+mn-ea"/>
              </a:rPr>
              <a:t>URL </a:t>
            </a:r>
            <a:r>
              <a:rPr lang="ko-KR" altLang="en-US" dirty="0">
                <a:latin typeface="+mn-ea"/>
                <a:ea typeface="+mn-ea"/>
              </a:rPr>
              <a:t>페이지를 현재 페이지에 포함</a:t>
            </a:r>
            <a:r>
              <a:rPr lang="en-US" altLang="ko-KR" dirty="0">
                <a:latin typeface="+mn-ea"/>
                <a:ea typeface="+mn-ea"/>
              </a:rPr>
              <a:t>, &lt;</a:t>
            </a:r>
            <a:r>
              <a:rPr lang="en-US" altLang="ko-KR" dirty="0" err="1" smtClean="0">
                <a:latin typeface="+mn-ea"/>
                <a:ea typeface="+mn-ea"/>
              </a:rPr>
              <a:t>jsp:include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액션 태그와 유사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138140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latin typeface="+mn-ea"/>
              </a:rPr>
              <a:t>포함 </a:t>
            </a:r>
            <a:r>
              <a:rPr lang="ko-KR" altLang="en-US" sz="1400" dirty="0">
                <a:latin typeface="+mn-ea"/>
              </a:rPr>
              <a:t>하고자 하는 자원을 문자열 형태로 포함 하는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c:import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url</a:t>
            </a:r>
            <a:r>
              <a:rPr lang="en-US" altLang="ko-KR" sz="1400" dirty="0">
                <a:latin typeface="+mn-ea"/>
              </a:rPr>
              <a:t>" [context="context"]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[scope="{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 [</a:t>
            </a:r>
            <a:r>
              <a:rPr lang="en-US" altLang="ko-KR" sz="1400" dirty="0" err="1">
                <a:latin typeface="+mn-ea"/>
              </a:rPr>
              <a:t>charEncoding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charEncoding</a:t>
            </a:r>
            <a:r>
              <a:rPr lang="en-US" altLang="ko-KR" sz="1400" dirty="0">
                <a:latin typeface="+mn-ea"/>
              </a:rPr>
              <a:t>"]&gt; </a:t>
            </a:r>
          </a:p>
          <a:p>
            <a:r>
              <a:rPr lang="en-US" altLang="ko-KR" sz="1400" dirty="0">
                <a:latin typeface="+mn-ea"/>
              </a:rPr>
              <a:t>   optional body content for &lt;</a:t>
            </a:r>
            <a:r>
              <a:rPr lang="en-US" altLang="ko-KR" sz="1400" dirty="0" err="1" smtClean="0">
                <a:latin typeface="+mn-ea"/>
              </a:rPr>
              <a:t>c:param</a:t>
            </a:r>
            <a:r>
              <a:rPr lang="en-US" altLang="ko-KR" sz="1400" dirty="0" smtClean="0">
                <a:latin typeface="+mn-ea"/>
              </a:rPr>
              <a:t> /&gt; </a:t>
            </a:r>
            <a:r>
              <a:rPr lang="en-US" altLang="ko-KR" sz="1400" dirty="0" err="1">
                <a:latin typeface="+mn-ea"/>
              </a:rPr>
              <a:t>subtags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c:import</a:t>
            </a:r>
            <a:r>
              <a:rPr lang="en-US" altLang="ko-KR" sz="1400" dirty="0">
                <a:latin typeface="+mn-ea"/>
              </a:rPr>
              <a:t>&gt; </a:t>
            </a:r>
          </a:p>
        </p:txBody>
      </p:sp>
      <p:graphicFrame>
        <p:nvGraphicFramePr>
          <p:cNvPr id="6" name="Group 23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0869131"/>
              </p:ext>
            </p:extLst>
          </p:nvPr>
        </p:nvGraphicFramePr>
        <p:xfrm>
          <a:off x="777006" y="3114551"/>
          <a:ext cx="8352458" cy="1828800"/>
        </p:xfrm>
        <a:graphic>
          <a:graphicData uri="http://schemas.openxmlformats.org/drawingml/2006/table">
            <a:tbl>
              <a:tblPr/>
              <a:tblGrid>
                <a:gridCol w="1593549"/>
                <a:gridCol w="625386"/>
                <a:gridCol w="2255400"/>
                <a:gridCol w="3878123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페이지 내에 포함시킬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웹 애플리케이션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패스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charEncoding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ISO-8859-1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페이지 내에 포함시킬 페이지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문자셋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포함할 페이지의 내용을 저장할 키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저장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스코프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62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c:url</a:t>
            </a:r>
            <a:r>
              <a:rPr lang="en-US" altLang="ko-KR" dirty="0" smtClean="0">
                <a:latin typeface="+mn-ea"/>
                <a:ea typeface="+mn-ea"/>
              </a:rPr>
              <a:t> /&gt; </a:t>
            </a:r>
            <a:r>
              <a:rPr lang="ko-KR" altLang="en-US" dirty="0" smtClean="0">
                <a:latin typeface="+mn-ea"/>
                <a:ea typeface="+mn-ea"/>
              </a:rPr>
              <a:t>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URL </a:t>
            </a:r>
            <a:r>
              <a:rPr lang="ko-KR" altLang="en-US" dirty="0" smtClean="0">
                <a:latin typeface="+mn-ea"/>
                <a:ea typeface="+mn-ea"/>
              </a:rPr>
              <a:t>생성 태그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JSTL(JSP Standard Tag Library)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0032" y="1445115"/>
            <a:ext cx="8379432" cy="2101484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+mn-ea"/>
              </a:rPr>
              <a:t>1. </a:t>
            </a:r>
            <a:r>
              <a:rPr lang="ko-KR" altLang="en-US" sz="1400" dirty="0">
                <a:latin typeface="+mn-ea"/>
              </a:rPr>
              <a:t>바디가 없는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c:url</a:t>
            </a:r>
            <a:r>
              <a:rPr lang="en-US" altLang="ko-KR" sz="1400" dirty="0">
                <a:latin typeface="+mn-ea"/>
              </a:rPr>
              <a:t> value="value" [context="context"]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 smtClean="0">
                <a:latin typeface="+mn-ea"/>
              </a:rPr>
              <a:t>"] [</a:t>
            </a:r>
            <a:r>
              <a:rPr lang="en-US" altLang="ko-KR" sz="1400" dirty="0">
                <a:latin typeface="+mn-ea"/>
              </a:rPr>
              <a:t>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}"]/&gt; 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2. </a:t>
            </a:r>
            <a:r>
              <a:rPr lang="ko-KR" altLang="en-US" sz="1400" dirty="0">
                <a:latin typeface="+mn-ea"/>
              </a:rPr>
              <a:t>바디가 있는 경우</a:t>
            </a:r>
          </a:p>
          <a:p>
            <a:r>
              <a:rPr lang="en-US" altLang="ko-KR" sz="1400" dirty="0">
                <a:latin typeface="+mn-ea"/>
              </a:rPr>
              <a:t>&lt;</a:t>
            </a:r>
            <a:r>
              <a:rPr lang="en-US" altLang="ko-KR" sz="1400" dirty="0" err="1">
                <a:latin typeface="+mn-ea"/>
              </a:rPr>
              <a:t>c:url</a:t>
            </a:r>
            <a:r>
              <a:rPr lang="en-US" altLang="ko-KR" sz="1400" dirty="0">
                <a:latin typeface="+mn-ea"/>
              </a:rPr>
              <a:t> value="value" [context="context"] [</a:t>
            </a:r>
            <a:r>
              <a:rPr lang="en-US" altLang="ko-KR" sz="1400" dirty="0" err="1">
                <a:latin typeface="+mn-ea"/>
              </a:rPr>
              <a:t>var</a:t>
            </a:r>
            <a:r>
              <a:rPr lang="en-US" altLang="ko-KR" sz="1400" dirty="0">
                <a:latin typeface="+mn-ea"/>
              </a:rPr>
              <a:t>="</a:t>
            </a:r>
            <a:r>
              <a:rPr lang="en-US" altLang="ko-KR" sz="1400" dirty="0" err="1">
                <a:latin typeface="+mn-ea"/>
              </a:rPr>
              <a:t>varName</a:t>
            </a:r>
            <a:r>
              <a:rPr lang="en-US" altLang="ko-KR" sz="1400" dirty="0">
                <a:latin typeface="+mn-ea"/>
              </a:rPr>
              <a:t>"] [scope="{</a:t>
            </a:r>
            <a:r>
              <a:rPr lang="en-US" altLang="ko-KR" sz="1400" dirty="0" err="1">
                <a:latin typeface="+mn-ea"/>
              </a:rPr>
              <a:t>page|request|session|application</a:t>
            </a:r>
            <a:r>
              <a:rPr lang="en-US" altLang="ko-KR" sz="1400" dirty="0">
                <a:latin typeface="+mn-ea"/>
              </a:rPr>
              <a:t>}"]&gt; </a:t>
            </a: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 &lt;</a:t>
            </a:r>
            <a:r>
              <a:rPr lang="en-US" altLang="ko-KR" sz="1400" dirty="0" err="1">
                <a:latin typeface="+mn-ea"/>
              </a:rPr>
              <a:t>c:param</a:t>
            </a:r>
            <a:r>
              <a:rPr lang="en-US" altLang="ko-KR" sz="1400" dirty="0">
                <a:latin typeface="+mn-ea"/>
              </a:rPr>
              <a:t>&gt; </a:t>
            </a:r>
            <a:r>
              <a:rPr lang="en-US" altLang="ko-KR" sz="1400" dirty="0" err="1">
                <a:latin typeface="+mn-ea"/>
              </a:rPr>
              <a:t>subtags</a:t>
            </a:r>
            <a:r>
              <a:rPr lang="en-US" altLang="ko-KR" sz="1400" dirty="0">
                <a:latin typeface="+mn-ea"/>
              </a:rPr>
              <a:t> </a:t>
            </a:r>
          </a:p>
          <a:p>
            <a:r>
              <a:rPr lang="en-US" altLang="ko-KR" sz="1400" dirty="0">
                <a:latin typeface="+mn-ea"/>
              </a:rPr>
              <a:t>&lt;/</a:t>
            </a:r>
            <a:r>
              <a:rPr lang="en-US" altLang="ko-KR" sz="1400" dirty="0" err="1">
                <a:latin typeface="+mn-ea"/>
              </a:rPr>
              <a:t>c:url</a:t>
            </a:r>
            <a:r>
              <a:rPr lang="en-US" altLang="ko-KR" sz="1400" dirty="0">
                <a:latin typeface="+mn-ea"/>
              </a:rPr>
              <a:t>&gt;</a:t>
            </a:r>
          </a:p>
        </p:txBody>
      </p:sp>
      <p:graphicFrame>
        <p:nvGraphicFramePr>
          <p:cNvPr id="7" name="Group 18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7278803"/>
              </p:ext>
            </p:extLst>
          </p:nvPr>
        </p:nvGraphicFramePr>
        <p:xfrm>
          <a:off x="776536" y="3906639"/>
          <a:ext cx="8352928" cy="1524000"/>
        </p:xfrm>
        <a:graphic>
          <a:graphicData uri="http://schemas.openxmlformats.org/drawingml/2006/table">
            <a:tbl>
              <a:tblPr/>
              <a:tblGrid>
                <a:gridCol w="1017379"/>
                <a:gridCol w="758850"/>
                <a:gridCol w="2111017"/>
                <a:gridCol w="4465682"/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값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context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Current 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웹 애플리케이션 이름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컨텍스트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패스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Print to 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저장할 키 이름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scope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var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저장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스코프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870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1005</Words>
  <Application>Microsoft Office PowerPoint</Application>
  <PresentationFormat>사용자 지정</PresentationFormat>
  <Paragraphs>263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디자인 사용자 지정</vt:lpstr>
      <vt:lpstr>JSTL(JSP Standard Tag Library)</vt:lpstr>
      <vt:lpstr>JSTL(JSP Standard Tag Library) – JSP 표준 태그 라이브러리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  <vt:lpstr>JSTL(JSP Standard Tag Library)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kosta-01</cp:lastModifiedBy>
  <cp:revision>1829</cp:revision>
  <dcterms:created xsi:type="dcterms:W3CDTF">2011-05-05T14:24:12Z</dcterms:created>
  <dcterms:modified xsi:type="dcterms:W3CDTF">2014-08-07T07:11:52Z</dcterms:modified>
</cp:coreProperties>
</file>