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</p:sldMasterIdLst>
  <p:notesMasterIdLst>
    <p:notesMasterId r:id="rId43"/>
  </p:notesMasterIdLst>
  <p:handoutMasterIdLst>
    <p:handoutMasterId r:id="rId44"/>
  </p:handoutMasterIdLst>
  <p:sldIdLst>
    <p:sldId id="256" r:id="rId2"/>
    <p:sldId id="593" r:id="rId3"/>
    <p:sldId id="726" r:id="rId4"/>
    <p:sldId id="727" r:id="rId5"/>
    <p:sldId id="728" r:id="rId6"/>
    <p:sldId id="725" r:id="rId7"/>
    <p:sldId id="715" r:id="rId8"/>
    <p:sldId id="717" r:id="rId9"/>
    <p:sldId id="718" r:id="rId10"/>
    <p:sldId id="719" r:id="rId11"/>
    <p:sldId id="601" r:id="rId12"/>
    <p:sldId id="724" r:id="rId13"/>
    <p:sldId id="729" r:id="rId14"/>
    <p:sldId id="610" r:id="rId15"/>
    <p:sldId id="612" r:id="rId16"/>
    <p:sldId id="613" r:id="rId17"/>
    <p:sldId id="618" r:id="rId18"/>
    <p:sldId id="730" r:id="rId19"/>
    <p:sldId id="746" r:id="rId20"/>
    <p:sldId id="731" r:id="rId21"/>
    <p:sldId id="732" r:id="rId22"/>
    <p:sldId id="733" r:id="rId23"/>
    <p:sldId id="734" r:id="rId24"/>
    <p:sldId id="735" r:id="rId25"/>
    <p:sldId id="737" r:id="rId26"/>
    <p:sldId id="627" r:id="rId27"/>
    <p:sldId id="738" r:id="rId28"/>
    <p:sldId id="739" r:id="rId29"/>
    <p:sldId id="629" r:id="rId30"/>
    <p:sldId id="741" r:id="rId31"/>
    <p:sldId id="742" r:id="rId32"/>
    <p:sldId id="743" r:id="rId33"/>
    <p:sldId id="744" r:id="rId34"/>
    <p:sldId id="745" r:id="rId35"/>
    <p:sldId id="676" r:id="rId36"/>
    <p:sldId id="747" r:id="rId37"/>
    <p:sldId id="689" r:id="rId38"/>
    <p:sldId id="695" r:id="rId39"/>
    <p:sldId id="748" r:id="rId40"/>
    <p:sldId id="749" r:id="rId41"/>
    <p:sldId id="750" r:id="rId42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FF"/>
    <a:srgbClr val="008000"/>
    <a:srgbClr val="441918"/>
    <a:srgbClr val="A13B39"/>
    <a:srgbClr val="FFFFCC"/>
    <a:srgbClr val="660033"/>
    <a:srgbClr val="640032"/>
    <a:srgbClr val="452103"/>
    <a:srgbClr val="68310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7" autoAdjust="0"/>
    <p:restoredTop sz="94711" autoAdjust="0"/>
  </p:normalViewPr>
  <p:slideViewPr>
    <p:cSldViewPr>
      <p:cViewPr varScale="1">
        <p:scale>
          <a:sx n="68" d="100"/>
          <a:sy n="68" d="100"/>
        </p:scale>
        <p:origin x="-1554" y="-102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3187E03-A8F9-49C1-8A9C-C0C7C4A2FF27}" type="datetimeFigureOut">
              <a:rPr lang="ko-KR" altLang="en-US"/>
              <a:pPr>
                <a:defRPr/>
              </a:pPr>
              <a:t>2015-03-19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10D3BC6-078F-4FE8-9588-810C0612CDD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A4B8BE-D7FB-4B58-9ACC-59233A288FF1}" type="datetimeFigureOut">
              <a:rPr lang="ko-KR" altLang="en-US"/>
              <a:pPr>
                <a:defRPr/>
              </a:pPr>
              <a:t>2015-03-19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4D52FC12-556F-4D09-9029-B5F10328B4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611688"/>
            <a:ext cx="9153526" cy="1103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모던 웹을 위한 </a:t>
            </a:r>
            <a:r>
              <a:rPr lang="en-US" altLang="ko-KR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Javascript jQuery </a:t>
            </a:r>
            <a:r>
              <a:rPr lang="ko-KR" altLang="en-US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입문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29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8" r:id="rId1"/>
    <p:sldLayoutId id="2147484639" r:id="rId2"/>
    <p:sldLayoutId id="2147484637" r:id="rId3"/>
    <p:sldLayoutId id="2147484640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4"/>
          <p:cNvSpPr txBox="1">
            <a:spLocks noChangeArrowheads="1"/>
          </p:cNvSpPr>
          <p:nvPr/>
        </p:nvSpPr>
        <p:spPr bwMode="auto">
          <a:xfrm>
            <a:off x="1143000" y="4629150"/>
            <a:ext cx="7086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3600">
                <a:solidFill>
                  <a:srgbClr val="441918"/>
                </a:solidFill>
                <a:latin typeface="HY견고딕" pitchFamily="18" charset="-127"/>
                <a:ea typeface="HY견고딕" pitchFamily="18" charset="-127"/>
              </a:rPr>
              <a:t>자바스크립트 소개 및 기본 구문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외부 자바스크립트 파일</a:t>
            </a:r>
            <a:r>
              <a:rPr lang="en-US" altLang="ko-KR" dirty="0" smtClean="0"/>
              <a:t>(*.js) </a:t>
            </a:r>
            <a:r>
              <a:rPr lang="ko-KR" altLang="en-US" dirty="0" smtClean="0"/>
              <a:t>작성 및 참조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문서에서 공통적으로 사용하고자 하는 함수나 객체 등을 외부 자바스크립트 파일로 작성하고</a:t>
            </a:r>
            <a:r>
              <a:rPr lang="en-US" altLang="ko-KR" dirty="0" smtClean="0"/>
              <a:t>, &lt;script&gt; </a:t>
            </a:r>
            <a:r>
              <a:rPr lang="ko-KR" altLang="en-US" dirty="0" smtClean="0"/>
              <a:t>태그로 포함</a:t>
            </a:r>
            <a:endParaRPr lang="en-US" altLang="ko-KR" dirty="0" smtClean="0"/>
          </a:p>
        </p:txBody>
      </p:sp>
      <p:sp>
        <p:nvSpPr>
          <p:cNvPr id="112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에 자바스크립트 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209800"/>
            <a:ext cx="7162800" cy="2667000"/>
          </a:xfrm>
          <a:prstGeom prst="rect">
            <a:avLst/>
          </a:prstGeom>
          <a:solidFill>
            <a:srgbClr val="FFFFCC"/>
          </a:solidFill>
          <a:ln w="15875">
            <a:solidFill>
              <a:srgbClr val="C00000"/>
            </a:solidFill>
            <a:prstDash val="dash"/>
          </a:ln>
        </p:spPr>
        <p:txBody>
          <a:bodyPr lIns="108000" tIns="72000" rIns="108000" bIns="72000" anchor="ctr"/>
          <a:lstStyle/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&lt;html&gt;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&lt;head&gt;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&lt;script type=“text/</a:t>
            </a:r>
            <a:r>
              <a:rPr lang="en-US" altLang="ko-KR" sz="1600" dirty="0" err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” </a:t>
            </a:r>
            <a:r>
              <a:rPr lang="en-US" altLang="ko-KR" sz="1600" dirty="0" err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=“/</a:t>
            </a:r>
            <a:r>
              <a:rPr lang="en-US" altLang="ko-KR" sz="1600" dirty="0" err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js</a:t>
            </a: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/common.js”&gt;&lt;/script&gt;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&lt;/head&gt;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&lt;body&gt;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&lt;script&gt;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  // </a:t>
            </a:r>
            <a:r>
              <a:rPr lang="ko-KR" altLang="en-US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자바스크립트 공통 파일의 함수 사용</a:t>
            </a:r>
          </a:p>
          <a:p>
            <a:pPr>
              <a:defRPr/>
            </a:pP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  &lt;/script&gt;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&lt;/body&gt;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&lt;/html&gt;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실습 예제</a:t>
            </a:r>
            <a:endParaRPr lang="en-US" altLang="ko-KR" dirty="0" smtClean="0"/>
          </a:p>
          <a:p>
            <a:pPr marL="357187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marL="357187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1331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HTML </a:t>
            </a:r>
            <a:r>
              <a:rPr lang="ko-KR" altLang="en-US" smtClean="0"/>
              <a:t>파일 작성 및 자바스크립트 적용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524000"/>
            <a:ext cx="7772400" cy="3962400"/>
          </a:xfrm>
          <a:prstGeom prst="rect">
            <a:avLst/>
          </a:prstGeom>
          <a:solidFill>
            <a:srgbClr val="FFFFCC"/>
          </a:solidFill>
          <a:ln w="15875">
            <a:solidFill>
              <a:srgbClr val="C00000"/>
            </a:solidFill>
            <a:prstDash val="dash"/>
          </a:ln>
        </p:spPr>
        <p:txBody>
          <a:bodyPr lIns="108000" tIns="72000" rIns="108000" bIns="72000" anchor="ctr"/>
          <a:lstStyle/>
          <a:p>
            <a:pPr>
              <a:defRPr/>
            </a:pP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&lt;!</a:t>
            </a:r>
            <a:r>
              <a:rPr lang="en-US" altLang="ko-KR" sz="1600" dirty="0" err="1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doctype</a:t>
            </a: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html&gt;</a:t>
            </a:r>
          </a:p>
          <a:p>
            <a:pPr>
              <a:defRPr/>
            </a:pP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html&gt;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&lt;head&gt;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&lt;meta http-equiv="Content-Type" content="text/html; 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charset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=utf-8" /&gt;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&lt;title&gt;JavaScript&lt;/title&gt;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&lt;script </a:t>
            </a:r>
            <a:r>
              <a:rPr lang="en-US" altLang="ko-KR" sz="1600" b="1" strike="sngStrike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type="text/</a:t>
            </a:r>
            <a:r>
              <a:rPr lang="en-US" altLang="ko-KR" sz="1600" b="1" strike="sngStrike" dirty="0" err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en-US" altLang="ko-KR" sz="1600" b="1" strike="sngStrike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  alert("Hello JavaScript!");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&lt;/script&gt;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&lt;/head&gt;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&lt;body&gt;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&lt;script&gt;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600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6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동적 문서 작성을 위한 자바스크립트</a:t>
            </a: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");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&lt;/script&gt;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&lt;/body&gt;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&lt;/html&gt;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9928" y="2952932"/>
            <a:ext cx="3124200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HTML5</a:t>
            </a:r>
            <a:r>
              <a:rPr lang="ko-KR" altLang="en-US" sz="1400" dirty="0" smtClean="0"/>
              <a:t>에서는 자바스크립트가 공식 표준 스크립트 언어이기 때문에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type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속성을 기술할 필요가 없다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문장</a:t>
            </a:r>
            <a:r>
              <a:rPr lang="en-US" altLang="ko-KR" dirty="0" smtClean="0"/>
              <a:t>(Statement)</a:t>
            </a:r>
          </a:p>
          <a:p>
            <a:pPr lvl="1"/>
            <a:r>
              <a:rPr lang="ko-KR" altLang="en-US" dirty="0" smtClean="0"/>
              <a:t>자바스크립트 문장은 웹 브라우저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스크립트엔진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에게 내리는 명령문으로 줄이 바뀌면 하나의 문장이 끝난 것으로 판단한다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sz="1800" dirty="0" smtClean="0">
                <a:solidFill>
                  <a:srgbClr val="C00000"/>
                </a:solidFill>
              </a:rPr>
              <a:t>따라서 </a:t>
            </a:r>
            <a:r>
              <a:rPr lang="en-US" altLang="ko-KR" sz="1800" dirty="0" smtClean="0">
                <a:solidFill>
                  <a:srgbClr val="C00000"/>
                </a:solidFill>
              </a:rPr>
              <a:t>;(</a:t>
            </a:r>
            <a:r>
              <a:rPr lang="ko-KR" altLang="en-US" sz="1800" dirty="0" smtClean="0">
                <a:solidFill>
                  <a:srgbClr val="C00000"/>
                </a:solidFill>
              </a:rPr>
              <a:t>세미콜론</a:t>
            </a:r>
            <a:r>
              <a:rPr lang="en-US" altLang="ko-KR" sz="1800" dirty="0" smtClean="0">
                <a:solidFill>
                  <a:srgbClr val="C00000"/>
                </a:solidFill>
              </a:rPr>
              <a:t>)</a:t>
            </a:r>
            <a:r>
              <a:rPr lang="ko-KR" altLang="en-US" sz="1800" dirty="0" smtClean="0">
                <a:solidFill>
                  <a:srgbClr val="C00000"/>
                </a:solidFill>
              </a:rPr>
              <a:t>을 생략해도 되지만 가급적 </a:t>
            </a:r>
            <a:r>
              <a:rPr lang="en-US" altLang="ko-KR" sz="1800" dirty="0" smtClean="0">
                <a:solidFill>
                  <a:srgbClr val="C00000"/>
                </a:solidFill>
              </a:rPr>
              <a:t>;(</a:t>
            </a:r>
            <a:r>
              <a:rPr lang="ko-KR" altLang="en-US" sz="1800" dirty="0" smtClean="0">
                <a:solidFill>
                  <a:srgbClr val="C00000"/>
                </a:solidFill>
              </a:rPr>
              <a:t>세미콜론</a:t>
            </a:r>
            <a:r>
              <a:rPr lang="en-US" altLang="ko-KR" sz="1800" dirty="0" smtClean="0">
                <a:solidFill>
                  <a:srgbClr val="C00000"/>
                </a:solidFill>
              </a:rPr>
              <a:t>)</a:t>
            </a:r>
            <a:r>
              <a:rPr lang="ko-KR" altLang="en-US" sz="1800" dirty="0" smtClean="0">
                <a:solidFill>
                  <a:srgbClr val="C00000"/>
                </a:solidFill>
              </a:rPr>
              <a:t>을 붙이도록 한다</a:t>
            </a:r>
            <a:r>
              <a:rPr lang="en-US" altLang="ko-KR" sz="1800" dirty="0" smtClean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ko-KR" altLang="en-US" dirty="0" smtClean="0"/>
              <a:t>자바스크립트는 전세계의 모든 문자를 표현할 수 있는 유니코드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unicode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지원한다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자바스크립트는 대소문자를 구분한다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sz="1800" dirty="0" err="1" smtClean="0"/>
              <a:t>myName</a:t>
            </a:r>
            <a:r>
              <a:rPr lang="ko-KR" altLang="en-US" sz="1800" dirty="0" smtClean="0"/>
              <a:t>과 </a:t>
            </a:r>
            <a:r>
              <a:rPr lang="en-US" altLang="ko-KR" sz="1800" dirty="0" err="1" smtClean="0"/>
              <a:t>MyName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변수는 같지 않다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en-US" sz="1800" dirty="0" smtClean="0"/>
              <a:t>자바스크립트에서 </a:t>
            </a:r>
            <a:r>
              <a:rPr lang="en-US" altLang="ko-KR" sz="1800" dirty="0" smtClean="0"/>
              <a:t>HTML </a:t>
            </a:r>
            <a:r>
              <a:rPr lang="ko-KR" altLang="en-US" sz="1800" dirty="0" smtClean="0"/>
              <a:t>태그와 속성은 반드시 소문자로 적어주어야 한다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en-US" sz="1800" dirty="0" smtClean="0"/>
              <a:t>예</a:t>
            </a:r>
            <a:r>
              <a:rPr lang="en-US" altLang="ko-KR" sz="1800" dirty="0" smtClean="0"/>
              <a:t>) body, </a:t>
            </a:r>
            <a:r>
              <a:rPr lang="en-US" altLang="ko-KR" sz="1800" dirty="0" err="1" smtClean="0"/>
              <a:t>onclick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 등</a:t>
            </a:r>
            <a:r>
              <a:rPr lang="en-US" altLang="ko-KR" sz="1800" dirty="0" smtClean="0"/>
              <a:t>…</a:t>
            </a:r>
          </a:p>
          <a:p>
            <a:pPr lvl="1"/>
            <a:r>
              <a:rPr lang="ko-KR" altLang="en-US" dirty="0" smtClean="0"/>
              <a:t>자바스크립트는 공백문자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스페이스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모두 무시한다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sz="1800" dirty="0" err="1" smtClean="0"/>
              <a:t>가독성을</a:t>
            </a:r>
            <a:r>
              <a:rPr lang="ko-KR" altLang="en-US" sz="1800" dirty="0" smtClean="0"/>
              <a:t> 위해 공백문자를 추가할 수 있다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아래 문장은 동일하다</a:t>
            </a:r>
            <a:r>
              <a:rPr lang="en-US" altLang="ko-KR" sz="1800" dirty="0" smtClean="0"/>
              <a:t>)</a:t>
            </a:r>
          </a:p>
        </p:txBody>
      </p:sp>
      <p:sp>
        <p:nvSpPr>
          <p:cNvPr id="143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기본 구문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1208" y="5624732"/>
            <a:ext cx="6019800" cy="762000"/>
          </a:xfrm>
          <a:prstGeom prst="rect">
            <a:avLst/>
          </a:prstGeom>
          <a:solidFill>
            <a:srgbClr val="FFFFCC"/>
          </a:solidFill>
          <a:ln w="15875">
            <a:solidFill>
              <a:srgbClr val="C00000"/>
            </a:solidFill>
            <a:prstDash val="dash"/>
          </a:ln>
        </p:spPr>
        <p:txBody>
          <a:bodyPr lIns="108000" tIns="72000" rIns="108000" bIns="72000" anchor="ctr"/>
          <a:lstStyle/>
          <a:p>
            <a:pPr>
              <a:defRPr/>
            </a:pPr>
            <a:r>
              <a:rPr lang="en-US" altLang="ko-KR" sz="1600" dirty="0" err="1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(“How are you?”);</a:t>
            </a:r>
          </a:p>
          <a:p>
            <a:pPr>
              <a:defRPr/>
            </a:pP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 err="1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Document.write</a:t>
            </a: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      “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How are you</a:t>
            </a: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?”);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주석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주석</a:t>
            </a:r>
            <a:endParaRPr lang="en-US" altLang="ko-KR" dirty="0" smtClean="0"/>
          </a:p>
          <a:p>
            <a:pPr lvl="2"/>
            <a:r>
              <a:rPr lang="en-US" altLang="ko-KR" sz="1800" dirty="0" smtClean="0">
                <a:solidFill>
                  <a:srgbClr val="00B050"/>
                </a:solidFill>
              </a:rPr>
              <a:t>&lt;!– HTML </a:t>
            </a:r>
            <a:r>
              <a:rPr lang="ko-KR" altLang="en-US" sz="1800" dirty="0" smtClean="0">
                <a:solidFill>
                  <a:srgbClr val="00B050"/>
                </a:solidFill>
              </a:rPr>
              <a:t>주석</a:t>
            </a:r>
            <a:r>
              <a:rPr lang="en-US" altLang="ko-KR" sz="1800" dirty="0" smtClean="0">
                <a:solidFill>
                  <a:srgbClr val="00B050"/>
                </a:solidFill>
              </a:rPr>
              <a:t> --&gt;</a:t>
            </a:r>
          </a:p>
          <a:p>
            <a:pPr lvl="1"/>
            <a:r>
              <a:rPr lang="ko-KR" altLang="en-US" dirty="0" smtClean="0"/>
              <a:t>자바스크립트 주석 </a:t>
            </a:r>
            <a:endParaRPr lang="en-US" altLang="ko-KR" dirty="0" smtClean="0"/>
          </a:p>
          <a:p>
            <a:pPr lvl="2"/>
            <a:r>
              <a:rPr lang="en-US" altLang="ko-KR" sz="1400" dirty="0" smtClean="0">
                <a:solidFill>
                  <a:srgbClr val="00B050"/>
                </a:solidFill>
              </a:rPr>
              <a:t>//  </a:t>
            </a:r>
            <a:r>
              <a:rPr lang="ko-KR" altLang="en-US" sz="1800" dirty="0" smtClean="0">
                <a:solidFill>
                  <a:srgbClr val="00B050"/>
                </a:solidFill>
              </a:rPr>
              <a:t>라인 주석</a:t>
            </a:r>
            <a:endParaRPr lang="en-US" altLang="ko-KR" sz="1800" dirty="0" smtClean="0">
              <a:solidFill>
                <a:srgbClr val="00B050"/>
              </a:solidFill>
            </a:endParaRPr>
          </a:p>
          <a:p>
            <a:pPr lvl="2"/>
            <a:r>
              <a:rPr lang="en-US" altLang="ko-KR" sz="1800" dirty="0" smtClean="0">
                <a:solidFill>
                  <a:srgbClr val="00B050"/>
                </a:solidFill>
              </a:rPr>
              <a:t>/*</a:t>
            </a:r>
            <a:r>
              <a:rPr lang="ko-KR" altLang="en-US" sz="1800" dirty="0" smtClean="0">
                <a:solidFill>
                  <a:srgbClr val="00B050"/>
                </a:solidFill>
              </a:rPr>
              <a:t> </a:t>
            </a:r>
            <a:r>
              <a:rPr lang="ko-KR" altLang="en-US" sz="1800" dirty="0" err="1" smtClean="0">
                <a:solidFill>
                  <a:srgbClr val="00B050"/>
                </a:solidFill>
              </a:rPr>
              <a:t>블럭</a:t>
            </a:r>
            <a:r>
              <a:rPr lang="ko-KR" altLang="en-US" sz="1800" dirty="0" smtClean="0">
                <a:solidFill>
                  <a:srgbClr val="00B050"/>
                </a:solidFill>
              </a:rPr>
              <a:t> 주석 *</a:t>
            </a:r>
            <a:r>
              <a:rPr lang="en-US" altLang="ko-KR" sz="1800" dirty="0" smtClean="0">
                <a:solidFill>
                  <a:srgbClr val="00B050"/>
                </a:solidFill>
              </a:rPr>
              <a:t>/</a:t>
            </a:r>
            <a:endParaRPr lang="ko-KR" altLang="en-US" sz="1800" dirty="0" smtClean="0">
              <a:solidFill>
                <a:srgbClr val="00B050"/>
              </a:solidFill>
            </a:endParaRPr>
          </a:p>
        </p:txBody>
      </p:sp>
      <p:sp>
        <p:nvSpPr>
          <p:cNvPr id="143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기본 구문</a:t>
            </a:r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6872" y="3395004"/>
            <a:ext cx="7560694" cy="277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키워드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예약어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브라우저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스크립트엔진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미리 예약된 단어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153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기본 구문</a:t>
            </a:r>
          </a:p>
        </p:txBody>
      </p:sp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7848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err="1" smtClean="0"/>
              <a:t>식별자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자바스크립트에서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객체들을 구별하기 위해 사용자가 정의하는 이름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식별자</a:t>
            </a:r>
            <a:r>
              <a:rPr lang="ko-KR" altLang="en-US" dirty="0" smtClean="0"/>
              <a:t> 명명 규칙</a:t>
            </a:r>
            <a:endParaRPr lang="en-US" altLang="ko-KR" dirty="0" smtClean="0"/>
          </a:p>
          <a:p>
            <a:pPr lvl="2"/>
            <a:r>
              <a:rPr lang="ko-KR" altLang="en-US" sz="1800" dirty="0" smtClean="0"/>
              <a:t>대소문자를 구분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키워드 사용 불가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숫자로 시작할 수 없음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특수 문자는 </a:t>
            </a:r>
            <a:r>
              <a:rPr lang="en-US" altLang="ko-KR" sz="1800" dirty="0" smtClean="0"/>
              <a:t>_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$</a:t>
            </a:r>
            <a:r>
              <a:rPr lang="ko-KR" altLang="en-US" sz="1800" dirty="0" smtClean="0"/>
              <a:t>만 허용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공백 문자 포함 불가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Ex)  alpha, alpha10, _alpha, $alpha, Alpha, ALPHA</a:t>
            </a:r>
          </a:p>
        </p:txBody>
      </p:sp>
      <p:sp>
        <p:nvSpPr>
          <p:cNvPr id="1638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기본 구문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식별자</a:t>
            </a:r>
            <a:r>
              <a:rPr lang="ko-KR" altLang="en-US" dirty="0" smtClean="0"/>
              <a:t> 명명 관례</a:t>
            </a:r>
            <a:endParaRPr lang="en-US" altLang="ko-KR" dirty="0" smtClean="0"/>
          </a:p>
          <a:p>
            <a:pPr lvl="2"/>
            <a:r>
              <a:rPr lang="ko-KR" altLang="en-US" sz="1800" dirty="0" smtClean="0"/>
              <a:t>모든 언어 사용 가능하나 알파벳 사용이 개발자들 사이 관례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input, output </a:t>
            </a:r>
            <a:r>
              <a:rPr lang="ko-KR" altLang="en-US" sz="1800" dirty="0" smtClean="0"/>
              <a:t>같은 의미 있는 단어 사용</a:t>
            </a:r>
            <a:endParaRPr lang="en-US" altLang="ko-KR" sz="1800" dirty="0" smtClean="0"/>
          </a:p>
          <a:p>
            <a:pPr lvl="2"/>
            <a:r>
              <a:rPr lang="ko-KR" altLang="en-US" sz="1800" dirty="0" err="1" smtClean="0"/>
              <a:t>생성자</a:t>
            </a:r>
            <a:r>
              <a:rPr lang="ko-KR" altLang="en-US" sz="1800" dirty="0" smtClean="0"/>
              <a:t> 이름은 항상 대문자로 시작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변수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함수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객체의 속성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이름은 항상 소문자로 시작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여러 단어로 이뤄진 식별자의 경우 각 단어의 첫 글자를 대문자로 시작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Ex) </a:t>
            </a:r>
            <a:r>
              <a:rPr lang="en-US" altLang="ko-KR" sz="1800" dirty="0" err="1" smtClean="0"/>
              <a:t>willOut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willReturn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myName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iAmABoy</a:t>
            </a:r>
            <a:endParaRPr lang="ko-KR" altLang="en-US" sz="1800" dirty="0" smtClean="0"/>
          </a:p>
        </p:txBody>
      </p:sp>
      <p:sp>
        <p:nvSpPr>
          <p:cNvPr id="1741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기본 구문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JavaScript </a:t>
            </a:r>
            <a:r>
              <a:rPr lang="ko-KR" altLang="en-US" dirty="0" smtClean="0"/>
              <a:t>기본 출력 방법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  <a:ea typeface="+mn-ea"/>
              </a:rPr>
              <a:t>alert(“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문자열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  <a:ea typeface="+mn-ea"/>
              </a:rPr>
              <a:t>”);</a:t>
            </a:r>
            <a:r>
              <a:rPr lang="en-US" altLang="ko-KR" dirty="0" smtClean="0">
                <a:latin typeface="+mn-ea"/>
                <a:ea typeface="+mn-ea"/>
              </a:rPr>
              <a:t> - </a:t>
            </a:r>
            <a:r>
              <a:rPr lang="ko-KR" altLang="en-US" dirty="0" smtClean="0">
                <a:latin typeface="+mn-ea"/>
                <a:ea typeface="+mn-ea"/>
              </a:rPr>
              <a:t>웹 브라우저에 </a:t>
            </a:r>
            <a:r>
              <a:rPr lang="ko-KR" altLang="en-US" dirty="0" err="1" smtClean="0">
                <a:latin typeface="+mn-ea"/>
                <a:ea typeface="+mn-ea"/>
              </a:rPr>
              <a:t>경고창에</a:t>
            </a:r>
            <a:r>
              <a:rPr lang="ko-KR" altLang="en-US" dirty="0" smtClean="0">
                <a:latin typeface="+mn-ea"/>
                <a:ea typeface="+mn-ea"/>
              </a:rPr>
              <a:t> 문자열 출력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en-US" altLang="ko-KR" b="1" dirty="0" err="1" smtClean="0">
                <a:solidFill>
                  <a:srgbClr val="C00000"/>
                </a:solidFill>
                <a:latin typeface="+mn-ea"/>
                <a:ea typeface="+mn-ea"/>
              </a:rPr>
              <a:t>document.write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  <a:ea typeface="+mn-ea"/>
              </a:rPr>
              <a:t>(“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문자열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  <a:ea typeface="+mn-ea"/>
              </a:rPr>
              <a:t>”);</a:t>
            </a:r>
            <a:r>
              <a:rPr lang="en-US" altLang="ko-KR" dirty="0" smtClean="0">
                <a:latin typeface="+mn-ea"/>
                <a:ea typeface="+mn-ea"/>
              </a:rPr>
              <a:t> - </a:t>
            </a:r>
            <a:r>
              <a:rPr lang="ko-KR" altLang="en-US" dirty="0" smtClean="0">
                <a:latin typeface="+mn-ea"/>
                <a:ea typeface="+mn-ea"/>
              </a:rPr>
              <a:t>문서</a:t>
            </a:r>
            <a:r>
              <a:rPr lang="en-US" altLang="ko-KR" dirty="0" smtClean="0">
                <a:latin typeface="+mn-ea"/>
                <a:ea typeface="+mn-ea"/>
              </a:rPr>
              <a:t>(Document)</a:t>
            </a:r>
            <a:r>
              <a:rPr lang="ko-KR" altLang="en-US" dirty="0" smtClean="0">
                <a:latin typeface="+mn-ea"/>
                <a:ea typeface="+mn-ea"/>
              </a:rPr>
              <a:t>에 문자열 출력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  <a:ea typeface="+mn-ea"/>
              </a:rPr>
              <a:t>console.log(“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문자열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  <a:ea typeface="+mn-ea"/>
              </a:rPr>
              <a:t>”);</a:t>
            </a:r>
            <a:r>
              <a:rPr lang="en-US" altLang="ko-KR" dirty="0" smtClean="0">
                <a:latin typeface="+mn-ea"/>
                <a:ea typeface="+mn-ea"/>
              </a:rPr>
              <a:t> - </a:t>
            </a:r>
            <a:r>
              <a:rPr lang="ko-KR" altLang="en-US" dirty="0" smtClean="0">
                <a:latin typeface="+mn-ea"/>
                <a:ea typeface="+mn-ea"/>
              </a:rPr>
              <a:t>웹 브라우저 콘솔에 문자열 출력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기본 구문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변수</a:t>
            </a:r>
            <a:r>
              <a:rPr lang="en-US" altLang="ko-KR" dirty="0" smtClean="0"/>
              <a:t>(Variable)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>
              <a:defRPr/>
            </a:pPr>
            <a:r>
              <a:rPr lang="ko-KR" altLang="en-US" dirty="0" smtClean="0">
                <a:latin typeface="+mn-ea"/>
                <a:ea typeface="+mn-ea"/>
              </a:rPr>
              <a:t>프로그램에서 사용하는 데이터를 저장하기 위한 메모리 공간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그릇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</a:p>
          <a:p>
            <a:pPr>
              <a:defRPr/>
            </a:pPr>
            <a:r>
              <a:rPr lang="ko-KR" altLang="en-US" dirty="0" smtClean="0"/>
              <a:t>변수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err="1" smtClean="0">
                <a:solidFill>
                  <a:srgbClr val="0000FF"/>
                </a:solidFill>
                <a:latin typeface="+mn-ea"/>
              </a:rPr>
              <a:t>var</a:t>
            </a:r>
            <a:r>
              <a:rPr lang="en-US" altLang="ko-KR" dirty="0" smtClean="0">
                <a:latin typeface="+mn-ea"/>
              </a:rPr>
              <a:t> x; </a:t>
            </a:r>
            <a:r>
              <a:rPr lang="en-US" altLang="ko-KR" dirty="0" smtClean="0">
                <a:solidFill>
                  <a:srgbClr val="008000"/>
                </a:solidFill>
                <a:latin typeface="+mn-ea"/>
              </a:rPr>
              <a:t>// </a:t>
            </a:r>
            <a:r>
              <a:rPr lang="en-US" altLang="ko-KR" dirty="0" err="1" smtClean="0">
                <a:solidFill>
                  <a:srgbClr val="008000"/>
                </a:solidFill>
                <a:latin typeface="+mn-ea"/>
              </a:rPr>
              <a:t>var</a:t>
            </a:r>
            <a:r>
              <a:rPr lang="en-US" altLang="ko-KR" dirty="0" smtClean="0">
                <a:solidFill>
                  <a:srgbClr val="00800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008000"/>
                </a:solidFill>
                <a:latin typeface="+mn-ea"/>
              </a:rPr>
              <a:t>키워드를 이용하여 변수 선언</a:t>
            </a:r>
            <a:r>
              <a:rPr lang="en-US" altLang="ko-KR" dirty="0" smtClean="0">
                <a:solidFill>
                  <a:srgbClr val="008000"/>
                </a:solidFill>
                <a:latin typeface="+mn-ea"/>
              </a:rPr>
              <a:t>(</a:t>
            </a:r>
            <a:r>
              <a:rPr lang="ko-KR" altLang="en-US" dirty="0" err="1" smtClean="0">
                <a:solidFill>
                  <a:srgbClr val="008000"/>
                </a:solidFill>
                <a:latin typeface="+mn-ea"/>
              </a:rPr>
              <a:t>자료형</a:t>
            </a:r>
            <a:r>
              <a:rPr lang="ko-KR" altLang="en-US" dirty="0" smtClean="0">
                <a:solidFill>
                  <a:srgbClr val="008000"/>
                </a:solidFill>
                <a:latin typeface="+mn-ea"/>
              </a:rPr>
              <a:t> 지정하지 않음</a:t>
            </a:r>
            <a:r>
              <a:rPr lang="en-US" altLang="ko-KR" dirty="0" smtClean="0">
                <a:solidFill>
                  <a:srgbClr val="008000"/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ko-KR" altLang="en-US" dirty="0" smtClean="0"/>
              <a:t>변수에 값 할당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>
                <a:latin typeface="+mn-ea"/>
                <a:ea typeface="+mn-ea"/>
              </a:rPr>
              <a:t>x = 10; </a:t>
            </a:r>
            <a:r>
              <a:rPr lang="en-US" altLang="ko-KR" sz="1600" dirty="0" smtClean="0">
                <a:solidFill>
                  <a:srgbClr val="008000"/>
                </a:solidFill>
                <a:latin typeface="+mn-ea"/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  <a:latin typeface="+mn-ea"/>
              </a:rPr>
              <a:t>변수 </a:t>
            </a:r>
            <a:r>
              <a:rPr lang="en-US" altLang="ko-KR" sz="1600" dirty="0" smtClean="0">
                <a:solidFill>
                  <a:srgbClr val="008000"/>
                </a:solidFill>
                <a:latin typeface="+mn-ea"/>
              </a:rPr>
              <a:t>x</a:t>
            </a:r>
            <a:r>
              <a:rPr lang="ko-KR" altLang="en-US" sz="1600" dirty="0" smtClean="0">
                <a:solidFill>
                  <a:srgbClr val="008000"/>
                </a:solidFill>
                <a:latin typeface="+mn-ea"/>
              </a:rPr>
              <a:t>에는 모든 데이터를 저장할 수 있다</a:t>
            </a:r>
            <a:r>
              <a:rPr lang="en-US" altLang="ko-KR" sz="1600" dirty="0" smtClean="0">
                <a:solidFill>
                  <a:srgbClr val="008000"/>
                </a:solidFill>
                <a:latin typeface="+mn-ea"/>
              </a:rPr>
              <a:t>(</a:t>
            </a:r>
            <a:r>
              <a:rPr lang="ko-KR" altLang="en-US" sz="1600" dirty="0" smtClean="0">
                <a:solidFill>
                  <a:srgbClr val="008000"/>
                </a:solidFill>
                <a:latin typeface="+mn-ea"/>
              </a:rPr>
              <a:t>동적 타이핑</a:t>
            </a:r>
            <a:r>
              <a:rPr lang="en-US" altLang="ko-KR" sz="1600" dirty="0" smtClean="0">
                <a:solidFill>
                  <a:srgbClr val="008000"/>
                </a:solidFill>
                <a:latin typeface="+mn-ea"/>
              </a:rPr>
              <a:t>)</a:t>
            </a:r>
          </a:p>
          <a:p>
            <a:pPr lvl="1">
              <a:defRPr/>
            </a:pPr>
            <a:r>
              <a:rPr lang="en-US" altLang="ko-KR" dirty="0" smtClean="0">
                <a:latin typeface="+mn-ea"/>
              </a:rPr>
              <a:t>x = “</a:t>
            </a:r>
            <a:r>
              <a:rPr lang="ko-KR" altLang="en-US" dirty="0" smtClean="0">
                <a:latin typeface="+mn-ea"/>
              </a:rPr>
              <a:t>홍길동</a:t>
            </a:r>
            <a:r>
              <a:rPr lang="en-US" altLang="ko-KR" dirty="0" smtClean="0">
                <a:latin typeface="+mn-ea"/>
              </a:rPr>
              <a:t>”; </a:t>
            </a:r>
            <a:r>
              <a:rPr lang="en-US" altLang="ko-KR" sz="1600" dirty="0" smtClean="0">
                <a:solidFill>
                  <a:srgbClr val="008000"/>
                </a:solidFill>
                <a:latin typeface="+mn-ea"/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  <a:latin typeface="+mn-ea"/>
              </a:rPr>
              <a:t>문자열 </a:t>
            </a:r>
            <a:r>
              <a:rPr lang="ko-KR" altLang="en-US" sz="1600" dirty="0" err="1" smtClean="0">
                <a:solidFill>
                  <a:srgbClr val="008000"/>
                </a:solidFill>
                <a:latin typeface="+mn-ea"/>
              </a:rPr>
              <a:t>리터럴은</a:t>
            </a:r>
            <a:r>
              <a:rPr lang="ko-KR" altLang="en-US" sz="1600" dirty="0" smtClean="0">
                <a:solidFill>
                  <a:srgbClr val="008000"/>
                </a:solidFill>
                <a:latin typeface="+mn-ea"/>
              </a:rPr>
              <a:t> 큰따옴표</a:t>
            </a:r>
            <a:r>
              <a:rPr lang="en-US" altLang="ko-KR" sz="1600" dirty="0" smtClean="0">
                <a:solidFill>
                  <a:srgbClr val="008000"/>
                </a:solidFill>
                <a:latin typeface="+mn-ea"/>
              </a:rPr>
              <a:t>(“)</a:t>
            </a:r>
            <a:r>
              <a:rPr lang="ko-KR" altLang="en-US" sz="1600" dirty="0" smtClean="0">
                <a:solidFill>
                  <a:srgbClr val="008000"/>
                </a:solidFill>
                <a:latin typeface="+mn-ea"/>
              </a:rPr>
              <a:t>나</a:t>
            </a:r>
            <a:r>
              <a:rPr lang="en-US" altLang="ko-KR" sz="1600" dirty="0" smtClean="0">
                <a:solidFill>
                  <a:srgbClr val="008000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rgbClr val="008000"/>
                </a:solidFill>
                <a:latin typeface="+mn-ea"/>
              </a:rPr>
              <a:t>작은따옴표</a:t>
            </a:r>
            <a:r>
              <a:rPr lang="en-US" altLang="ko-KR" sz="1600" dirty="0" smtClean="0">
                <a:solidFill>
                  <a:srgbClr val="008000"/>
                </a:solidFill>
                <a:latin typeface="+mn-ea"/>
              </a:rPr>
              <a:t>(‘)</a:t>
            </a:r>
            <a:r>
              <a:rPr lang="ko-KR" altLang="en-US" sz="1600" dirty="0" smtClean="0">
                <a:solidFill>
                  <a:srgbClr val="008000"/>
                </a:solidFill>
                <a:latin typeface="+mn-ea"/>
              </a:rPr>
              <a:t>로 묶어준다</a:t>
            </a:r>
            <a:r>
              <a:rPr lang="en-US" altLang="ko-KR" sz="1600" dirty="0" smtClean="0">
                <a:solidFill>
                  <a:srgbClr val="008000"/>
                </a:solidFill>
                <a:latin typeface="+mn-ea"/>
              </a:rPr>
              <a:t>.</a:t>
            </a:r>
          </a:p>
          <a:p>
            <a:pPr lvl="1">
              <a:defRPr/>
            </a:pPr>
            <a:endParaRPr lang="en-US" altLang="ko-KR" dirty="0" smtClean="0">
              <a:latin typeface="+mn-ea"/>
            </a:endParaRPr>
          </a:p>
          <a:p>
            <a:pPr lvl="1">
              <a:defRPr/>
            </a:pPr>
            <a:r>
              <a:rPr lang="en-US" altLang="ko-KR" dirty="0" err="1" smtClean="0">
                <a:latin typeface="+mn-ea"/>
              </a:rPr>
              <a:t>var</a:t>
            </a:r>
            <a:r>
              <a:rPr lang="en-US" altLang="ko-KR" dirty="0" smtClean="0">
                <a:latin typeface="+mn-ea"/>
              </a:rPr>
              <a:t> x = “</a:t>
            </a:r>
            <a:r>
              <a:rPr lang="ko-KR" altLang="en-US" dirty="0" smtClean="0">
                <a:latin typeface="+mn-ea"/>
              </a:rPr>
              <a:t>홍길동</a:t>
            </a:r>
            <a:r>
              <a:rPr lang="en-US" altLang="ko-KR" dirty="0" smtClean="0">
                <a:latin typeface="+mn-ea"/>
              </a:rPr>
              <a:t>”; </a:t>
            </a:r>
            <a:r>
              <a:rPr lang="en-US" altLang="ko-KR" sz="1600" dirty="0" smtClean="0">
                <a:solidFill>
                  <a:srgbClr val="008000"/>
                </a:solidFill>
                <a:latin typeface="+mn-ea"/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  <a:latin typeface="+mn-ea"/>
              </a:rPr>
              <a:t>선언과 동시에 할당</a:t>
            </a:r>
            <a:endParaRPr lang="en-US" altLang="ko-KR" sz="1600" dirty="0" smtClean="0">
              <a:solidFill>
                <a:srgbClr val="008000"/>
              </a:solidFill>
              <a:latin typeface="+mn-ea"/>
            </a:endParaRPr>
          </a:p>
          <a:p>
            <a:pPr lvl="1">
              <a:defRPr/>
            </a:pPr>
            <a:r>
              <a:rPr lang="en-US" altLang="ko-KR" dirty="0" err="1" smtClean="0">
                <a:latin typeface="+mn-ea"/>
              </a:rPr>
              <a:t>var</a:t>
            </a:r>
            <a:r>
              <a:rPr lang="en-US" altLang="ko-KR" dirty="0" smtClean="0">
                <a:latin typeface="+mn-ea"/>
              </a:rPr>
              <a:t> x, y, z;  x=10, y=20, z=30; </a:t>
            </a:r>
            <a:r>
              <a:rPr lang="en-US" altLang="ko-KR" sz="1600" dirty="0" smtClean="0">
                <a:solidFill>
                  <a:srgbClr val="008000"/>
                </a:solidFill>
                <a:latin typeface="+mn-ea"/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  <a:latin typeface="+mn-ea"/>
              </a:rPr>
              <a:t>여러 개 분리하여 선언과 할당</a:t>
            </a:r>
            <a:endParaRPr lang="en-US" altLang="ko-KR" sz="1600" dirty="0" smtClean="0">
              <a:solidFill>
                <a:srgbClr val="008000"/>
              </a:solidFill>
              <a:latin typeface="+mn-ea"/>
            </a:endParaRPr>
          </a:p>
          <a:p>
            <a:pPr lvl="1">
              <a:defRPr/>
            </a:pPr>
            <a:r>
              <a:rPr lang="en-US" altLang="ko-KR" dirty="0" err="1" smtClean="0">
                <a:latin typeface="+mn-ea"/>
              </a:rPr>
              <a:t>var</a:t>
            </a:r>
            <a:r>
              <a:rPr lang="en-US" altLang="ko-KR" dirty="0" smtClean="0">
                <a:latin typeface="+mn-ea"/>
              </a:rPr>
              <a:t> x = 10, y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 20; </a:t>
            </a:r>
            <a:r>
              <a:rPr lang="en-US" altLang="ko-KR" sz="1600" dirty="0" smtClean="0">
                <a:solidFill>
                  <a:srgbClr val="008000"/>
                </a:solidFill>
                <a:latin typeface="+mn-ea"/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  <a:latin typeface="+mn-ea"/>
              </a:rPr>
              <a:t>여러 개를 동시에 선언과 할당</a:t>
            </a:r>
            <a:endParaRPr lang="en-US" altLang="ko-KR" sz="1600" dirty="0" smtClean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기본 구문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변수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재정의 가능</a:t>
            </a:r>
            <a:endParaRPr lang="en-US" altLang="ko-KR" dirty="0" smtClean="0"/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기본 구문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09700"/>
            <a:ext cx="3810000" cy="243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1800" dirty="0" smtClean="0"/>
              <a:t>동적인 웹 페이지 작성을 위해 </a:t>
            </a:r>
            <a:r>
              <a:rPr lang="en-US" altLang="ko-KR" sz="1800" dirty="0" smtClean="0"/>
              <a:t>HTML </a:t>
            </a:r>
            <a:r>
              <a:rPr lang="ko-KR" altLang="en-US" sz="1800" dirty="0" smtClean="0"/>
              <a:t>문서 내에 코드를 삽입하여 사용하는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대표적인 </a:t>
            </a:r>
            <a:r>
              <a:rPr lang="en-US" altLang="ko-KR" sz="1800" dirty="0" smtClean="0"/>
              <a:t>Scripting Language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일반 프로그래밍 언어</a:t>
            </a:r>
            <a:r>
              <a:rPr lang="en-US" altLang="ko-KR" sz="1800" dirty="0" smtClean="0"/>
              <a:t>(C, C++, Java 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와 달리 컴파일 과정을 거치지 않고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브라우저에 의해 직접 실행되기 때문에 </a:t>
            </a:r>
            <a:r>
              <a:rPr lang="en-US" altLang="ko-KR" sz="1800" dirty="0" smtClean="0"/>
              <a:t>JavaScript</a:t>
            </a:r>
            <a:r>
              <a:rPr lang="ko-KR" altLang="en-US" sz="1800" dirty="0" smtClean="0"/>
              <a:t>를 지원하는 브라우저만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있으면 쉽게</a:t>
            </a:r>
            <a:r>
              <a:rPr lang="en-US" altLang="ko-KR" sz="1800" dirty="0" smtClean="0"/>
              <a:t>(?)</a:t>
            </a:r>
            <a:r>
              <a:rPr lang="ko-KR" altLang="en-US" sz="1800" dirty="0" smtClean="0"/>
              <a:t> 개발할 수 있다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변수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연산자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제어문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함수 등과 같은 프로그램 기본 구성 요소와 객체를 지원한다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 JavaScript</a:t>
            </a:r>
            <a:r>
              <a:rPr lang="ko-KR" altLang="en-US" sz="1800" dirty="0" smtClean="0"/>
              <a:t>는 특정 데이터 연산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입력 폼 데이터에 대한 유효성 검증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이벤트 처리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서버 프로그램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Servlet</a:t>
            </a:r>
            <a:r>
              <a:rPr lang="en-US" altLang="ko-KR" sz="1800" dirty="0" smtClean="0"/>
              <a:t>, JSP, ASP, PHP 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과의 데이터 통신에 주로 사용된다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소개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dirty="0" err="1" smtClean="0"/>
              <a:t>자료형</a:t>
            </a:r>
            <a:r>
              <a:rPr lang="en-US" altLang="ko-KR" dirty="0" smtClean="0"/>
              <a:t>(Data type)</a:t>
            </a:r>
          </a:p>
          <a:p>
            <a:pPr lvl="1">
              <a:defRPr/>
            </a:pPr>
            <a:r>
              <a:rPr lang="ko-KR" altLang="en-US" dirty="0" smtClean="0">
                <a:latin typeface="+mn-ea"/>
                <a:ea typeface="+mn-ea"/>
              </a:rPr>
              <a:t>변수가 가질 수 있는 값의 종류이다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>
              <a:defRPr/>
            </a:pP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변수를 선언할 때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  <a:ea typeface="+mn-ea"/>
              </a:rPr>
              <a:t>자료형이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 필요 없지만 특정한 값이 할당될 때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  <a:ea typeface="+mn-ea"/>
              </a:rPr>
              <a:t>자료형이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 스크립트 엔진에 의해 자동 결정된다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(Dynamic Typing)</a:t>
            </a:r>
          </a:p>
          <a:p>
            <a:pPr lvl="1">
              <a:defRPr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  <a:ea typeface="+mn-ea"/>
              </a:rPr>
              <a:t>어떤 타입의 값이든 할당할 수 있고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  <a:ea typeface="+mn-ea"/>
              </a:rPr>
              <a:t>그 값을 필요에 따라 </a:t>
            </a:r>
            <a:r>
              <a:rPr lang="ko-KR" altLang="en-US" dirty="0" err="1" smtClean="0">
                <a:solidFill>
                  <a:srgbClr val="0000FF"/>
                </a:solidFill>
                <a:latin typeface="+mn-ea"/>
                <a:ea typeface="+mn-ea"/>
              </a:rPr>
              <a:t>형변환한다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.</a:t>
            </a:r>
          </a:p>
          <a:p>
            <a:pPr lvl="1">
              <a:defRPr/>
            </a:pPr>
            <a:endParaRPr lang="en-US" altLang="ko-KR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ko-KR" altLang="en-US" b="1" dirty="0" smtClean="0">
                <a:latin typeface="+mn-ea"/>
                <a:ea typeface="+mn-ea"/>
              </a:rPr>
              <a:t>기본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원시</a:t>
            </a:r>
            <a:r>
              <a:rPr lang="en-US" altLang="ko-KR" b="1" dirty="0" smtClean="0">
                <a:latin typeface="+mn-ea"/>
                <a:ea typeface="+mn-ea"/>
              </a:rPr>
              <a:t>) </a:t>
            </a:r>
            <a:r>
              <a:rPr lang="ko-KR" altLang="en-US" b="1" dirty="0" err="1" smtClean="0">
                <a:latin typeface="+mn-ea"/>
                <a:ea typeface="+mn-ea"/>
              </a:rPr>
              <a:t>자료형</a:t>
            </a:r>
            <a:endParaRPr lang="en-US" altLang="ko-KR" b="1" dirty="0" smtClean="0">
              <a:latin typeface="+mn-ea"/>
              <a:ea typeface="+mn-ea"/>
            </a:endParaRPr>
          </a:p>
          <a:p>
            <a:pPr lvl="2">
              <a:defRPr/>
            </a:pPr>
            <a:r>
              <a:rPr lang="ko-KR" altLang="en-US" sz="1800" dirty="0" err="1" smtClean="0">
                <a:latin typeface="+mn-ea"/>
                <a:ea typeface="+mn-ea"/>
              </a:rPr>
              <a:t>수치형</a:t>
            </a:r>
            <a:r>
              <a:rPr lang="en-US" altLang="ko-KR" sz="1800" dirty="0" smtClean="0">
                <a:latin typeface="+mn-ea"/>
                <a:ea typeface="+mn-ea"/>
              </a:rPr>
              <a:t>(number) – </a:t>
            </a:r>
            <a:r>
              <a:rPr lang="ko-KR" altLang="en-US" sz="1800" dirty="0" smtClean="0">
                <a:latin typeface="+mn-ea"/>
                <a:ea typeface="+mn-ea"/>
              </a:rPr>
              <a:t>정수나 실수를 나타내는 </a:t>
            </a:r>
            <a:r>
              <a:rPr lang="ko-KR" altLang="en-US" sz="1800" dirty="0" err="1" smtClean="0">
                <a:latin typeface="+mn-ea"/>
                <a:ea typeface="+mn-ea"/>
              </a:rPr>
              <a:t>자료형</a:t>
            </a:r>
            <a:endParaRPr lang="en-US" altLang="ko-KR" sz="1800" dirty="0" smtClean="0">
              <a:latin typeface="+mn-ea"/>
              <a:ea typeface="+mn-ea"/>
            </a:endParaRPr>
          </a:p>
          <a:p>
            <a:pPr lvl="2">
              <a:defRPr/>
            </a:pPr>
            <a:r>
              <a:rPr lang="ko-KR" altLang="en-US" sz="1800" dirty="0" smtClean="0">
                <a:latin typeface="+mn-ea"/>
                <a:ea typeface="+mn-ea"/>
              </a:rPr>
              <a:t>문자열</a:t>
            </a:r>
            <a:r>
              <a:rPr lang="en-US" altLang="ko-KR" sz="1800" dirty="0" smtClean="0">
                <a:latin typeface="+mn-ea"/>
                <a:ea typeface="+mn-ea"/>
              </a:rPr>
              <a:t>(string) –</a:t>
            </a:r>
            <a:r>
              <a:rPr lang="ko-KR" altLang="en-US" sz="1800" dirty="0" smtClean="0">
                <a:latin typeface="+mn-ea"/>
                <a:ea typeface="+mn-ea"/>
              </a:rPr>
              <a:t>문자</a:t>
            </a:r>
            <a:r>
              <a:rPr lang="en-US" altLang="ko-KR" sz="1800" dirty="0" smtClean="0">
                <a:latin typeface="+mn-ea"/>
                <a:ea typeface="+mn-ea"/>
              </a:rPr>
              <a:t>(</a:t>
            </a:r>
            <a:r>
              <a:rPr lang="ko-KR" altLang="en-US" sz="1800" dirty="0" smtClean="0">
                <a:latin typeface="+mn-ea"/>
                <a:ea typeface="+mn-ea"/>
              </a:rPr>
              <a:t>열</a:t>
            </a:r>
            <a:r>
              <a:rPr lang="en-US" altLang="ko-KR" sz="1800" dirty="0" smtClean="0">
                <a:latin typeface="+mn-ea"/>
                <a:ea typeface="+mn-ea"/>
              </a:rPr>
              <a:t>)</a:t>
            </a:r>
            <a:r>
              <a:rPr lang="ko-KR" altLang="en-US" sz="1800" dirty="0" smtClean="0">
                <a:latin typeface="+mn-ea"/>
                <a:ea typeface="+mn-ea"/>
              </a:rPr>
              <a:t>를 나타내는 </a:t>
            </a:r>
            <a:r>
              <a:rPr lang="ko-KR" altLang="en-US" sz="1800" dirty="0" err="1" smtClean="0">
                <a:latin typeface="+mn-ea"/>
                <a:ea typeface="+mn-ea"/>
              </a:rPr>
              <a:t>자료형</a:t>
            </a:r>
            <a:endParaRPr lang="en-US" altLang="ko-KR" sz="1800" dirty="0" smtClean="0">
              <a:latin typeface="+mn-ea"/>
              <a:ea typeface="+mn-ea"/>
            </a:endParaRPr>
          </a:p>
          <a:p>
            <a:pPr lvl="2">
              <a:defRPr/>
            </a:pPr>
            <a:r>
              <a:rPr lang="ko-KR" altLang="en-US" sz="1800" dirty="0" smtClean="0">
                <a:latin typeface="+mn-ea"/>
                <a:ea typeface="+mn-ea"/>
              </a:rPr>
              <a:t>논리형</a:t>
            </a:r>
            <a:r>
              <a:rPr lang="en-US" altLang="ko-KR" sz="1800" dirty="0" smtClean="0">
                <a:latin typeface="+mn-ea"/>
                <a:ea typeface="+mn-ea"/>
              </a:rPr>
              <a:t>(</a:t>
            </a:r>
            <a:r>
              <a:rPr lang="en-US" altLang="ko-KR" sz="1800" dirty="0" err="1" smtClean="0">
                <a:latin typeface="+mn-ea"/>
                <a:ea typeface="+mn-ea"/>
              </a:rPr>
              <a:t>boolean</a:t>
            </a:r>
            <a:r>
              <a:rPr lang="en-US" altLang="ko-KR" sz="1800" dirty="0" smtClean="0">
                <a:latin typeface="+mn-ea"/>
                <a:ea typeface="+mn-ea"/>
              </a:rPr>
              <a:t>) – true, false</a:t>
            </a:r>
            <a:r>
              <a:rPr lang="ko-KR" altLang="en-US" sz="1800" dirty="0" smtClean="0">
                <a:latin typeface="+mn-ea"/>
                <a:ea typeface="+mn-ea"/>
              </a:rPr>
              <a:t>를 나타내는 </a:t>
            </a:r>
            <a:r>
              <a:rPr lang="ko-KR" altLang="en-US" sz="1800" dirty="0" err="1" smtClean="0">
                <a:latin typeface="+mn-ea"/>
                <a:ea typeface="+mn-ea"/>
              </a:rPr>
              <a:t>자료형</a:t>
            </a:r>
            <a:endParaRPr lang="en-US" altLang="ko-KR" sz="1800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ko-KR" altLang="en-US" b="1" dirty="0" smtClean="0">
                <a:latin typeface="+mn-ea"/>
                <a:ea typeface="+mn-ea"/>
              </a:rPr>
              <a:t>참조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latin typeface="+mn-ea"/>
                <a:ea typeface="+mn-ea"/>
              </a:rPr>
              <a:t>자료형</a:t>
            </a:r>
            <a:endParaRPr lang="en-US" altLang="ko-KR" b="1" dirty="0" smtClean="0">
              <a:latin typeface="+mn-ea"/>
              <a:ea typeface="+mn-ea"/>
            </a:endParaRPr>
          </a:p>
          <a:p>
            <a:pPr lvl="2">
              <a:defRPr/>
            </a:pPr>
            <a:r>
              <a:rPr lang="ko-KR" altLang="en-US" sz="1800" dirty="0" smtClean="0">
                <a:latin typeface="+mn-ea"/>
                <a:ea typeface="+mn-ea"/>
              </a:rPr>
              <a:t>기본 </a:t>
            </a:r>
            <a:r>
              <a:rPr lang="ko-KR" altLang="en-US" sz="1800" dirty="0" err="1" smtClean="0">
                <a:latin typeface="+mn-ea"/>
                <a:ea typeface="+mn-ea"/>
              </a:rPr>
              <a:t>자료형을</a:t>
            </a:r>
            <a:r>
              <a:rPr lang="ko-KR" altLang="en-US" sz="1800" dirty="0" smtClean="0">
                <a:latin typeface="+mn-ea"/>
                <a:ea typeface="+mn-ea"/>
              </a:rPr>
              <a:t> 제외하면 모두 참조 </a:t>
            </a:r>
            <a:r>
              <a:rPr lang="ko-KR" altLang="en-US" sz="1800" dirty="0" err="1" smtClean="0">
                <a:latin typeface="+mn-ea"/>
                <a:ea typeface="+mn-ea"/>
              </a:rPr>
              <a:t>자료형</a:t>
            </a:r>
            <a:r>
              <a:rPr lang="en-US" altLang="ko-KR" sz="1800" dirty="0" smtClean="0">
                <a:latin typeface="+mn-ea"/>
                <a:ea typeface="+mn-ea"/>
              </a:rPr>
              <a:t>(</a:t>
            </a:r>
            <a:r>
              <a:rPr lang="ko-KR" altLang="en-US" sz="1800" dirty="0" smtClean="0">
                <a:latin typeface="+mn-ea"/>
                <a:ea typeface="+mn-ea"/>
              </a:rPr>
              <a:t>배열</a:t>
            </a:r>
            <a:r>
              <a:rPr lang="en-US" altLang="ko-KR" sz="1800" dirty="0" smtClean="0"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latin typeface="+mn-ea"/>
                <a:ea typeface="+mn-ea"/>
              </a:rPr>
              <a:t>함수</a:t>
            </a:r>
            <a:r>
              <a:rPr lang="en-US" altLang="ko-KR" sz="1800" dirty="0" smtClean="0"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latin typeface="+mn-ea"/>
                <a:ea typeface="+mn-ea"/>
              </a:rPr>
              <a:t>객체 등</a:t>
            </a:r>
            <a:r>
              <a:rPr lang="en-US" altLang="ko-KR" sz="1800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기본 구문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dirty="0" err="1" smtClean="0"/>
              <a:t>수치형</a:t>
            </a:r>
            <a:r>
              <a:rPr lang="en-US" altLang="ko-KR" dirty="0" smtClean="0"/>
              <a:t>(number)</a:t>
            </a:r>
          </a:p>
          <a:p>
            <a:pPr lvl="1">
              <a:defRPr/>
            </a:pPr>
            <a:r>
              <a:rPr lang="ko-KR" altLang="en-US" dirty="0" smtClean="0">
                <a:latin typeface="+mn-ea"/>
                <a:ea typeface="+mn-ea"/>
              </a:rPr>
              <a:t>정수와 실수 값을 구분하지 않으나 모든 숫자는 내부적으로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실수</a:t>
            </a:r>
            <a:r>
              <a:rPr lang="en-US" altLang="ko-KR" dirty="0" smtClean="0">
                <a:latin typeface="+mn-ea"/>
                <a:ea typeface="+mn-ea"/>
              </a:rPr>
              <a:t>(8</a:t>
            </a:r>
            <a:r>
              <a:rPr lang="ko-KR" altLang="en-US" dirty="0" smtClean="0">
                <a:latin typeface="+mn-ea"/>
                <a:ea typeface="+mn-ea"/>
              </a:rPr>
              <a:t>바이트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r>
              <a:rPr lang="ko-KR" altLang="en-US" dirty="0" smtClean="0">
                <a:latin typeface="+mn-ea"/>
                <a:ea typeface="+mn-ea"/>
              </a:rPr>
              <a:t>로 처리된다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>
              <a:defRPr/>
            </a:pPr>
            <a:endParaRPr lang="en-US" altLang="ko-KR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ko-KR" altLang="en-US" dirty="0" smtClean="0">
                <a:latin typeface="+mn-ea"/>
                <a:ea typeface="+mn-ea"/>
              </a:rPr>
              <a:t>정수 </a:t>
            </a:r>
            <a:r>
              <a:rPr lang="ko-KR" altLang="en-US" dirty="0" err="1" smtClean="0">
                <a:latin typeface="+mn-ea"/>
                <a:ea typeface="+mn-ea"/>
              </a:rPr>
              <a:t>리터럴</a:t>
            </a:r>
            <a:r>
              <a:rPr lang="ko-KR" altLang="en-US" dirty="0" smtClean="0">
                <a:latin typeface="+mn-ea"/>
                <a:ea typeface="+mn-ea"/>
              </a:rPr>
              <a:t> 경우 </a:t>
            </a:r>
            <a:r>
              <a:rPr lang="en-US" altLang="ko-KR" dirty="0" smtClean="0">
                <a:latin typeface="+mn-ea"/>
                <a:ea typeface="+mn-ea"/>
              </a:rPr>
              <a:t>10</a:t>
            </a:r>
            <a:r>
              <a:rPr lang="ko-KR" altLang="en-US" dirty="0" smtClean="0">
                <a:latin typeface="+mn-ea"/>
                <a:ea typeface="+mn-ea"/>
              </a:rPr>
              <a:t>진수 외에 </a:t>
            </a:r>
            <a:r>
              <a:rPr lang="en-US" altLang="ko-KR" dirty="0" smtClean="0">
                <a:latin typeface="+mn-ea"/>
                <a:ea typeface="+mn-ea"/>
              </a:rPr>
              <a:t>8</a:t>
            </a:r>
            <a:r>
              <a:rPr lang="ko-KR" altLang="en-US" dirty="0" smtClean="0">
                <a:latin typeface="+mn-ea"/>
                <a:ea typeface="+mn-ea"/>
              </a:rPr>
              <a:t>진수</a:t>
            </a:r>
            <a:r>
              <a:rPr lang="en-US" altLang="ko-KR" dirty="0" smtClean="0">
                <a:latin typeface="+mn-ea"/>
                <a:ea typeface="+mn-ea"/>
              </a:rPr>
              <a:t>, 16</a:t>
            </a:r>
            <a:r>
              <a:rPr lang="ko-KR" altLang="en-US" dirty="0" smtClean="0">
                <a:latin typeface="+mn-ea"/>
                <a:ea typeface="+mn-ea"/>
              </a:rPr>
              <a:t>진수 표현 가능</a:t>
            </a:r>
            <a:endParaRPr lang="en-US" altLang="ko-KR" dirty="0" smtClean="0">
              <a:latin typeface="+mn-ea"/>
              <a:ea typeface="+mn-ea"/>
            </a:endParaRPr>
          </a:p>
          <a:p>
            <a:pPr lvl="2">
              <a:defRPr/>
            </a:pPr>
            <a:r>
              <a:rPr lang="en-US" altLang="ko-KR" sz="1800" dirty="0" smtClean="0">
                <a:latin typeface="+mn-ea"/>
                <a:ea typeface="+mn-ea"/>
              </a:rPr>
              <a:t>8</a:t>
            </a:r>
            <a:r>
              <a:rPr lang="ko-KR" altLang="en-US" sz="1800" dirty="0" smtClean="0">
                <a:latin typeface="+mn-ea"/>
                <a:ea typeface="+mn-ea"/>
              </a:rPr>
              <a:t>진수   </a:t>
            </a:r>
            <a:r>
              <a:rPr lang="en-US" altLang="ko-KR" sz="1800" dirty="0" smtClean="0">
                <a:latin typeface="+mn-ea"/>
                <a:ea typeface="+mn-ea"/>
              </a:rPr>
              <a:t>: ‘0’ </a:t>
            </a:r>
            <a:r>
              <a:rPr lang="ko-KR" altLang="en-US" sz="1800" dirty="0" smtClean="0">
                <a:latin typeface="+mn-ea"/>
                <a:ea typeface="+mn-ea"/>
              </a:rPr>
              <a:t>다음에 </a:t>
            </a:r>
            <a:r>
              <a:rPr lang="en-US" altLang="ko-KR" sz="1800" dirty="0" smtClean="0">
                <a:latin typeface="+mn-ea"/>
                <a:ea typeface="+mn-ea"/>
              </a:rPr>
              <a:t>0 ~7</a:t>
            </a:r>
            <a:r>
              <a:rPr lang="ko-KR" altLang="en-US" sz="1800" dirty="0" smtClean="0">
                <a:latin typeface="+mn-ea"/>
                <a:ea typeface="+mn-ea"/>
              </a:rPr>
              <a:t>까지의 숫자들로 표현</a:t>
            </a:r>
            <a:r>
              <a:rPr lang="en-US" altLang="ko-KR" sz="1800" dirty="0" smtClean="0">
                <a:latin typeface="+mn-ea"/>
                <a:ea typeface="+mn-ea"/>
              </a:rPr>
              <a:t>(</a:t>
            </a:r>
            <a:r>
              <a:rPr lang="ko-KR" altLang="en-US" sz="1800" dirty="0" smtClean="0">
                <a:latin typeface="+mn-ea"/>
                <a:ea typeface="+mn-ea"/>
              </a:rPr>
              <a:t>예</a:t>
            </a:r>
            <a:r>
              <a:rPr lang="en-US" altLang="ko-KR" sz="1800" dirty="0" smtClean="0">
                <a:latin typeface="+mn-ea"/>
                <a:ea typeface="+mn-ea"/>
              </a:rPr>
              <a:t>: 07)</a:t>
            </a:r>
          </a:p>
          <a:p>
            <a:pPr lvl="2">
              <a:defRPr/>
            </a:pPr>
            <a:r>
              <a:rPr lang="en-US" altLang="ko-KR" sz="1800" dirty="0" smtClean="0">
                <a:latin typeface="+mn-ea"/>
                <a:ea typeface="+mn-ea"/>
              </a:rPr>
              <a:t>16</a:t>
            </a:r>
            <a:r>
              <a:rPr lang="ko-KR" altLang="en-US" sz="1800" dirty="0" smtClean="0">
                <a:latin typeface="+mn-ea"/>
                <a:ea typeface="+mn-ea"/>
              </a:rPr>
              <a:t>진수 </a:t>
            </a:r>
            <a:r>
              <a:rPr lang="en-US" altLang="ko-KR" sz="1800" dirty="0" smtClean="0">
                <a:latin typeface="+mn-ea"/>
                <a:ea typeface="+mn-ea"/>
              </a:rPr>
              <a:t>: ‘0X’</a:t>
            </a:r>
            <a:r>
              <a:rPr lang="ko-KR" altLang="en-US" sz="1800" dirty="0" smtClean="0">
                <a:latin typeface="+mn-ea"/>
                <a:ea typeface="+mn-ea"/>
              </a:rPr>
              <a:t>다음에 </a:t>
            </a:r>
            <a:r>
              <a:rPr lang="en-US" altLang="ko-KR" sz="1800" dirty="0" smtClean="0">
                <a:latin typeface="+mn-ea"/>
                <a:ea typeface="+mn-ea"/>
              </a:rPr>
              <a:t>0 ~A, B, C, D, E, F </a:t>
            </a:r>
            <a:r>
              <a:rPr lang="ko-KR" altLang="en-US" sz="1800" dirty="0" smtClean="0">
                <a:latin typeface="+mn-ea"/>
                <a:ea typeface="+mn-ea"/>
              </a:rPr>
              <a:t>등 </a:t>
            </a:r>
            <a:r>
              <a:rPr lang="en-US" altLang="ko-KR" sz="1800" dirty="0" smtClean="0">
                <a:latin typeface="+mn-ea"/>
                <a:ea typeface="+mn-ea"/>
              </a:rPr>
              <a:t>16</a:t>
            </a:r>
            <a:r>
              <a:rPr lang="ko-KR" altLang="en-US" sz="1800" dirty="0" smtClean="0">
                <a:latin typeface="+mn-ea"/>
                <a:ea typeface="+mn-ea"/>
              </a:rPr>
              <a:t>진수의 값으로 표현</a:t>
            </a:r>
            <a:r>
              <a:rPr lang="en-US" altLang="ko-KR" sz="1800" dirty="0" smtClean="0">
                <a:latin typeface="+mn-ea"/>
                <a:ea typeface="+mn-ea"/>
              </a:rPr>
              <a:t>(</a:t>
            </a:r>
            <a:r>
              <a:rPr lang="ko-KR" altLang="en-US" sz="1800" dirty="0" smtClean="0">
                <a:latin typeface="+mn-ea"/>
                <a:ea typeface="+mn-ea"/>
              </a:rPr>
              <a:t>예</a:t>
            </a:r>
            <a:r>
              <a:rPr lang="en-US" altLang="ko-KR" sz="1800" dirty="0" smtClean="0">
                <a:latin typeface="+mn-ea"/>
                <a:ea typeface="+mn-ea"/>
              </a:rPr>
              <a:t>: 0X1F) </a:t>
            </a:r>
          </a:p>
          <a:p>
            <a:pPr lvl="1">
              <a:defRPr/>
            </a:pPr>
            <a:endParaRPr lang="en-US" altLang="ko-KR" dirty="0" smtClean="0">
              <a:latin typeface="+mn-ea"/>
            </a:endParaRPr>
          </a:p>
          <a:p>
            <a:pPr lvl="1">
              <a:defRPr/>
            </a:pPr>
            <a:r>
              <a:rPr lang="ko-KR" altLang="en-US" dirty="0" smtClean="0">
                <a:latin typeface="+mn-ea"/>
              </a:rPr>
              <a:t>실수 </a:t>
            </a:r>
            <a:r>
              <a:rPr lang="ko-KR" altLang="en-US" dirty="0" err="1" smtClean="0">
                <a:latin typeface="+mn-ea"/>
              </a:rPr>
              <a:t>리터럴</a:t>
            </a:r>
            <a:r>
              <a:rPr lang="ko-KR" altLang="en-US" dirty="0" smtClean="0">
                <a:latin typeface="+mn-ea"/>
              </a:rPr>
              <a:t> 경우 소수형과 지수형 표현 가능</a:t>
            </a:r>
            <a:endParaRPr lang="en-US" altLang="ko-KR" dirty="0" smtClean="0">
              <a:latin typeface="+mn-ea"/>
            </a:endParaRPr>
          </a:p>
          <a:p>
            <a:pPr lvl="2">
              <a:defRPr/>
            </a:pPr>
            <a:r>
              <a:rPr lang="ko-KR" altLang="en-US" sz="1800" dirty="0" smtClean="0">
                <a:latin typeface="+mn-ea"/>
              </a:rPr>
              <a:t>예</a:t>
            </a:r>
            <a:r>
              <a:rPr lang="en-US" altLang="ko-KR" sz="1800" dirty="0" smtClean="0">
                <a:latin typeface="+mn-ea"/>
              </a:rPr>
              <a:t>) 110.34(</a:t>
            </a:r>
            <a:r>
              <a:rPr lang="ko-KR" altLang="en-US" sz="1800" dirty="0" smtClean="0">
                <a:latin typeface="+mn-ea"/>
              </a:rPr>
              <a:t>소수</a:t>
            </a:r>
            <a:r>
              <a:rPr lang="en-US" altLang="ko-KR" sz="1800" dirty="0" smtClean="0">
                <a:latin typeface="+mn-ea"/>
              </a:rPr>
              <a:t>), 1.2E+10(</a:t>
            </a:r>
            <a:r>
              <a:rPr lang="ko-KR" altLang="en-US" sz="1800" dirty="0" smtClean="0">
                <a:latin typeface="+mn-ea"/>
              </a:rPr>
              <a:t>지수</a:t>
            </a:r>
            <a:r>
              <a:rPr lang="en-US" altLang="ko-KR" sz="1800" dirty="0" smtClean="0">
                <a:latin typeface="+mn-ea"/>
              </a:rPr>
              <a:t>)</a:t>
            </a:r>
            <a:endParaRPr lang="en-US" altLang="ko-KR" sz="1800" dirty="0" smtClean="0">
              <a:latin typeface="+mn-ea"/>
              <a:ea typeface="+mn-ea"/>
            </a:endParaRPr>
          </a:p>
          <a:p>
            <a:pPr lvl="1">
              <a:defRPr/>
            </a:pPr>
            <a:endParaRPr lang="en-US" altLang="ko-KR" sz="1400" dirty="0" smtClean="0">
              <a:latin typeface="+mn-ea"/>
              <a:ea typeface="+mn-ea"/>
            </a:endParaRPr>
          </a:p>
          <a:p>
            <a:pPr lvl="1">
              <a:defRPr/>
            </a:pPr>
            <a:endParaRPr lang="en-US" altLang="ko-KR" sz="1400" dirty="0" smtClean="0">
              <a:latin typeface="+mn-ea"/>
              <a:ea typeface="+mn-ea"/>
            </a:endParaRPr>
          </a:p>
          <a:p>
            <a:pPr lvl="1">
              <a:buNone/>
              <a:defRPr/>
            </a:pPr>
            <a:r>
              <a:rPr lang="ko-KR" altLang="en-US" sz="1600" dirty="0" smtClean="0">
                <a:solidFill>
                  <a:srgbClr val="0000FF"/>
                </a:solidFill>
                <a:latin typeface="+mn-ea"/>
                <a:ea typeface="+mn-ea"/>
              </a:rPr>
              <a:t>*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  <a:ea typeface="+mn-ea"/>
              </a:rPr>
              <a:t>리터럴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  <a:ea typeface="+mn-ea"/>
              </a:rPr>
              <a:t>(Literal)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  <a:ea typeface="+mn-ea"/>
              </a:rPr>
              <a:t>: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  <a:ea typeface="+mn-ea"/>
              </a:rPr>
              <a:t>컴파일시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600" dirty="0" err="1" smtClean="0">
                <a:solidFill>
                  <a:srgbClr val="0000FF"/>
                </a:solidFill>
                <a:latin typeface="+mn-ea"/>
                <a:ea typeface="+mn-ea"/>
              </a:rPr>
              <a:t>프로그램내에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  <a:ea typeface="+mn-ea"/>
              </a:rPr>
              <a:t> 정의되어 있는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  <a:ea typeface="+mn-ea"/>
              </a:rPr>
              <a:t>“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  <a:ea typeface="+mn-ea"/>
              </a:rPr>
              <a:t>글자 그대로 해석되어야 할 값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  <a:ea typeface="+mn-ea"/>
              </a:rPr>
              <a:t>”</a:t>
            </a:r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기본 구문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문자열</a:t>
            </a:r>
            <a:r>
              <a:rPr lang="en-US" altLang="ko-KR" dirty="0" smtClean="0"/>
              <a:t>(string)</a:t>
            </a:r>
          </a:p>
          <a:p>
            <a:pPr lvl="1">
              <a:defRPr/>
            </a:pPr>
            <a:r>
              <a:rPr lang="ko-KR" altLang="en-US" dirty="0" smtClean="0">
                <a:latin typeface="+mn-ea"/>
                <a:ea typeface="+mn-ea"/>
              </a:rPr>
              <a:t>문자열 내의 문자는 유니코드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en-US" altLang="ko-KR" dirty="0" err="1" smtClean="0">
                <a:latin typeface="+mn-ea"/>
                <a:ea typeface="+mn-ea"/>
              </a:rPr>
              <a:t>unicode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r>
              <a:rPr lang="ko-KR" altLang="en-US" dirty="0" smtClean="0">
                <a:latin typeface="+mn-ea"/>
                <a:ea typeface="+mn-ea"/>
              </a:rPr>
              <a:t>로 표현된다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>
              <a:defRPr/>
            </a:pPr>
            <a:r>
              <a:rPr lang="ko-KR" altLang="en-US" dirty="0" smtClean="0">
                <a:latin typeface="+mn-ea"/>
                <a:ea typeface="+mn-ea"/>
              </a:rPr>
              <a:t>문자 하나를 위한 타입을 제공하지 않으므로 문자열로 처리한다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>
              <a:defRPr/>
            </a:pPr>
            <a:r>
              <a:rPr lang="ko-KR" altLang="en-US" dirty="0" smtClean="0">
                <a:latin typeface="+mn-ea"/>
                <a:ea typeface="+mn-ea"/>
              </a:rPr>
              <a:t>문자열 </a:t>
            </a:r>
            <a:r>
              <a:rPr lang="ko-KR" altLang="en-US" dirty="0" err="1" smtClean="0">
                <a:latin typeface="+mn-ea"/>
                <a:ea typeface="+mn-ea"/>
              </a:rPr>
              <a:t>리터럴</a:t>
            </a:r>
            <a:endParaRPr lang="en-US" altLang="ko-KR" dirty="0" smtClean="0">
              <a:latin typeface="+mn-ea"/>
              <a:ea typeface="+mn-ea"/>
            </a:endParaRPr>
          </a:p>
          <a:p>
            <a:pPr lvl="2">
              <a:defRPr/>
            </a:pPr>
            <a:r>
              <a:rPr lang="ko-KR" altLang="en-US" sz="1800" dirty="0" smtClean="0">
                <a:latin typeface="+mn-ea"/>
                <a:ea typeface="+mn-ea"/>
              </a:rPr>
              <a:t>작은따옴표 또는 큰따옴표로 둘러싸면 된다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</a:p>
          <a:p>
            <a:pPr lvl="2">
              <a:defRPr/>
            </a:pPr>
            <a:r>
              <a:rPr lang="ko-KR" altLang="en-US" sz="1800" dirty="0" smtClean="0">
                <a:latin typeface="+mn-ea"/>
                <a:ea typeface="+mn-ea"/>
              </a:rPr>
              <a:t>큰따옴표는 작은따옴표로 둘러 싸인 문자열에 포함될 수 있고</a:t>
            </a:r>
            <a:r>
              <a:rPr lang="en-US" altLang="ko-KR" sz="1800" dirty="0" smtClean="0">
                <a:latin typeface="+mn-ea"/>
                <a:ea typeface="+mn-ea"/>
              </a:rPr>
              <a:t/>
            </a:r>
            <a:br>
              <a:rPr lang="en-US" altLang="ko-KR" sz="1800" dirty="0" smtClean="0">
                <a:latin typeface="+mn-ea"/>
                <a:ea typeface="+mn-ea"/>
              </a:rPr>
            </a:br>
            <a:r>
              <a:rPr lang="ko-KR" altLang="en-US" sz="1800" dirty="0" smtClean="0">
                <a:latin typeface="+mn-ea"/>
                <a:ea typeface="+mn-ea"/>
              </a:rPr>
              <a:t>작은</a:t>
            </a:r>
            <a:endParaRPr lang="en-US" altLang="ko-KR" sz="1800" dirty="0" smtClean="0">
              <a:latin typeface="+mn-ea"/>
              <a:ea typeface="+mn-ea"/>
            </a:endParaRPr>
          </a:p>
          <a:p>
            <a:pPr lvl="2">
              <a:defRPr/>
            </a:pPr>
            <a:r>
              <a:rPr lang="ko-KR" altLang="en-US" sz="1800" dirty="0" smtClean="0">
                <a:latin typeface="+mn-ea"/>
                <a:ea typeface="+mn-ea"/>
              </a:rPr>
              <a:t>문자열과 문자열은 </a:t>
            </a:r>
            <a:r>
              <a:rPr lang="en-US" altLang="ko-KR" sz="1800" dirty="0" smtClean="0">
                <a:latin typeface="+mn-ea"/>
                <a:ea typeface="+mn-ea"/>
              </a:rPr>
              <a:t>‘+’</a:t>
            </a:r>
            <a:r>
              <a:rPr lang="ko-KR" altLang="en-US" sz="1800" dirty="0" smtClean="0">
                <a:latin typeface="+mn-ea"/>
                <a:ea typeface="+mn-ea"/>
              </a:rPr>
              <a:t> 연산자를 이용하여 연결할 수 있다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</a:p>
          <a:p>
            <a:pPr lvl="1">
              <a:defRPr/>
            </a:pPr>
            <a:r>
              <a:rPr lang="ko-KR" altLang="en-US" dirty="0" smtClean="0">
                <a:latin typeface="+mn-ea"/>
              </a:rPr>
              <a:t>문자열 </a:t>
            </a:r>
            <a:r>
              <a:rPr lang="ko-KR" altLang="en-US" dirty="0" err="1" smtClean="0">
                <a:latin typeface="+mn-ea"/>
              </a:rPr>
              <a:t>리터럴의</a:t>
            </a:r>
            <a:r>
              <a:rPr lang="ko-KR" altLang="en-US" dirty="0" smtClean="0">
                <a:latin typeface="+mn-ea"/>
              </a:rPr>
              <a:t> 이스케이프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제어 문자열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기본 구문</a:t>
            </a:r>
          </a:p>
        </p:txBody>
      </p:sp>
      <p:graphicFrame>
        <p:nvGraphicFramePr>
          <p:cNvPr id="4" name="Group 85"/>
          <p:cNvGraphicFramePr>
            <a:graphicFrameLocks noGrp="1"/>
          </p:cNvGraphicFramePr>
          <p:nvPr/>
        </p:nvGraphicFramePr>
        <p:xfrm>
          <a:off x="914401" y="4482904"/>
          <a:ext cx="7391401" cy="21945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355714"/>
                <a:gridCol w="1221187"/>
                <a:gridCol w="4814500"/>
              </a:tblGrid>
              <a:tr h="2288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구분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표기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설       명</a:t>
                      </a: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228851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제어문자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‘\n’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줄을 바꾼다</a:t>
                      </a: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(New Line)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228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‘\r’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현재행의</a:t>
                      </a: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처음으로 이동</a:t>
                      </a: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(Carriage Return)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228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‘\t’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일정한 간격을 띄운다</a:t>
                      </a: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(Tab)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228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‘\b’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한 칸 후진한다</a:t>
                      </a: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(Backspace)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228851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이스케이프문자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‘\’’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’</a:t>
                      </a:r>
                      <a:r>
                        <a:rPr kumimoji="0" lang="ko-KR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문자를 출력한다</a:t>
                      </a:r>
                      <a:r>
                        <a:rPr kumimoji="0" lang="en-US" altLang="ko-KR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(Single Quote)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228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‘\”’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”</a:t>
                      </a:r>
                      <a:r>
                        <a:rPr kumimoji="0" lang="ko-KR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문자를 출력한다</a:t>
                      </a:r>
                      <a:r>
                        <a:rPr kumimoji="0" lang="en-US" altLang="ko-KR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(Double Quote)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228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‘\\’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\</a:t>
                      </a: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문자를 출력한다</a:t>
                      </a: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(Backslash)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논리형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)</a:t>
            </a:r>
          </a:p>
          <a:p>
            <a:pPr lvl="1">
              <a:defRPr/>
            </a:pPr>
            <a:r>
              <a:rPr lang="en-US" altLang="ko-KR" dirty="0" smtClean="0">
                <a:latin typeface="+mn-ea"/>
                <a:ea typeface="+mn-ea"/>
              </a:rPr>
              <a:t>true, false </a:t>
            </a:r>
            <a:r>
              <a:rPr lang="ko-KR" altLang="en-US" dirty="0" smtClean="0">
                <a:latin typeface="+mn-ea"/>
                <a:ea typeface="+mn-ea"/>
              </a:rPr>
              <a:t>중 하나의 값을 가짐</a:t>
            </a:r>
            <a:endParaRPr lang="en-US" altLang="ko-KR" sz="160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lvl="1">
              <a:defRPr/>
            </a:pPr>
            <a:r>
              <a:rPr lang="ko-KR" altLang="en-US" dirty="0" smtClean="0">
                <a:latin typeface="+mn-ea"/>
                <a:ea typeface="+mn-ea"/>
              </a:rPr>
              <a:t>주로 비교의 결과로 생성</a:t>
            </a:r>
            <a:endParaRPr lang="en-US" altLang="ko-KR" dirty="0" smtClean="0">
              <a:latin typeface="+mn-ea"/>
              <a:ea typeface="+mn-ea"/>
            </a:endParaRPr>
          </a:p>
          <a:p>
            <a:pPr lvl="1">
              <a:defRPr/>
            </a:pPr>
            <a:endParaRPr lang="en-US" altLang="ko-KR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dirty="0" smtClean="0">
                <a:solidFill>
                  <a:srgbClr val="0000FF"/>
                </a:solidFill>
              </a:rPr>
              <a:t>undefined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smtClean="0">
                <a:solidFill>
                  <a:srgbClr val="0000FF"/>
                </a:solidFill>
              </a:rPr>
              <a:t>null</a:t>
            </a:r>
          </a:p>
          <a:p>
            <a:pPr lvl="1">
              <a:defRPr/>
            </a:pPr>
            <a:r>
              <a:rPr lang="en-US" altLang="ko-KR" b="1" dirty="0" smtClean="0">
                <a:solidFill>
                  <a:srgbClr val="0000FF"/>
                </a:solidFill>
                <a:latin typeface="+mn-ea"/>
              </a:rPr>
              <a:t>Undefined</a:t>
            </a:r>
          </a:p>
          <a:p>
            <a:pPr lvl="2">
              <a:defRPr/>
            </a:pPr>
            <a:r>
              <a:rPr lang="ko-KR" altLang="en-US" sz="1800" dirty="0" smtClean="0">
                <a:latin typeface="+mn-ea"/>
              </a:rPr>
              <a:t>값이 없음을 나타내는 특수한 값</a:t>
            </a:r>
            <a:endParaRPr lang="en-US" altLang="ko-KR" sz="1800" dirty="0" smtClean="0">
              <a:latin typeface="+mn-ea"/>
            </a:endParaRPr>
          </a:p>
          <a:p>
            <a:pPr lvl="2">
              <a:defRPr/>
            </a:pPr>
            <a:r>
              <a:rPr lang="ko-KR" altLang="en-US" sz="1800" dirty="0" smtClean="0">
                <a:latin typeface="+mn-ea"/>
              </a:rPr>
              <a:t>변수가 초기화 되지 않았거나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존재하지 않는 값에 접근하려 할 때 얻는 변수의 값</a:t>
            </a:r>
            <a:endParaRPr lang="en-US" altLang="ko-KR" sz="1800" dirty="0" smtClean="0">
              <a:latin typeface="+mn-ea"/>
            </a:endParaRPr>
          </a:p>
          <a:p>
            <a:pPr lvl="1">
              <a:defRPr/>
            </a:pPr>
            <a:r>
              <a:rPr lang="en-US" altLang="ko-KR" b="1" dirty="0" smtClean="0">
                <a:solidFill>
                  <a:srgbClr val="0000FF"/>
                </a:solidFill>
                <a:latin typeface="+mn-ea"/>
              </a:rPr>
              <a:t>null</a:t>
            </a:r>
          </a:p>
          <a:p>
            <a:pPr lvl="2">
              <a:defRPr/>
            </a:pPr>
            <a:r>
              <a:rPr lang="ko-KR" altLang="en-US" sz="1800" dirty="0" smtClean="0">
                <a:latin typeface="+mn-ea"/>
              </a:rPr>
              <a:t> 객체가 할당되지 않았음을 나타내는 특수한 값</a:t>
            </a:r>
            <a:endParaRPr lang="en-US" altLang="ko-KR" sz="1800" dirty="0" smtClean="0">
              <a:latin typeface="+mn-ea"/>
            </a:endParaRPr>
          </a:p>
          <a:p>
            <a:pPr lvl="1">
              <a:defRPr/>
            </a:pPr>
            <a:endParaRPr lang="en-US" altLang="ko-KR" dirty="0" smtClean="0">
              <a:latin typeface="+mn-ea"/>
            </a:endParaRPr>
          </a:p>
          <a:p>
            <a:pPr lvl="1">
              <a:buNone/>
              <a:defRPr/>
            </a:pPr>
            <a:r>
              <a:rPr lang="en-US" altLang="ko-KR" sz="1800" dirty="0" smtClean="0">
                <a:solidFill>
                  <a:srgbClr val="0000FF"/>
                </a:solidFill>
                <a:latin typeface="+mn-ea"/>
              </a:rPr>
              <a:t>* </a:t>
            </a:r>
            <a:r>
              <a:rPr lang="ko-KR" altLang="en-US" sz="1800" dirty="0" smtClean="0">
                <a:solidFill>
                  <a:srgbClr val="0000FF"/>
                </a:solidFill>
                <a:latin typeface="+mn-ea"/>
              </a:rPr>
              <a:t>시스템 레벨에선 </a:t>
            </a:r>
            <a:r>
              <a:rPr lang="en-US" altLang="ko-KR" sz="1800" dirty="0" smtClean="0">
                <a:solidFill>
                  <a:srgbClr val="0000FF"/>
                </a:solidFill>
                <a:latin typeface="+mn-ea"/>
              </a:rPr>
              <a:t>undefined, </a:t>
            </a:r>
            <a:r>
              <a:rPr lang="ko-KR" altLang="en-US" sz="1800" dirty="0" smtClean="0">
                <a:solidFill>
                  <a:srgbClr val="0000FF"/>
                </a:solidFill>
                <a:latin typeface="+mn-ea"/>
              </a:rPr>
              <a:t>프로그램 레벨에선 </a:t>
            </a:r>
            <a:r>
              <a:rPr lang="en-US" altLang="ko-KR" sz="1800" dirty="0" smtClean="0">
                <a:solidFill>
                  <a:srgbClr val="0000FF"/>
                </a:solidFill>
                <a:latin typeface="+mn-ea"/>
              </a:rPr>
              <a:t>null</a:t>
            </a:r>
            <a:r>
              <a:rPr lang="ko-KR" altLang="en-US" sz="1800" dirty="0" smtClean="0">
                <a:solidFill>
                  <a:srgbClr val="0000FF"/>
                </a:solidFill>
                <a:latin typeface="+mn-ea"/>
              </a:rPr>
              <a:t>을 사용한다</a:t>
            </a:r>
            <a:r>
              <a:rPr lang="en-US" altLang="ko-KR" sz="1800" dirty="0" smtClean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기본 구문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dirty="0" err="1" smtClean="0"/>
              <a:t>기본자료형과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래퍼</a:t>
            </a:r>
            <a:r>
              <a:rPr lang="en-US" altLang="ko-KR" dirty="0" smtClean="0"/>
              <a:t>(Wrapper)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>
                <a:latin typeface="+mn-ea"/>
                <a:ea typeface="+mn-ea"/>
              </a:rPr>
              <a:t>기본자료형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문자열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숫자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논리값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r>
              <a:rPr lang="ko-KR" altLang="en-US" dirty="0" smtClean="0">
                <a:latin typeface="+mn-ea"/>
                <a:ea typeface="+mn-ea"/>
              </a:rPr>
              <a:t> 각각에 대응하는 객체가 정의되어 있는데 이를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  <a:ea typeface="+mn-ea"/>
              </a:rPr>
              <a:t>래퍼객체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(String, Number, Boolean)</a:t>
            </a:r>
            <a:r>
              <a:rPr lang="ko-KR" altLang="en-US" dirty="0" smtClean="0">
                <a:latin typeface="+mn-ea"/>
                <a:ea typeface="+mn-ea"/>
              </a:rPr>
              <a:t>라 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>
              <a:defRPr/>
            </a:pPr>
            <a:r>
              <a:rPr lang="ko-KR" altLang="en-US" dirty="0" err="1" smtClean="0">
                <a:latin typeface="+mn-ea"/>
              </a:rPr>
              <a:t>래퍼객체는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기본자료형을</a:t>
            </a:r>
            <a:r>
              <a:rPr lang="ko-KR" altLang="en-US" dirty="0" smtClean="0">
                <a:latin typeface="+mn-ea"/>
              </a:rPr>
              <a:t> 포장하여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다양한 </a:t>
            </a:r>
            <a:r>
              <a:rPr lang="ko-KR" altLang="en-US" dirty="0" err="1" smtClean="0">
                <a:latin typeface="+mn-ea"/>
              </a:rPr>
              <a:t>메소드를</a:t>
            </a:r>
            <a:r>
              <a:rPr lang="ko-KR" altLang="en-US" dirty="0" smtClean="0">
                <a:latin typeface="+mn-ea"/>
              </a:rPr>
              <a:t> 제공한다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defRPr/>
            </a:pPr>
            <a:r>
              <a:rPr lang="ko-KR" altLang="en-US" dirty="0" err="1" smtClean="0">
                <a:latin typeface="+mn-ea"/>
              </a:rPr>
              <a:t>기본자료형의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프로퍼티나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메소드를</a:t>
            </a:r>
            <a:r>
              <a:rPr lang="ko-KR" altLang="en-US" dirty="0" smtClean="0">
                <a:latin typeface="+mn-ea"/>
              </a:rPr>
              <a:t> 접근하려고 할 때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스크립트 엔진에 의해 임시 생성되며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접근이 끝나면 기본 </a:t>
            </a:r>
            <a:r>
              <a:rPr lang="ko-KR" altLang="en-US" dirty="0" err="1" smtClean="0">
                <a:latin typeface="+mn-ea"/>
              </a:rPr>
              <a:t>자료형으로</a:t>
            </a:r>
            <a:r>
              <a:rPr lang="ko-KR" altLang="en-US" dirty="0" smtClean="0">
                <a:latin typeface="+mn-ea"/>
              </a:rPr>
              <a:t> 변환된다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2">
              <a:defRPr/>
            </a:pPr>
            <a:r>
              <a:rPr lang="en-US" altLang="ko-KR" sz="1800" dirty="0" smtClean="0">
                <a:latin typeface="+mn-ea"/>
              </a:rPr>
              <a:t>== : </a:t>
            </a:r>
            <a:r>
              <a:rPr lang="ko-KR" altLang="en-US" sz="1800" dirty="0" smtClean="0">
                <a:latin typeface="+mn-ea"/>
              </a:rPr>
              <a:t>기본값과 </a:t>
            </a:r>
            <a:r>
              <a:rPr lang="ko-KR" altLang="en-US" sz="1800" dirty="0" err="1" smtClean="0">
                <a:latin typeface="+mn-ea"/>
              </a:rPr>
              <a:t>래퍼객체를</a:t>
            </a:r>
            <a:r>
              <a:rPr lang="ko-KR" altLang="en-US" sz="1800" dirty="0" smtClean="0">
                <a:latin typeface="+mn-ea"/>
              </a:rPr>
              <a:t> 동등하게 비교</a:t>
            </a:r>
            <a:endParaRPr lang="en-US" altLang="ko-KR" sz="1800" dirty="0" smtClean="0">
              <a:latin typeface="+mn-ea"/>
            </a:endParaRPr>
          </a:p>
          <a:p>
            <a:pPr lvl="2">
              <a:defRPr/>
            </a:pPr>
            <a:r>
              <a:rPr lang="en-US" altLang="ko-KR" sz="1800" dirty="0" smtClean="0">
                <a:latin typeface="+mn-ea"/>
              </a:rPr>
              <a:t>=== : </a:t>
            </a:r>
            <a:r>
              <a:rPr lang="ko-KR" altLang="en-US" sz="1800" dirty="0" smtClean="0">
                <a:latin typeface="+mn-ea"/>
              </a:rPr>
              <a:t>기본값과 </a:t>
            </a:r>
            <a:r>
              <a:rPr lang="ko-KR" altLang="en-US" sz="1800" dirty="0" err="1" smtClean="0">
                <a:latin typeface="+mn-ea"/>
              </a:rPr>
              <a:t>래퍼객체를</a:t>
            </a:r>
            <a:r>
              <a:rPr lang="ko-KR" altLang="en-US" sz="1800" dirty="0" smtClean="0">
                <a:latin typeface="+mn-ea"/>
              </a:rPr>
              <a:t> 구별</a:t>
            </a:r>
            <a:endParaRPr lang="en-US" altLang="ko-KR" sz="1800" dirty="0" smtClean="0">
              <a:latin typeface="+mn-ea"/>
            </a:endParaRPr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기본 구문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004" y="4157004"/>
            <a:ext cx="533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기본 </a:t>
            </a:r>
            <a:r>
              <a:rPr lang="ko-KR" altLang="en-US" dirty="0" err="1" smtClean="0"/>
              <a:t>자료형과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래퍼</a:t>
            </a:r>
            <a:r>
              <a:rPr lang="en-US" altLang="ko-KR" dirty="0" smtClean="0"/>
              <a:t>(Wrapper)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ko-KR" altLang="en-US" dirty="0" err="1" smtClean="0">
                <a:latin typeface="+mn-ea"/>
                <a:ea typeface="+mn-ea"/>
              </a:rPr>
              <a:t>기본자료형을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직접 </a:t>
            </a:r>
            <a:r>
              <a:rPr lang="ko-KR" altLang="en-US" dirty="0" err="1" smtClean="0">
                <a:latin typeface="+mn-ea"/>
                <a:ea typeface="+mn-ea"/>
              </a:rPr>
              <a:t>래퍼객체로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형변환하고</a:t>
            </a:r>
            <a:r>
              <a:rPr lang="ko-KR" altLang="en-US" dirty="0" smtClean="0">
                <a:latin typeface="+mn-ea"/>
                <a:ea typeface="+mn-ea"/>
              </a:rPr>
              <a:t> 싶다면 </a:t>
            </a:r>
            <a:r>
              <a:rPr lang="en-US" altLang="ko-KR" dirty="0" smtClean="0">
                <a:latin typeface="+mn-ea"/>
                <a:ea typeface="+mn-ea"/>
              </a:rPr>
              <a:t>Object() </a:t>
            </a:r>
            <a:r>
              <a:rPr lang="ko-KR" altLang="en-US" dirty="0" smtClean="0">
                <a:latin typeface="+mn-ea"/>
                <a:ea typeface="+mn-ea"/>
              </a:rPr>
              <a:t>함수를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이용한다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>
              <a:defRPr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기본 구문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309404"/>
            <a:ext cx="7620000" cy="2057400"/>
          </a:xfrm>
          <a:prstGeom prst="rect">
            <a:avLst/>
          </a:prstGeom>
          <a:solidFill>
            <a:srgbClr val="FFFFCC"/>
          </a:solidFill>
          <a:ln w="15875">
            <a:solidFill>
              <a:srgbClr val="C00000"/>
            </a:solidFill>
            <a:prstDash val="dash"/>
          </a:ln>
        </p:spPr>
        <p:txBody>
          <a:bodyPr lIns="108000" tIns="72000" rIns="108000" bIns="72000" anchor="ctr"/>
          <a:lstStyle/>
          <a:p>
            <a:r>
              <a:rPr lang="en-US" altLang="ko-KR" sz="1800" dirty="0" err="1">
                <a:latin typeface="+mn-ea"/>
                <a:ea typeface="+mn-ea"/>
              </a:rPr>
              <a:t>var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str</a:t>
            </a:r>
            <a:r>
              <a:rPr lang="en-US" altLang="ko-KR" sz="1800" dirty="0">
                <a:latin typeface="+mn-ea"/>
                <a:ea typeface="+mn-ea"/>
              </a:rPr>
              <a:t> = "JavaScript";</a:t>
            </a:r>
          </a:p>
          <a:p>
            <a:r>
              <a:rPr lang="en-US" altLang="ko-KR" sz="1800" dirty="0">
                <a:latin typeface="+mn-ea"/>
                <a:ea typeface="+mn-ea"/>
              </a:rPr>
              <a:t>console.log(</a:t>
            </a:r>
            <a:r>
              <a:rPr lang="en-US" altLang="ko-KR" sz="1800" dirty="0" err="1">
                <a:latin typeface="+mn-ea"/>
                <a:ea typeface="+mn-ea"/>
              </a:rPr>
              <a:t>typeof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str</a:t>
            </a:r>
            <a:r>
              <a:rPr lang="en-US" altLang="ko-KR" sz="1800" dirty="0">
                <a:latin typeface="+mn-ea"/>
                <a:ea typeface="+mn-ea"/>
              </a:rPr>
              <a:t>);//string</a:t>
            </a:r>
          </a:p>
          <a:p>
            <a:r>
              <a:rPr lang="en-US" altLang="ko-KR" sz="1800" dirty="0">
                <a:latin typeface="+mn-ea"/>
                <a:ea typeface="+mn-ea"/>
              </a:rPr>
              <a:t>console.log(</a:t>
            </a:r>
            <a:r>
              <a:rPr lang="en-US" altLang="ko-KR" sz="1800" dirty="0" err="1">
                <a:latin typeface="+mn-ea"/>
                <a:ea typeface="+mn-ea"/>
              </a:rPr>
              <a:t>str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instanceof</a:t>
            </a:r>
            <a:r>
              <a:rPr lang="en-US" altLang="ko-KR" sz="1800" dirty="0">
                <a:latin typeface="+mn-ea"/>
                <a:ea typeface="+mn-ea"/>
              </a:rPr>
              <a:t> String);//false</a:t>
            </a:r>
          </a:p>
          <a:p>
            <a:endParaRPr lang="ko-KR" altLang="en-US" sz="1800" dirty="0">
              <a:latin typeface="+mn-ea"/>
              <a:ea typeface="+mn-ea"/>
            </a:endParaRPr>
          </a:p>
          <a:p>
            <a:r>
              <a:rPr lang="en-US" altLang="ko-KR" sz="1800" dirty="0" err="1">
                <a:latin typeface="+mn-ea"/>
                <a:ea typeface="+mn-ea"/>
              </a:rPr>
              <a:t>var</a:t>
            </a:r>
            <a:r>
              <a:rPr lang="en-US" altLang="ko-KR" sz="1800" dirty="0">
                <a:latin typeface="+mn-ea"/>
                <a:ea typeface="+mn-ea"/>
              </a:rPr>
              <a:t> str2 = Object(</a:t>
            </a:r>
            <a:r>
              <a:rPr lang="en-US" altLang="ko-KR" sz="1800" dirty="0" err="1">
                <a:latin typeface="+mn-ea"/>
                <a:ea typeface="+mn-ea"/>
              </a:rPr>
              <a:t>str</a:t>
            </a:r>
            <a:r>
              <a:rPr lang="en-US" altLang="ko-KR" sz="1800" dirty="0">
                <a:latin typeface="+mn-ea"/>
                <a:ea typeface="+mn-ea"/>
              </a:rPr>
              <a:t>);</a:t>
            </a:r>
          </a:p>
          <a:p>
            <a:r>
              <a:rPr lang="en-US" altLang="ko-KR" sz="1800" dirty="0">
                <a:latin typeface="+mn-ea"/>
                <a:ea typeface="+mn-ea"/>
              </a:rPr>
              <a:t>console.log(</a:t>
            </a:r>
            <a:r>
              <a:rPr lang="en-US" altLang="ko-KR" sz="1800" dirty="0" err="1">
                <a:latin typeface="+mn-ea"/>
                <a:ea typeface="+mn-ea"/>
              </a:rPr>
              <a:t>typeof</a:t>
            </a:r>
            <a:r>
              <a:rPr lang="en-US" altLang="ko-KR" sz="1800" dirty="0">
                <a:latin typeface="+mn-ea"/>
                <a:ea typeface="+mn-ea"/>
              </a:rPr>
              <a:t> str2);//object</a:t>
            </a:r>
          </a:p>
          <a:p>
            <a:r>
              <a:rPr lang="en-US" altLang="ko-KR" sz="1800" dirty="0">
                <a:latin typeface="+mn-ea"/>
                <a:ea typeface="+mn-ea"/>
              </a:rPr>
              <a:t>console.log(str2 </a:t>
            </a:r>
            <a:r>
              <a:rPr lang="en-US" altLang="ko-KR" sz="1800" dirty="0" err="1">
                <a:latin typeface="+mn-ea"/>
                <a:ea typeface="+mn-ea"/>
              </a:rPr>
              <a:t>instanceof</a:t>
            </a:r>
            <a:r>
              <a:rPr lang="en-US" altLang="ko-KR" sz="1800" dirty="0">
                <a:latin typeface="+mn-ea"/>
                <a:ea typeface="+mn-ea"/>
              </a:rPr>
              <a:t> String);//true</a:t>
            </a:r>
            <a:endParaRPr lang="ko-KR" altLang="en-US" sz="1800" dirty="0">
              <a:solidFill>
                <a:schemeClr val="accent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936" y="1447800"/>
            <a:ext cx="7744264" cy="1600200"/>
          </a:xfrm>
          <a:prstGeom prst="rect">
            <a:avLst/>
          </a:prstGeom>
          <a:solidFill>
            <a:srgbClr val="FFFFCC"/>
          </a:solidFill>
          <a:ln w="15875">
            <a:solidFill>
              <a:srgbClr val="C00000"/>
            </a:solidFill>
            <a:prstDash val="dash"/>
          </a:ln>
        </p:spPr>
        <p:txBody>
          <a:bodyPr lIns="108000" tIns="72000" rIns="108000" bIns="72000" anchor="ctr"/>
          <a:lstStyle/>
          <a:p>
            <a:r>
              <a:rPr lang="en-US" altLang="ko-KR" sz="1800" dirty="0" err="1">
                <a:latin typeface="+mn-ea"/>
                <a:ea typeface="+mn-ea"/>
              </a:rPr>
              <a:t>var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str</a:t>
            </a:r>
            <a:r>
              <a:rPr lang="en-US" altLang="ko-KR" sz="1800" dirty="0">
                <a:latin typeface="+mn-ea"/>
                <a:ea typeface="+mn-ea"/>
              </a:rPr>
              <a:t> = "JavaScript";  //string</a:t>
            </a:r>
          </a:p>
          <a:p>
            <a:r>
              <a:rPr lang="en-US" altLang="ko-KR" sz="1800" dirty="0" err="1">
                <a:latin typeface="+mn-ea"/>
                <a:ea typeface="+mn-ea"/>
              </a:rPr>
              <a:t>var</a:t>
            </a:r>
            <a:r>
              <a:rPr lang="en-US" altLang="ko-KR" sz="1800" dirty="0">
                <a:latin typeface="+mn-ea"/>
                <a:ea typeface="+mn-ea"/>
              </a:rPr>
              <a:t> word = </a:t>
            </a:r>
            <a:r>
              <a:rPr lang="en-US" altLang="ko-KR" sz="1800" dirty="0" err="1">
                <a:latin typeface="+mn-ea"/>
                <a:ea typeface="+mn-ea"/>
              </a:rPr>
              <a:t>str.substring</a:t>
            </a:r>
            <a:r>
              <a:rPr lang="en-US" altLang="ko-KR" sz="1800" dirty="0">
                <a:latin typeface="+mn-ea"/>
                <a:ea typeface="+mn-ea"/>
              </a:rPr>
              <a:t>(0, 4);//String </a:t>
            </a:r>
            <a:r>
              <a:rPr lang="ko-KR" altLang="en-US" sz="1800" dirty="0">
                <a:latin typeface="+mn-ea"/>
                <a:ea typeface="+mn-ea"/>
              </a:rPr>
              <a:t>객체</a:t>
            </a:r>
          </a:p>
          <a:p>
            <a:endParaRPr lang="ko-KR" altLang="en-US" sz="1800" dirty="0">
              <a:latin typeface="+mn-ea"/>
              <a:ea typeface="+mn-ea"/>
            </a:endParaRPr>
          </a:p>
          <a:p>
            <a:r>
              <a:rPr lang="en-US" altLang="ko-KR" sz="1800" dirty="0">
                <a:latin typeface="+mn-ea"/>
                <a:ea typeface="+mn-ea"/>
              </a:rPr>
              <a:t>// </a:t>
            </a:r>
            <a:r>
              <a:rPr lang="en-US" altLang="ko-KR" sz="1800" dirty="0" err="1">
                <a:latin typeface="+mn-ea"/>
                <a:ea typeface="+mn-ea"/>
              </a:rPr>
              <a:t>str</a:t>
            </a:r>
            <a:r>
              <a:rPr lang="ko-KR" altLang="en-US" sz="1800" dirty="0">
                <a:latin typeface="+mn-ea"/>
                <a:ea typeface="+mn-ea"/>
              </a:rPr>
              <a:t>이 객체처럼 보이지만 기본자료형인 </a:t>
            </a:r>
            <a:r>
              <a:rPr lang="en-US" altLang="ko-KR" sz="1800" dirty="0">
                <a:latin typeface="+mn-ea"/>
                <a:ea typeface="+mn-ea"/>
              </a:rPr>
              <a:t>string</a:t>
            </a:r>
            <a:r>
              <a:rPr lang="ko-KR" altLang="en-US" sz="1800" dirty="0">
                <a:latin typeface="+mn-ea"/>
                <a:ea typeface="+mn-ea"/>
              </a:rPr>
              <a:t>이다</a:t>
            </a:r>
            <a:r>
              <a:rPr lang="en-US" altLang="ko-KR" sz="1800" dirty="0">
                <a:latin typeface="+mn-ea"/>
                <a:ea typeface="+mn-ea"/>
              </a:rPr>
              <a:t>.</a:t>
            </a:r>
          </a:p>
          <a:p>
            <a:r>
              <a:rPr lang="en-US" altLang="ko-KR" sz="1800" dirty="0">
                <a:latin typeface="+mn-ea"/>
                <a:ea typeface="+mn-ea"/>
              </a:rPr>
              <a:t>console.log(</a:t>
            </a:r>
            <a:r>
              <a:rPr lang="en-US" altLang="ko-KR" sz="1800" dirty="0" err="1">
                <a:solidFill>
                  <a:srgbClr val="0000FF"/>
                </a:solidFill>
                <a:latin typeface="+mn-ea"/>
                <a:ea typeface="+mn-ea"/>
              </a:rPr>
              <a:t>typeof</a:t>
            </a:r>
            <a:r>
              <a:rPr lang="en-US" altLang="ko-KR" sz="18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str</a:t>
            </a:r>
            <a:r>
              <a:rPr lang="en-US" altLang="ko-KR" sz="1800" dirty="0">
                <a:latin typeface="+mn-ea"/>
                <a:ea typeface="+mn-ea"/>
              </a:rPr>
              <a:t>);//string</a:t>
            </a:r>
            <a:endParaRPr lang="ko-KR" altLang="en-US" sz="1800" dirty="0">
              <a:solidFill>
                <a:schemeClr val="accent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자바스크립트가 지원하는 연산자는 아래와 같다</a:t>
            </a:r>
            <a:r>
              <a:rPr lang="en-US" altLang="ko-KR" dirty="0" smtClean="0"/>
              <a:t>.</a:t>
            </a:r>
          </a:p>
        </p:txBody>
      </p:sp>
      <p:sp>
        <p:nvSpPr>
          <p:cNvPr id="2150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r>
              <a:rPr lang="en-US" altLang="ko-KR" dirty="0" smtClean="0"/>
              <a:t>(Operator)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19664"/>
            <a:ext cx="7924800" cy="4295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r>
              <a:rPr lang="en-US" altLang="ko-KR" dirty="0" smtClean="0"/>
              <a:t>(Operator)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66800"/>
            <a:ext cx="7924800" cy="4743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r>
              <a:rPr lang="en-US" altLang="ko-KR" dirty="0" smtClean="0"/>
              <a:t>(Operator)</a:t>
            </a:r>
            <a:endParaRPr lang="ko-KR" alt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66800"/>
            <a:ext cx="7848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r>
              <a:rPr lang="en-US" altLang="ko-KR" dirty="0" smtClean="0"/>
              <a:t>(Operator)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1066800"/>
            <a:ext cx="80668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와 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이름은 비슷하나 완전히 다른 언어이다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햄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햄스터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ko-KR" dirty="0" smtClean="0"/>
              <a:t>JavaScript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언어보다 훨씬 배우기 쉬우며 사용하기 쉽다</a:t>
            </a:r>
            <a:r>
              <a:rPr lang="en-US" altLang="ko-KR" dirty="0" smtClean="0"/>
              <a:t>(?)</a:t>
            </a:r>
          </a:p>
        </p:txBody>
      </p:sp>
      <p:sp>
        <p:nvSpPr>
          <p:cNvPr id="81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소개</a:t>
            </a:r>
          </a:p>
        </p:txBody>
      </p:sp>
      <p:graphicFrame>
        <p:nvGraphicFramePr>
          <p:cNvPr id="4" name="Group 198"/>
          <p:cNvGraphicFramePr>
            <a:graphicFrameLocks noGrp="1"/>
          </p:cNvGraphicFramePr>
          <p:nvPr/>
        </p:nvGraphicFramePr>
        <p:xfrm>
          <a:off x="685800" y="1905000"/>
          <a:ext cx="7848600" cy="3048001"/>
        </p:xfrm>
        <a:graphic>
          <a:graphicData uri="http://schemas.openxmlformats.org/drawingml/2006/table">
            <a:tbl>
              <a:tblPr/>
              <a:tblGrid>
                <a:gridCol w="1747568"/>
                <a:gridCol w="3053032"/>
                <a:gridCol w="3048000"/>
              </a:tblGrid>
              <a:tr h="567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자바스크립트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9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언어종류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컴파일러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인터프리터 언어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인터프리터 언어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7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실행환경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자바가상기계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(JVM)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웹브라우저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7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작성위치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별도의 소스 파일에 작성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 안에 삽입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6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변수선언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변수의 데이터 타입을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반드시 선언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변수의  데이터 타입을 선언하지 않음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동적 데이터 타입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r>
              <a:rPr lang="en-US" altLang="ko-KR" dirty="0" smtClean="0"/>
              <a:t>(Operator)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95375"/>
            <a:ext cx="80772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r>
              <a:rPr lang="en-US" altLang="ko-KR" dirty="0" smtClean="0"/>
              <a:t>(Operator)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815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r>
              <a:rPr lang="en-US" altLang="ko-KR" dirty="0" smtClean="0"/>
              <a:t>(Operator)</a:t>
            </a:r>
            <a:endParaRPr lang="ko-KR" alt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57275"/>
            <a:ext cx="80772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r>
              <a:rPr lang="en-US" altLang="ko-KR" dirty="0" smtClean="0"/>
              <a:t>(Operator)</a:t>
            </a:r>
            <a:endParaRPr lang="ko-KR" altLang="en-US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533400" y="1066800"/>
            <a:ext cx="7856384" cy="5105400"/>
            <a:chOff x="533400" y="1066800"/>
            <a:chExt cx="7856384" cy="51054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" y="1066800"/>
              <a:ext cx="7856384" cy="2860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3400" y="4136642"/>
              <a:ext cx="7833579" cy="2035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r>
              <a:rPr lang="en-US" altLang="ko-KR" dirty="0" smtClean="0"/>
              <a:t>(Operator)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8001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7924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문을 사용해 홀수와 짝수를 구분하는 예제</a:t>
            </a:r>
          </a:p>
        </p:txBody>
      </p:sp>
      <p:sp>
        <p:nvSpPr>
          <p:cNvPr id="5325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</a:t>
            </a: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8800"/>
            <a:ext cx="7315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774013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7924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JavaScript </a:t>
            </a:r>
            <a:r>
              <a:rPr lang="ko-KR" altLang="en-US" dirty="0" smtClean="0"/>
              <a:t>역사</a:t>
            </a:r>
            <a:endParaRPr lang="en-US" altLang="ko-KR" dirty="0" smtClean="0"/>
          </a:p>
          <a:p>
            <a:pPr lvl="1"/>
            <a:r>
              <a:rPr lang="en-US" altLang="ko-KR" sz="1800" dirty="0" smtClean="0">
                <a:solidFill>
                  <a:srgbClr val="C00000"/>
                </a:solidFill>
              </a:rPr>
              <a:t>1995</a:t>
            </a:r>
            <a:r>
              <a:rPr lang="ko-KR" altLang="en-US" sz="1800" dirty="0" smtClean="0"/>
              <a:t>년 </a:t>
            </a:r>
            <a:r>
              <a:rPr lang="ko-KR" altLang="en-US" sz="1800" dirty="0" err="1" smtClean="0">
                <a:solidFill>
                  <a:srgbClr val="C00000"/>
                </a:solidFill>
              </a:rPr>
              <a:t>넷스케이프</a:t>
            </a:r>
            <a:r>
              <a:rPr lang="en-US" altLang="ko-KR" sz="1800" dirty="0" smtClean="0">
                <a:solidFill>
                  <a:srgbClr val="C00000"/>
                </a:solidFill>
              </a:rPr>
              <a:t>(Netscape)</a:t>
            </a:r>
            <a:r>
              <a:rPr lang="ko-KR" altLang="en-US" sz="1800" dirty="0" smtClean="0"/>
              <a:t>에서 자사 브라우저</a:t>
            </a:r>
            <a:r>
              <a:rPr lang="en-US" altLang="ko-KR" sz="1800" dirty="0" smtClean="0"/>
              <a:t>(Netscape)</a:t>
            </a:r>
            <a:r>
              <a:rPr lang="ko-KR" altLang="en-US" sz="1800" dirty="0" smtClean="0"/>
              <a:t>에서 실행되는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최초의 스크립트 언어 개발 </a:t>
            </a:r>
            <a:r>
              <a:rPr lang="en-US" altLang="ko-KR" sz="1800" dirty="0" smtClean="0"/>
              <a:t>– </a:t>
            </a:r>
            <a:r>
              <a:rPr lang="ko-KR" altLang="en-US" sz="1800" dirty="0" smtClean="0">
                <a:solidFill>
                  <a:srgbClr val="C00000"/>
                </a:solidFill>
              </a:rPr>
              <a:t>라이브스크립트</a:t>
            </a:r>
            <a:r>
              <a:rPr lang="en-US" altLang="ko-KR" sz="1800" dirty="0" smtClean="0">
                <a:solidFill>
                  <a:srgbClr val="C00000"/>
                </a:solidFill>
              </a:rPr>
              <a:t>(</a:t>
            </a:r>
            <a:r>
              <a:rPr lang="en-US" altLang="ko-KR" sz="1800" dirty="0" err="1" smtClean="0">
                <a:solidFill>
                  <a:srgbClr val="C00000"/>
                </a:solidFill>
              </a:rPr>
              <a:t>LiveScript</a:t>
            </a:r>
            <a:r>
              <a:rPr lang="en-US" altLang="ko-KR" sz="1800" dirty="0" smtClean="0">
                <a:solidFill>
                  <a:srgbClr val="C00000"/>
                </a:solidFill>
              </a:rPr>
              <a:t>)</a:t>
            </a:r>
            <a:r>
              <a:rPr lang="ko-KR" altLang="en-US" sz="1800" dirty="0" smtClean="0"/>
              <a:t>라 최초 명명</a:t>
            </a:r>
            <a:endParaRPr lang="en-US" altLang="ko-KR" sz="1800" dirty="0" smtClean="0"/>
          </a:p>
          <a:p>
            <a:pPr lvl="1"/>
            <a:r>
              <a:rPr lang="en-US" altLang="ko-KR" sz="1800" dirty="0" smtClean="0">
                <a:solidFill>
                  <a:srgbClr val="C00000"/>
                </a:solidFill>
              </a:rPr>
              <a:t>1995</a:t>
            </a:r>
            <a:r>
              <a:rPr lang="ko-KR" altLang="en-US" sz="1800" dirty="0" smtClean="0"/>
              <a:t>년 말 </a:t>
            </a:r>
            <a:r>
              <a:rPr lang="ko-KR" altLang="en-US" sz="1800" dirty="0" err="1" smtClean="0"/>
              <a:t>썬마이크로시스템즈로부터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Java</a:t>
            </a:r>
            <a:r>
              <a:rPr lang="ko-KR" altLang="en-US" sz="1800" dirty="0" smtClean="0"/>
              <a:t>에서 변형된 이름에 대한 라이센스를 취득하여 </a:t>
            </a:r>
            <a:r>
              <a:rPr lang="en-US" altLang="ko-KR" sz="1800" dirty="0" smtClean="0">
                <a:solidFill>
                  <a:srgbClr val="C00000"/>
                </a:solidFill>
              </a:rPr>
              <a:t>JavaScript</a:t>
            </a:r>
            <a:r>
              <a:rPr lang="ko-KR" altLang="en-US" sz="1800" dirty="0" smtClean="0"/>
              <a:t>  공식 이름 탄생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JavaScript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Java</a:t>
            </a:r>
            <a:r>
              <a:rPr lang="ko-KR" altLang="en-US" sz="1600" dirty="0" smtClean="0"/>
              <a:t>는 유사한 점도 있지만 매우 다른 언어이다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800" dirty="0" smtClean="0"/>
              <a:t>JavaScript</a:t>
            </a:r>
            <a:r>
              <a:rPr lang="ko-KR" altLang="en-US" sz="1800" dirty="0" smtClean="0"/>
              <a:t>는 웹</a:t>
            </a:r>
            <a:r>
              <a:rPr lang="en-US" altLang="ko-KR" sz="1800" dirty="0" smtClean="0"/>
              <a:t>(HTML) </a:t>
            </a:r>
            <a:r>
              <a:rPr lang="ko-KR" altLang="en-US" sz="1800" dirty="0" smtClean="0"/>
              <a:t>문서에서 각종 액션을 처리하는 데 사용되었고</a:t>
            </a:r>
            <a:r>
              <a:rPr lang="en-US" altLang="ko-KR" sz="1800" dirty="0" smtClean="0"/>
              <a:t>,</a:t>
            </a:r>
            <a:br>
              <a:rPr lang="en-US" altLang="ko-KR" sz="1800" dirty="0" smtClean="0"/>
            </a:br>
            <a:r>
              <a:rPr lang="ko-KR" altLang="en-US" sz="1800" dirty="0" smtClean="0"/>
              <a:t>웹 브라우저의 내장 객체에도 접근할 수 있었다</a:t>
            </a:r>
            <a:r>
              <a:rPr lang="en-US" altLang="ko-KR" sz="1800" dirty="0" smtClean="0"/>
              <a:t>.</a:t>
            </a:r>
            <a:endParaRPr lang="en-US" altLang="ko-KR" sz="1600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소개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7848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1066800"/>
            <a:ext cx="79533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JavaScript </a:t>
            </a:r>
            <a:r>
              <a:rPr lang="ko-KR" altLang="en-US" dirty="0" smtClean="0"/>
              <a:t>표준화 진행 상황</a:t>
            </a:r>
            <a:endParaRPr lang="en-US" altLang="ko-KR" dirty="0" smtClean="0"/>
          </a:p>
          <a:p>
            <a:pPr lvl="1"/>
            <a:r>
              <a:rPr lang="en-US" altLang="ko-KR" sz="1800" dirty="0" smtClean="0">
                <a:solidFill>
                  <a:srgbClr val="C00000"/>
                </a:solidFill>
              </a:rPr>
              <a:t>1997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넷스케이프의</a:t>
            </a:r>
            <a:r>
              <a:rPr lang="ko-KR" altLang="en-US" sz="1800" dirty="0" smtClean="0"/>
              <a:t> 요청으로 </a:t>
            </a:r>
            <a:r>
              <a:rPr lang="en-US" altLang="ko-KR" sz="1800" dirty="0" smtClean="0">
                <a:solidFill>
                  <a:srgbClr val="C00000"/>
                </a:solidFill>
              </a:rPr>
              <a:t>ECMA</a:t>
            </a:r>
            <a:r>
              <a:rPr lang="en-US" altLang="ko-KR" sz="1800" dirty="0" smtClean="0"/>
              <a:t>(European Computer Manufacturer’s Association : </a:t>
            </a:r>
            <a:r>
              <a:rPr lang="ko-KR" altLang="en-US" sz="1800" dirty="0" smtClean="0"/>
              <a:t>유럽컴퓨터제조업자협회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에서 </a:t>
            </a:r>
            <a:r>
              <a:rPr lang="en-US" altLang="ko-KR" sz="1800" dirty="0" err="1" smtClean="0">
                <a:solidFill>
                  <a:srgbClr val="C00000"/>
                </a:solidFill>
              </a:rPr>
              <a:t>ECMAScript</a:t>
            </a:r>
            <a:r>
              <a:rPr lang="ko-KR" altLang="en-US" sz="1800" dirty="0" smtClean="0"/>
              <a:t>라는 이름으로 표준 제정</a:t>
            </a:r>
            <a:r>
              <a:rPr lang="en-US" altLang="ko-KR" sz="1800" dirty="0" smtClean="0"/>
              <a:t>(ECMA-262</a:t>
            </a:r>
            <a:r>
              <a:rPr lang="ko-KR" altLang="en-US" sz="1800" dirty="0" smtClean="0"/>
              <a:t>라는 이름으로 언어스펙 발표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en-US" altLang="ko-KR" sz="1800" dirty="0" smtClean="0"/>
              <a:t>1998</a:t>
            </a:r>
            <a:r>
              <a:rPr lang="ko-KR" altLang="en-US" sz="1800" dirty="0" smtClean="0"/>
              <a:t>년 </a:t>
            </a:r>
            <a:r>
              <a:rPr lang="en-US" altLang="ko-KR" sz="1800" dirty="0" smtClean="0">
                <a:solidFill>
                  <a:srgbClr val="C00000"/>
                </a:solidFill>
              </a:rPr>
              <a:t>ISO </a:t>
            </a:r>
            <a:r>
              <a:rPr lang="ko-KR" altLang="en-US" sz="1800" dirty="0" smtClean="0">
                <a:solidFill>
                  <a:srgbClr val="C00000"/>
                </a:solidFill>
              </a:rPr>
              <a:t>표준</a:t>
            </a:r>
            <a:r>
              <a:rPr lang="ko-KR" altLang="en-US" sz="1800" dirty="0" smtClean="0"/>
              <a:t>으로 제정</a:t>
            </a:r>
            <a:r>
              <a:rPr lang="en-US" altLang="ko-KR" sz="1800" dirty="0" smtClean="0"/>
              <a:t>(Edition 2)</a:t>
            </a:r>
          </a:p>
          <a:p>
            <a:pPr lvl="1"/>
            <a:r>
              <a:rPr lang="en-US" altLang="ko-KR" sz="1800" dirty="0" smtClean="0"/>
              <a:t>1999</a:t>
            </a:r>
            <a:r>
              <a:rPr lang="ko-KR" altLang="en-US" sz="1800" dirty="0" smtClean="0"/>
              <a:t>년 정규 </a:t>
            </a:r>
            <a:r>
              <a:rPr lang="ko-KR" altLang="en-US" sz="1800" dirty="0" err="1" smtClean="0"/>
              <a:t>표현식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문자열 처리 등 많은 표준 추가</a:t>
            </a:r>
            <a:r>
              <a:rPr lang="en-US" altLang="ko-KR" sz="1800" dirty="0" smtClean="0"/>
              <a:t>(Edition 3)</a:t>
            </a:r>
          </a:p>
          <a:p>
            <a:pPr lvl="1"/>
            <a:r>
              <a:rPr lang="en-US" altLang="ko-KR" sz="1800" dirty="0" smtClean="0"/>
              <a:t>2004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E4X(</a:t>
            </a:r>
            <a:r>
              <a:rPr lang="en-US" altLang="ko-KR" sz="1800" dirty="0" err="1" smtClean="0"/>
              <a:t>ECMAScript</a:t>
            </a:r>
            <a:r>
              <a:rPr lang="en-US" altLang="ko-KR" sz="1800" dirty="0" smtClean="0"/>
              <a:t> for XML)</a:t>
            </a:r>
          </a:p>
          <a:p>
            <a:pPr lvl="1"/>
            <a:r>
              <a:rPr lang="en-US" altLang="ko-KR" sz="1800" dirty="0" smtClean="0"/>
              <a:t>2006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ECMA Edition 4 </a:t>
            </a:r>
            <a:r>
              <a:rPr lang="ko-KR" altLang="en-US" sz="1800" dirty="0" smtClean="0"/>
              <a:t>제정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2009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Strict Mode </a:t>
            </a:r>
            <a:r>
              <a:rPr lang="ko-KR" altLang="en-US" sz="1800" dirty="0" smtClean="0"/>
              <a:t>추가</a:t>
            </a:r>
            <a:r>
              <a:rPr lang="en-US" altLang="ko-KR" sz="1800" dirty="0" smtClean="0"/>
              <a:t>(Edition 5)</a:t>
            </a:r>
          </a:p>
          <a:p>
            <a:pPr lvl="1"/>
            <a:r>
              <a:rPr lang="en-US" altLang="ko-KR" sz="1800" dirty="0" smtClean="0"/>
              <a:t>2011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Edition 5.1(</a:t>
            </a:r>
            <a:r>
              <a:rPr lang="ko-KR" altLang="en-US" sz="1800" dirty="0" smtClean="0"/>
              <a:t>현재까지 최신버전</a:t>
            </a:r>
            <a:r>
              <a:rPr lang="en-US" altLang="ko-KR" sz="1800" dirty="0" smtClean="0"/>
              <a:t>)</a:t>
            </a:r>
          </a:p>
          <a:p>
            <a:r>
              <a:rPr lang="ko-KR" altLang="en-US" dirty="0" smtClean="0"/>
              <a:t>주요 변화 상황</a:t>
            </a:r>
            <a:endParaRPr lang="en-US" altLang="ko-KR" dirty="0" smtClean="0"/>
          </a:p>
          <a:p>
            <a:pPr lvl="1"/>
            <a:r>
              <a:rPr lang="ko-KR" altLang="en-US" sz="1800" dirty="0" smtClean="0"/>
              <a:t>대부분의 최신 웹 브라우저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스크립트엔진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들은 </a:t>
            </a:r>
            <a:r>
              <a:rPr lang="en-US" altLang="ko-KR" sz="1800" dirty="0" err="1" smtClean="0"/>
              <a:t>ECMAScript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99% </a:t>
            </a:r>
            <a:r>
              <a:rPr lang="ko-KR" altLang="en-US" sz="1800" dirty="0" smtClean="0"/>
              <a:t>이상 지원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2012</a:t>
            </a:r>
            <a:r>
              <a:rPr lang="ko-KR" altLang="en-US" sz="1600" dirty="0" smtClean="0"/>
              <a:t>년부터 최신 브라우저들은 </a:t>
            </a:r>
            <a:r>
              <a:rPr lang="en-US" altLang="ko-KR" sz="1600" dirty="0" err="1" smtClean="0"/>
              <a:t>ECMAScript</a:t>
            </a:r>
            <a:r>
              <a:rPr lang="en-US" altLang="ko-KR" sz="1600" dirty="0" smtClean="0"/>
              <a:t> 5.1</a:t>
            </a:r>
            <a:r>
              <a:rPr lang="ko-KR" altLang="en-US" sz="1600" dirty="0" smtClean="0"/>
              <a:t>의 기능을 전부 지원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예전 브라우저의 경우 최소한 </a:t>
            </a:r>
            <a:r>
              <a:rPr lang="en-US" altLang="ko-KR" sz="1600" dirty="0" err="1" smtClean="0"/>
              <a:t>ECMAScript</a:t>
            </a:r>
            <a:r>
              <a:rPr lang="en-US" altLang="ko-KR" sz="1600" dirty="0" smtClean="0"/>
              <a:t> 3</a:t>
            </a:r>
            <a:r>
              <a:rPr lang="ko-KR" altLang="en-US" sz="1600" dirty="0" smtClean="0"/>
              <a:t>까지는 대부분 지원</a:t>
            </a:r>
            <a:endParaRPr lang="en-US" altLang="ko-KR" sz="1600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소개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876800" y="3166404"/>
            <a:ext cx="4038600" cy="1598278"/>
            <a:chOff x="4876800" y="3166404"/>
            <a:chExt cx="4038600" cy="1598278"/>
          </a:xfrm>
        </p:grpSpPr>
        <p:pic>
          <p:nvPicPr>
            <p:cNvPr id="7680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76800" y="3166404"/>
              <a:ext cx="4038600" cy="1598278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6" name="직선 연결선 5"/>
            <p:cNvCxnSpPr/>
            <p:nvPr/>
          </p:nvCxnSpPr>
          <p:spPr>
            <a:xfrm>
              <a:off x="4924864" y="3429000"/>
              <a:ext cx="942536" cy="0"/>
            </a:xfrm>
            <a:prstGeom prst="line">
              <a:avLst/>
            </a:prstGeom>
            <a:ln w="25400"/>
            <a:effec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4924864" y="4100732"/>
              <a:ext cx="942536" cy="0"/>
            </a:xfrm>
            <a:prstGeom prst="line">
              <a:avLst/>
            </a:prstGeom>
            <a:ln w="25400"/>
            <a:effec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JavaScript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sz="1800" b="1" dirty="0" smtClean="0">
                <a:solidFill>
                  <a:srgbClr val="C00000"/>
                </a:solidFill>
              </a:rPr>
              <a:t>인터프리터 언어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컴파일 과정을 거치지 않고 바로 실행시킬 수 있는 언어이다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빠르게 개발 가능하지만 디버깅이 어렵다는 단점을 가진다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sz="1800" b="1" dirty="0" smtClean="0">
                <a:solidFill>
                  <a:srgbClr val="C00000"/>
                </a:solidFill>
              </a:rPr>
              <a:t>동적 타이핑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(Typing)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변수의 데이터타입을 선언하지 않고도 변수를 사용할 수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단순히 모든 변수는 </a:t>
            </a:r>
            <a:r>
              <a:rPr lang="en-US" altLang="ko-KR" sz="1800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800" dirty="0" smtClean="0"/>
              <a:t> x;</a:t>
            </a:r>
            <a:r>
              <a:rPr lang="ko-KR" altLang="en-US" sz="1800" dirty="0" smtClean="0"/>
              <a:t>와 같이 선언한다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b="1" dirty="0" smtClean="0">
                <a:solidFill>
                  <a:srgbClr val="C00000"/>
                </a:solidFill>
              </a:rPr>
              <a:t>절차적 프로그래밍 지원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– C</a:t>
            </a:r>
            <a:r>
              <a:rPr lang="ko-KR" altLang="en-US" sz="1800" dirty="0" smtClean="0"/>
              <a:t>언어의 절차적 프로그래밍 지원한다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즉 </a:t>
            </a:r>
            <a:r>
              <a:rPr lang="en-US" altLang="ko-KR" sz="1800" dirty="0" smtClean="0"/>
              <a:t>if, while, for </a:t>
            </a:r>
            <a:r>
              <a:rPr lang="ko-KR" altLang="en-US" sz="1800" dirty="0" smtClean="0"/>
              <a:t>등의 제어 구조를 완벽하게 지원한다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b="1" dirty="0" smtClean="0">
                <a:solidFill>
                  <a:srgbClr val="C00000"/>
                </a:solidFill>
              </a:rPr>
              <a:t>객체 지향 언어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자바스크립트</a:t>
            </a:r>
            <a:r>
              <a:rPr lang="ko-KR" altLang="en-US" sz="1800" dirty="0" smtClean="0"/>
              <a:t>는 자바 언어와 달리 </a:t>
            </a:r>
            <a:r>
              <a:rPr lang="ko-KR" altLang="en-US" sz="1800" dirty="0" smtClean="0"/>
              <a:t>클래스 </a:t>
            </a:r>
            <a:r>
              <a:rPr lang="ko-KR" altLang="en-US" sz="1800" dirty="0" smtClean="0"/>
              <a:t>기반이 아닌 </a:t>
            </a:r>
            <a:r>
              <a:rPr lang="ko-KR" altLang="en-US" sz="1800" dirty="0" err="1" smtClean="0"/>
              <a:t>프로토타입</a:t>
            </a:r>
            <a:r>
              <a:rPr lang="en-US" altLang="ko-KR" sz="1800" dirty="0" smtClean="0"/>
              <a:t>(</a:t>
            </a:r>
            <a:r>
              <a:rPr lang="en-US" altLang="ko-KR" sz="1800" dirty="0" smtClean="0"/>
              <a:t>prototype:</a:t>
            </a:r>
            <a:r>
              <a:rPr lang="ko-KR" altLang="en-US" sz="1800" dirty="0" smtClean="0"/>
              <a:t>원형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기반 객체지향언어이다</a:t>
            </a:r>
            <a:r>
              <a:rPr lang="en-US" altLang="ko-KR" sz="1800" dirty="0" smtClean="0"/>
              <a:t>.</a:t>
            </a:r>
            <a:endParaRPr lang="en-US" altLang="ko-KR" sz="1800" dirty="0" smtClean="0"/>
          </a:p>
          <a:p>
            <a:pPr lvl="1"/>
            <a:r>
              <a:rPr lang="ko-KR" altLang="en-US" sz="1800" b="1" dirty="0" smtClean="0">
                <a:solidFill>
                  <a:srgbClr val="C00000"/>
                </a:solidFill>
              </a:rPr>
              <a:t>함수형 프로그래밍 지원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함수는 </a:t>
            </a:r>
            <a:r>
              <a:rPr lang="ko-KR" altLang="en-US" sz="1800" dirty="0" smtClean="0"/>
              <a:t>실행코드를 가진 일급 </a:t>
            </a:r>
            <a:r>
              <a:rPr lang="ko-KR" altLang="en-US" sz="1800" dirty="0" smtClean="0"/>
              <a:t>객체</a:t>
            </a:r>
            <a:r>
              <a:rPr lang="en-US" altLang="ko-KR" sz="1800" dirty="0" smtClean="0"/>
              <a:t>(first-class object)</a:t>
            </a:r>
            <a:r>
              <a:rPr lang="ko-KR" altLang="en-US" sz="1800" dirty="0" smtClean="0"/>
              <a:t>로 취급되며 </a:t>
            </a:r>
            <a:r>
              <a:rPr lang="en-US" altLang="ko-KR" sz="1800" dirty="0" smtClean="0"/>
              <a:t>call(), </a:t>
            </a:r>
            <a:r>
              <a:rPr lang="en-US" altLang="ko-KR" sz="1800" dirty="0" smtClean="0"/>
              <a:t>apply() </a:t>
            </a:r>
            <a:r>
              <a:rPr lang="ko-KR" altLang="en-US" sz="1800" dirty="0" smtClean="0"/>
              <a:t>등</a:t>
            </a:r>
            <a:r>
              <a:rPr lang="ko-KR" altLang="en-US" sz="1800" dirty="0" smtClean="0"/>
              <a:t>과 </a:t>
            </a:r>
            <a:r>
              <a:rPr lang="ko-KR" altLang="en-US" sz="1800" dirty="0" smtClean="0"/>
              <a:t>같은 </a:t>
            </a:r>
            <a:r>
              <a:rPr lang="ko-KR" altLang="en-US" sz="1800" dirty="0" smtClean="0"/>
              <a:t>다양한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지원한다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92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소개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JavaScript </a:t>
            </a:r>
            <a:r>
              <a:rPr lang="ko-KR" altLang="en-US" dirty="0" smtClean="0"/>
              <a:t>용도</a:t>
            </a:r>
            <a:endParaRPr lang="en-US" altLang="ko-KR" dirty="0" smtClean="0"/>
          </a:p>
          <a:p>
            <a:pPr lvl="1"/>
            <a:r>
              <a:rPr lang="ko-KR" altLang="en-US" sz="1800" dirty="0" smtClean="0"/>
              <a:t>동적 </a:t>
            </a:r>
            <a:r>
              <a:rPr lang="en-US" altLang="ko-KR" sz="1800" dirty="0" smtClean="0"/>
              <a:t>HTML </a:t>
            </a:r>
            <a:r>
              <a:rPr lang="ko-KR" altLang="en-US" sz="1800" dirty="0" smtClean="0"/>
              <a:t>화면을 만들 수 있다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사용자의 이벤트를 처리할 수 있다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HTML</a:t>
            </a:r>
            <a:r>
              <a:rPr lang="ko-KR" altLang="en-US" sz="1800" dirty="0" smtClean="0"/>
              <a:t>이나 </a:t>
            </a:r>
            <a:r>
              <a:rPr lang="en-US" altLang="ko-KR" sz="1800" dirty="0" smtClean="0"/>
              <a:t>CSS</a:t>
            </a:r>
            <a:r>
              <a:rPr lang="ko-KR" altLang="en-US" sz="1800" dirty="0" smtClean="0"/>
              <a:t>의 내용을 변경할 수 있다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폼 입력 데이터에 대한 유효성 검증 작업을 할 수 있다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서버 프로그램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Servlet</a:t>
            </a:r>
            <a:r>
              <a:rPr lang="en-US" altLang="ko-KR" sz="1800" dirty="0" smtClean="0"/>
              <a:t>, JSP, PHP 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과의 비동기 데이터 통신을 할 수 있다</a:t>
            </a:r>
            <a:r>
              <a:rPr lang="en-US" altLang="ko-KR" sz="1800" dirty="0" smtClean="0"/>
              <a:t>.</a:t>
            </a:r>
          </a:p>
          <a:p>
            <a:r>
              <a:rPr lang="en-US" altLang="ko-KR" dirty="0" smtClean="0"/>
              <a:t>JavaScript </a:t>
            </a: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sz="1800" dirty="0" smtClean="0"/>
              <a:t>다른 언어에 비해 간단하고 배우기 쉬움</a:t>
            </a:r>
            <a:r>
              <a:rPr lang="en-US" altLang="ko-KR" sz="1800" dirty="0" smtClean="0"/>
              <a:t>(?)</a:t>
            </a:r>
          </a:p>
          <a:p>
            <a:pPr lvl="1"/>
            <a:r>
              <a:rPr lang="ko-KR" altLang="en-US" sz="1800" dirty="0" smtClean="0"/>
              <a:t>컴파일 과정이 없으므로 신속한 개발이 가능</a:t>
            </a:r>
            <a:r>
              <a:rPr lang="en-US" altLang="ko-KR" sz="1800" dirty="0" smtClean="0"/>
              <a:t>(?)</a:t>
            </a:r>
          </a:p>
          <a:p>
            <a:pPr lvl="1"/>
            <a:r>
              <a:rPr lang="en-US" altLang="ko-KR" sz="1800" dirty="0" smtClean="0"/>
              <a:t>HTML</a:t>
            </a:r>
            <a:r>
              <a:rPr lang="ko-KR" altLang="en-US" sz="1800" dirty="0" smtClean="0"/>
              <a:t>과 같이 플랫폼에 독립적</a:t>
            </a:r>
            <a:endParaRPr lang="en-US" altLang="ko-KR" sz="1800" dirty="0" smtClean="0"/>
          </a:p>
          <a:p>
            <a:r>
              <a:rPr lang="en-US" altLang="ko-KR" dirty="0" smtClean="0"/>
              <a:t>JavaScript </a:t>
            </a: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sz="1800" dirty="0" smtClean="0"/>
              <a:t>코드의 </a:t>
            </a:r>
            <a:r>
              <a:rPr lang="ko-KR" altLang="en-US" sz="1800" dirty="0" err="1" smtClean="0"/>
              <a:t>보안성</a:t>
            </a:r>
            <a:r>
              <a:rPr lang="ko-KR" altLang="en-US" sz="1800" dirty="0" smtClean="0"/>
              <a:t> 취약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디버깅 및 개발도구의 부족</a:t>
            </a:r>
            <a:endParaRPr lang="en-US" altLang="ko-KR" sz="1800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소개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200" dirty="0" smtClean="0"/>
              <a:t>CSS</a:t>
            </a:r>
            <a:r>
              <a:rPr lang="ko-KR" altLang="en-US" sz="2200" dirty="0" smtClean="0"/>
              <a:t>와 마찬가지로 </a:t>
            </a:r>
            <a:r>
              <a:rPr lang="en-US" altLang="ko-KR" sz="2200" dirty="0" smtClean="0"/>
              <a:t>3</a:t>
            </a:r>
            <a:r>
              <a:rPr lang="ko-KR" altLang="en-US" sz="2200" dirty="0" smtClean="0"/>
              <a:t>가지 방법으로 </a:t>
            </a:r>
            <a:r>
              <a:rPr lang="en-US" altLang="ko-KR" sz="2200" dirty="0" smtClean="0"/>
              <a:t>HTML </a:t>
            </a:r>
            <a:r>
              <a:rPr lang="ko-KR" altLang="en-US" sz="2200" dirty="0" smtClean="0"/>
              <a:t>문서에 삽입 가능</a:t>
            </a:r>
            <a:endParaRPr lang="en-US" altLang="ko-KR" sz="2200" dirty="0" smtClean="0"/>
          </a:p>
          <a:p>
            <a:pPr lvl="1"/>
            <a:r>
              <a:rPr lang="ko-KR" altLang="en-US" dirty="0" err="1" smtClean="0"/>
              <a:t>인라인</a:t>
            </a:r>
            <a:r>
              <a:rPr lang="ko-KR" altLang="en-US" dirty="0" smtClean="0"/>
              <a:t> 자바스크립트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내장 자바스크립트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 자바스크립트 파일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자바스크립트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태그의 속성값에 자바스크립트 코드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핸들러나</a:t>
            </a:r>
            <a:r>
              <a:rPr lang="en-US" altLang="ko-KR" dirty="0" smtClean="0"/>
              <a:t> URL</a:t>
            </a:r>
            <a:r>
              <a:rPr lang="ko-KR" altLang="en-US" dirty="0" smtClean="0"/>
              <a:t> 작성 시 주로 사용</a:t>
            </a:r>
            <a:endParaRPr lang="en-US" altLang="ko-KR" dirty="0" smtClean="0"/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에 자바스크립트 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467664"/>
            <a:ext cx="7162800" cy="838200"/>
          </a:xfrm>
          <a:prstGeom prst="rect">
            <a:avLst/>
          </a:prstGeom>
          <a:solidFill>
            <a:srgbClr val="FFFFCC"/>
          </a:solidFill>
          <a:ln w="15875">
            <a:solidFill>
              <a:srgbClr val="C00000"/>
            </a:solidFill>
            <a:prstDash val="dash"/>
          </a:ln>
        </p:spPr>
        <p:txBody>
          <a:bodyPr lIns="108000" tIns="72000" rIns="108000" bIns="72000" anchor="ctr"/>
          <a:lstStyle/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&lt;a 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600" dirty="0" err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JavaScript:alert</a:t>
            </a: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ko-KR" altLang="en-US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메시지</a:t>
            </a: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');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&lt;/a&gt;</a:t>
            </a:r>
            <a:endParaRPr lang="en-US" altLang="ko-KR" sz="1600" dirty="0" smtClean="0">
              <a:solidFill>
                <a:schemeClr val="accent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input type="button" value="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=“</a:t>
            </a: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[JavaScript:]alert('</a:t>
            </a:r>
            <a:r>
              <a:rPr lang="ko-KR" altLang="en-US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메시지</a:t>
            </a:r>
            <a:r>
              <a:rPr lang="en-US" altLang="ko-KR" sz="16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');</a:t>
            </a: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“&gt;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내장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임베디드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 자바스크립트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&lt;script&gt;…..&lt;/script&gt; </a:t>
            </a:r>
            <a:r>
              <a:rPr lang="ko-KR" altLang="en-US" dirty="0" err="1" smtClean="0"/>
              <a:t>태그내에</a:t>
            </a:r>
            <a:r>
              <a:rPr lang="ko-KR" altLang="en-US" dirty="0" smtClean="0"/>
              <a:t> 자바스크립트 코드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문서의 </a:t>
            </a:r>
            <a:r>
              <a:rPr lang="en-US" altLang="ko-KR" dirty="0" smtClean="0"/>
              <a:t>&lt;head&gt;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&lt;body&gt; </a:t>
            </a:r>
            <a:r>
              <a:rPr lang="ko-KR" altLang="en-US" dirty="0" smtClean="0"/>
              <a:t>태그 내에 필요할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&lt;script&gt; </a:t>
            </a:r>
            <a:r>
              <a:rPr lang="ko-KR" altLang="en-US" dirty="0" smtClean="0"/>
              <a:t>태그 사용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02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에 자바스크립트 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590800"/>
            <a:ext cx="7162800" cy="3200400"/>
          </a:xfrm>
          <a:prstGeom prst="rect">
            <a:avLst/>
          </a:prstGeom>
          <a:solidFill>
            <a:srgbClr val="FFFFCC"/>
          </a:solidFill>
          <a:ln w="15875">
            <a:solidFill>
              <a:srgbClr val="C00000"/>
            </a:solidFill>
            <a:prstDash val="dash"/>
          </a:ln>
        </p:spPr>
        <p:txBody>
          <a:bodyPr lIns="108000" tIns="72000" rIns="108000" bIns="72000" anchor="ctr"/>
          <a:lstStyle/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&lt;html&gt;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&lt;head&gt;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&lt;script type=“text/</a:t>
            </a:r>
            <a:r>
              <a:rPr lang="en-US" altLang="ko-KR" sz="1600" dirty="0" err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”&gt;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  // </a:t>
            </a:r>
            <a:r>
              <a:rPr lang="ko-KR" altLang="en-US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자바스크립트 실행 코드 및 함수 정의</a:t>
            </a:r>
          </a:p>
          <a:p>
            <a:pPr>
              <a:defRPr/>
            </a:pP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  &lt;/script&gt;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&lt;/head&gt;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&lt;body&gt;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&lt;script&gt;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  // </a:t>
            </a:r>
            <a:r>
              <a:rPr lang="ko-KR" altLang="en-US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자바스크립트 실행 코드 및 함수 사용</a:t>
            </a:r>
          </a:p>
          <a:p>
            <a:pPr>
              <a:defRPr/>
            </a:pPr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  &lt;/script&gt;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&lt;/body&gt;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&lt;/html&gt;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20062</TotalTime>
  <Words>1656</Words>
  <Application>Microsoft Office PowerPoint</Application>
  <PresentationFormat>화면 슬라이드 쇼(4:3)</PresentationFormat>
  <Paragraphs>314</Paragraphs>
  <Slides>41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2_디자인 사용자 지정</vt:lpstr>
      <vt:lpstr>슬라이드 1</vt:lpstr>
      <vt:lpstr>자바스크립트 소개</vt:lpstr>
      <vt:lpstr>자바스크립트 소개</vt:lpstr>
      <vt:lpstr>자바스크립트 소개</vt:lpstr>
      <vt:lpstr>자바스크립트 소개</vt:lpstr>
      <vt:lpstr>자바스크립트 소개</vt:lpstr>
      <vt:lpstr>자바스크립트 소개</vt:lpstr>
      <vt:lpstr>HTML에 자바스크립트 사용</vt:lpstr>
      <vt:lpstr>HTML에 자바스크립트 사용</vt:lpstr>
      <vt:lpstr>HTML에 자바스크립트 사용</vt:lpstr>
      <vt:lpstr>HTML 파일 작성 및 자바스크립트 적용</vt:lpstr>
      <vt:lpstr>자바스크립트 기본 구문</vt:lpstr>
      <vt:lpstr>자바스크립트 기본 구문</vt:lpstr>
      <vt:lpstr>자바스크립트 기본 구문</vt:lpstr>
      <vt:lpstr>자바스크립트 기본 구문</vt:lpstr>
      <vt:lpstr>자바스크립트 기본 구문</vt:lpstr>
      <vt:lpstr>자바스크립트 기본 구문</vt:lpstr>
      <vt:lpstr>자바스크립트 기본 구문</vt:lpstr>
      <vt:lpstr>자바스크립트 기본 구문</vt:lpstr>
      <vt:lpstr>자바스크립트 기본 구문</vt:lpstr>
      <vt:lpstr>자바스크립트 기본 구문</vt:lpstr>
      <vt:lpstr>자바스크립트 기본 구문</vt:lpstr>
      <vt:lpstr>자바스크립트 기본 구문</vt:lpstr>
      <vt:lpstr>자바스크립트 기본 구문</vt:lpstr>
      <vt:lpstr>자바스크립트 기본 구문</vt:lpstr>
      <vt:lpstr>연산자(Operator)</vt:lpstr>
      <vt:lpstr>연산자(Operator)</vt:lpstr>
      <vt:lpstr>연산자(Operator)</vt:lpstr>
      <vt:lpstr>연산자(Operator)</vt:lpstr>
      <vt:lpstr>연산자(Operator)</vt:lpstr>
      <vt:lpstr>연산자(Operator)</vt:lpstr>
      <vt:lpstr>연산자(Operator)</vt:lpstr>
      <vt:lpstr>연산자(Operator)</vt:lpstr>
      <vt:lpstr>연산자(Operator)</vt:lpstr>
      <vt:lpstr>제어문</vt:lpstr>
      <vt:lpstr>제어문</vt:lpstr>
      <vt:lpstr>제어문</vt:lpstr>
      <vt:lpstr>제어문</vt:lpstr>
      <vt:lpstr>제어문</vt:lpstr>
      <vt:lpstr>제어문</vt:lpstr>
      <vt:lpstr>제어문</vt:lpstr>
    </vt:vector>
  </TitlesOfParts>
  <Company>GuildDesign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kosta-22</dc:creator>
  <cp:lastModifiedBy>kosta-22</cp:lastModifiedBy>
  <cp:revision>3564</cp:revision>
  <dcterms:created xsi:type="dcterms:W3CDTF">2004-07-21T02:43:03Z</dcterms:created>
  <dcterms:modified xsi:type="dcterms:W3CDTF">2015-03-19T03:55:04Z</dcterms:modified>
</cp:coreProperties>
</file>