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32"/>
  </p:notesMasterIdLst>
  <p:handoutMasterIdLst>
    <p:handoutMasterId r:id="rId33"/>
  </p:handoutMasterIdLst>
  <p:sldIdLst>
    <p:sldId id="636" r:id="rId2"/>
    <p:sldId id="637" r:id="rId3"/>
    <p:sldId id="638" r:id="rId4"/>
    <p:sldId id="608" r:id="rId5"/>
    <p:sldId id="609" r:id="rId6"/>
    <p:sldId id="610" r:id="rId7"/>
    <p:sldId id="639" r:id="rId8"/>
    <p:sldId id="640" r:id="rId9"/>
    <p:sldId id="641" r:id="rId10"/>
    <p:sldId id="595" r:id="rId11"/>
    <p:sldId id="597" r:id="rId12"/>
    <p:sldId id="598" r:id="rId13"/>
    <p:sldId id="615" r:id="rId14"/>
    <p:sldId id="616" r:id="rId15"/>
    <p:sldId id="617" r:id="rId16"/>
    <p:sldId id="645" r:id="rId17"/>
    <p:sldId id="619" r:id="rId18"/>
    <p:sldId id="642" r:id="rId19"/>
    <p:sldId id="644" r:id="rId20"/>
    <p:sldId id="643" r:id="rId21"/>
    <p:sldId id="621" r:id="rId22"/>
    <p:sldId id="646" r:id="rId23"/>
    <p:sldId id="647" r:id="rId24"/>
    <p:sldId id="629" r:id="rId25"/>
    <p:sldId id="649" r:id="rId26"/>
    <p:sldId id="650" r:id="rId27"/>
    <p:sldId id="651" r:id="rId28"/>
    <p:sldId id="652" r:id="rId29"/>
    <p:sldId id="653" r:id="rId30"/>
    <p:sldId id="654" r:id="rId3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008000"/>
    <a:srgbClr val="660033"/>
    <a:srgbClr val="640032"/>
    <a:srgbClr val="452103"/>
    <a:srgbClr val="683104"/>
    <a:srgbClr val="592A03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711" autoAdjust="0"/>
  </p:normalViewPr>
  <p:slideViewPr>
    <p:cSldViewPr>
      <p:cViewPr varScale="1">
        <p:scale>
          <a:sx n="68" d="100"/>
          <a:sy n="68" d="100"/>
        </p:scale>
        <p:origin x="-1560" y="-102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22E35897-97CA-4CB4-B1B3-1469275134B3}" type="datetimeFigureOut">
              <a:rPr lang="ko-KR" altLang="en-US"/>
              <a:pPr>
                <a:defRPr/>
              </a:pPr>
              <a:t>2015-03-20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8703CDA-E945-481F-B43B-847D599567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AD948C0B-3129-40B7-8874-E3FFEA86A6B0}" type="datetimeFigureOut">
              <a:rPr lang="ko-KR" altLang="en-US"/>
              <a:pPr>
                <a:defRPr/>
              </a:pPr>
              <a:t>2015-03-20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3CE8EC6-06B9-40DA-9884-424FA273565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459288"/>
            <a:ext cx="9153526" cy="110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 jQuery </a:t>
            </a: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29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667" r:id="rId2"/>
    <p:sldLayoutId id="2147484665" r:id="rId3"/>
    <p:sldLayoutId id="2147484668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914400" y="4495800"/>
            <a:ext cx="7467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360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자바스크립트 객체지향 프로그래밍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for in </a:t>
            </a:r>
            <a:r>
              <a:rPr lang="ko-KR" altLang="en-US" smtClean="0"/>
              <a:t>반복문</a:t>
            </a:r>
            <a:endParaRPr lang="en-US" altLang="ko-KR" smtClean="0"/>
          </a:p>
          <a:p>
            <a:pPr lvl="1"/>
            <a:r>
              <a:rPr lang="ko-KR" altLang="en-US" smtClean="0"/>
              <a:t>배열 원소 및 객체의 프로퍼티 반복</a:t>
            </a:r>
            <a:endParaRPr lang="en-US" altLang="ko-KR" smtClean="0"/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객체와 반복문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03400"/>
            <a:ext cx="754380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in</a:t>
            </a:r>
            <a:r>
              <a:rPr lang="ko-KR" altLang="en-US" smtClean="0"/>
              <a:t> 연산자</a:t>
            </a:r>
            <a:endParaRPr lang="en-US" altLang="ko-KR" smtClean="0"/>
          </a:p>
          <a:p>
            <a:pPr lvl="1"/>
            <a:r>
              <a:rPr lang="ko-KR" altLang="en-US" smtClean="0"/>
              <a:t>객체의 프로퍼티 존재 여부 반환</a:t>
            </a:r>
            <a:endParaRPr lang="en-US" altLang="ko-KR" smtClean="0"/>
          </a:p>
          <a:p>
            <a:endParaRPr lang="ko-KR" altLang="en-US" smtClean="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객체와 연산자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62125"/>
            <a:ext cx="75438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with</a:t>
            </a:r>
            <a:r>
              <a:rPr lang="ko-KR" altLang="en-US" smtClean="0"/>
              <a:t> 연산자</a:t>
            </a:r>
            <a:endParaRPr lang="en-US" altLang="ko-KR" smtClean="0"/>
          </a:p>
          <a:p>
            <a:pPr lvl="1"/>
            <a:r>
              <a:rPr lang="ko-KR" altLang="en-US" smtClean="0"/>
              <a:t>프로퍼티 접근을 간략하게</a:t>
            </a:r>
            <a:endParaRPr lang="en-US" altLang="ko-KR" smtClean="0"/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객체와 연산자</a:t>
            </a:r>
          </a:p>
        </p:txBody>
      </p:sp>
      <p:grpSp>
        <p:nvGrpSpPr>
          <p:cNvPr id="16388" name="그룹 6"/>
          <p:cNvGrpSpPr>
            <a:grpSpLocks/>
          </p:cNvGrpSpPr>
          <p:nvPr/>
        </p:nvGrpSpPr>
        <p:grpSpPr bwMode="auto">
          <a:xfrm>
            <a:off x="762000" y="1790700"/>
            <a:ext cx="7924800" cy="4762500"/>
            <a:chOff x="847725" y="1752600"/>
            <a:chExt cx="5638800" cy="4000500"/>
          </a:xfrm>
        </p:grpSpPr>
        <p:pic>
          <p:nvPicPr>
            <p:cNvPr id="1638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752600"/>
              <a:ext cx="5505450" cy="314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7725" y="4895850"/>
              <a:ext cx="563880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함수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생성자를 이용하여 일상 생활의 객체를 표현</a:t>
            </a:r>
            <a:r>
              <a:rPr lang="en-US" altLang="ko-KR" smtClean="0"/>
              <a:t>(</a:t>
            </a:r>
            <a:r>
              <a:rPr lang="ko-KR" altLang="en-US" smtClean="0"/>
              <a:t>정의</a:t>
            </a:r>
            <a:r>
              <a:rPr lang="en-US" altLang="ko-KR" smtClean="0"/>
              <a:t>)</a:t>
            </a:r>
            <a:r>
              <a:rPr lang="ko-KR" altLang="en-US" smtClean="0"/>
              <a:t> 할 수 있다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1"/>
            <a:r>
              <a:rPr lang="en-US" altLang="ko-KR" smtClean="0"/>
              <a:t>new </a:t>
            </a:r>
            <a:r>
              <a:rPr lang="ko-KR" altLang="en-US" smtClean="0"/>
              <a:t>생성자</a:t>
            </a:r>
            <a:r>
              <a:rPr lang="en-US" altLang="ko-KR" smtClean="0"/>
              <a:t> </a:t>
            </a:r>
            <a:r>
              <a:rPr lang="ko-KR" altLang="en-US" smtClean="0"/>
              <a:t>호출을 통해 인스턴스</a:t>
            </a:r>
            <a:r>
              <a:rPr lang="en-US" altLang="ko-KR" smtClean="0"/>
              <a:t>(</a:t>
            </a:r>
            <a:r>
              <a:rPr lang="ko-KR" altLang="en-US" smtClean="0"/>
              <a:t>객체</a:t>
            </a:r>
            <a:r>
              <a:rPr lang="en-US" altLang="ko-KR" smtClean="0"/>
              <a:t>)</a:t>
            </a:r>
            <a:r>
              <a:rPr lang="ko-KR" altLang="en-US" smtClean="0"/>
              <a:t>를 생성할 수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묵시적 생성과 달리 원하는 개수만큼의 객체를 쉽게 생성할 수 있다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this</a:t>
            </a:r>
            <a:r>
              <a:rPr lang="ko-KR" altLang="en-US" smtClean="0"/>
              <a:t>는 생성된 현재 객체를 의미한다</a:t>
            </a:r>
            <a:r>
              <a:rPr lang="en-US" altLang="ko-KR" smtClean="0"/>
              <a:t>.</a:t>
            </a:r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함수</a:t>
            </a:r>
            <a:r>
              <a:rPr lang="en-US" altLang="ko-KR" smtClean="0"/>
              <a:t>)</a:t>
            </a:r>
            <a:r>
              <a:rPr lang="ko-KR" altLang="en-US" smtClean="0"/>
              <a:t>를 이용한 객체 생성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38425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함수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this </a:t>
            </a:r>
            <a:r>
              <a:rPr lang="ko-KR" altLang="en-US" smtClean="0"/>
              <a:t>키워드 사용해 프로퍼티와 메소드를 추가할 수 있다</a:t>
            </a: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함수</a:t>
            </a:r>
            <a:r>
              <a:rPr lang="en-US" altLang="ko-KR" smtClean="0"/>
              <a:t>)</a:t>
            </a:r>
            <a:r>
              <a:rPr lang="ko-KR" altLang="en-US" smtClean="0"/>
              <a:t>를 이용한 객체 생성</a:t>
            </a:r>
          </a:p>
        </p:txBody>
      </p:sp>
      <p:grpSp>
        <p:nvGrpSpPr>
          <p:cNvPr id="18436" name="그룹 5"/>
          <p:cNvGrpSpPr>
            <a:grpSpLocks/>
          </p:cNvGrpSpPr>
          <p:nvPr/>
        </p:nvGrpSpPr>
        <p:grpSpPr bwMode="auto">
          <a:xfrm>
            <a:off x="838200" y="1752600"/>
            <a:ext cx="7391400" cy="4495800"/>
            <a:chOff x="838200" y="1752600"/>
            <a:chExt cx="5600700" cy="4124325"/>
          </a:xfrm>
        </p:grpSpPr>
        <p:pic>
          <p:nvPicPr>
            <p:cNvPr id="1843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752600"/>
              <a:ext cx="5524500" cy="293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6300" y="4714875"/>
              <a:ext cx="5562600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new </a:t>
            </a:r>
            <a:r>
              <a:rPr lang="ko-KR" altLang="en-US" smtClean="0"/>
              <a:t>생성자 호출을 통해 인스턴스</a:t>
            </a:r>
            <a:r>
              <a:rPr lang="en-US" altLang="ko-KR" smtClean="0"/>
              <a:t>(</a:t>
            </a:r>
            <a:r>
              <a:rPr lang="ko-KR" altLang="en-US" smtClean="0"/>
              <a:t>객체</a:t>
            </a:r>
            <a:r>
              <a:rPr lang="en-US" altLang="ko-KR" smtClean="0"/>
              <a:t>) </a:t>
            </a:r>
            <a:r>
              <a:rPr lang="ko-KR" altLang="en-US" smtClean="0"/>
              <a:t>생성</a:t>
            </a:r>
            <a:endParaRPr lang="en-US" altLang="ko-KR" smtClean="0"/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함수</a:t>
            </a:r>
            <a:r>
              <a:rPr lang="en-US" altLang="ko-KR" smtClean="0"/>
              <a:t>)</a:t>
            </a:r>
            <a:r>
              <a:rPr lang="ko-KR" altLang="en-US" smtClean="0"/>
              <a:t>를 이용한 객체 생성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8001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instanceof  </a:t>
            </a:r>
            <a:r>
              <a:rPr lang="ko-KR" altLang="en-US" smtClean="0"/>
              <a:t>연산자</a:t>
            </a:r>
            <a:endParaRPr lang="en-US" altLang="ko-KR" smtClean="0"/>
          </a:p>
          <a:p>
            <a:pPr lvl="1"/>
            <a:r>
              <a:rPr lang="ko-KR" altLang="en-US" smtClean="0"/>
              <a:t>해당 객체가 어떠한 생성자 함수를 통해 생성됐는지 확인할 때 사용</a:t>
            </a:r>
            <a:endParaRPr lang="en-US" altLang="ko-KR" smtClean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함수</a:t>
            </a:r>
            <a:r>
              <a:rPr lang="en-US" altLang="ko-KR" smtClean="0"/>
              <a:t>)</a:t>
            </a:r>
            <a:r>
              <a:rPr lang="ko-KR" altLang="en-US" smtClean="0"/>
              <a:t>를 이용한 객체 생성</a:t>
            </a:r>
          </a:p>
        </p:txBody>
      </p:sp>
      <p:grpSp>
        <p:nvGrpSpPr>
          <p:cNvPr id="20484" name="그룹 5"/>
          <p:cNvGrpSpPr>
            <a:grpSpLocks/>
          </p:cNvGrpSpPr>
          <p:nvPr/>
        </p:nvGrpSpPr>
        <p:grpSpPr bwMode="auto">
          <a:xfrm>
            <a:off x="539750" y="1795463"/>
            <a:ext cx="8070850" cy="3429000"/>
            <a:chOff x="733425" y="2209800"/>
            <a:chExt cx="5695950" cy="2619375"/>
          </a:xfrm>
        </p:grpSpPr>
        <p:pic>
          <p:nvPicPr>
            <p:cNvPr id="2048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2209800"/>
              <a:ext cx="54864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3425" y="3133725"/>
              <a:ext cx="5695950" cy="169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생성자 단점</a:t>
            </a:r>
            <a:endParaRPr lang="en-US" altLang="ko-KR" smtClean="0"/>
          </a:p>
          <a:p>
            <a:pPr lvl="1"/>
            <a:r>
              <a:rPr lang="ko-KR" altLang="en-US" smtClean="0"/>
              <a:t>프로퍼티는 생성된 모든 객체가 다른 값을 가지지만</a:t>
            </a:r>
            <a:r>
              <a:rPr lang="en-US" altLang="ko-KR" smtClean="0"/>
              <a:t>, </a:t>
            </a:r>
            <a:r>
              <a:rPr lang="ko-KR" altLang="en-US" smtClean="0"/>
              <a:t>메서드는 객체마다 가질 필요가 없다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z="1800" smtClean="0"/>
              <a:t>각기 객체를 생성할 때마다 동일한 메소드를 가지는 것은 메모리 낭비</a:t>
            </a:r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프로토타입</a:t>
            </a:r>
            <a:r>
              <a:rPr lang="en-US" altLang="ko-KR" smtClean="0"/>
              <a:t>(prototype)</a:t>
            </a:r>
            <a:r>
              <a:rPr lang="ko-KR" altLang="en-US" smtClean="0"/>
              <a:t>과 객체 상속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28900"/>
            <a:ext cx="28543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709863"/>
            <a:ext cx="44973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프로토타입</a:t>
            </a:r>
            <a:r>
              <a:rPr lang="en-US" altLang="ko-KR" dirty="0" smtClean="0"/>
              <a:t>(prototype)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정의하면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단계에서 실행코드영역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공개프로퍼티영역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프로토타입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원형</a:t>
            </a:r>
            <a:r>
              <a:rPr lang="en-US" altLang="ko-KR" dirty="0" smtClean="0">
                <a:solidFill>
                  <a:srgbClr val="C00000"/>
                </a:solidFill>
              </a:rPr>
              <a:t>) </a:t>
            </a:r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가 자동 생성된다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통해 생성된 자바스크립트 객체들이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공유하고자 하는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저장을 위한 객체이다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사용하여 생성된 모든 객체는 자신의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정의된 모든 </a:t>
            </a:r>
            <a:r>
              <a:rPr lang="ko-KR" altLang="en-US" dirty="0" err="1" smtClean="0"/>
              <a:t>프로퍼티들을</a:t>
            </a:r>
            <a:r>
              <a:rPr lang="ko-KR" altLang="en-US" dirty="0" smtClean="0"/>
              <a:t> 상속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참조</a:t>
            </a:r>
            <a:r>
              <a:rPr lang="en-US" altLang="ko-KR" dirty="0" smtClean="0"/>
              <a:t>)</a:t>
            </a:r>
            <a:r>
              <a:rPr lang="ko-KR" altLang="en-US" dirty="0" smtClean="0"/>
              <a:t>받는다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절약</a:t>
            </a:r>
            <a:r>
              <a:rPr lang="en-US" altLang="ko-KR" dirty="0" smtClean="0"/>
              <a:t>)</a:t>
            </a:r>
          </a:p>
          <a:p>
            <a:pPr lvl="2">
              <a:defRPr/>
            </a:pPr>
            <a:r>
              <a:rPr lang="ko-KR" altLang="en-US" sz="1800" dirty="0" err="1" smtClean="0"/>
              <a:t>프로토타입</a:t>
            </a:r>
            <a:r>
              <a:rPr lang="ko-KR" altLang="en-US" sz="1800" dirty="0" smtClean="0"/>
              <a:t> 객체에 새로운 </a:t>
            </a:r>
            <a:r>
              <a:rPr lang="ko-KR" altLang="en-US" sz="1800" dirty="0" err="1" smtClean="0"/>
              <a:t>프로퍼티가</a:t>
            </a:r>
            <a:r>
              <a:rPr lang="ko-KR" altLang="en-US" sz="1800" dirty="0" smtClean="0"/>
              <a:t> 추가되면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이미 생성된 객체일지라도 새로 추가된 </a:t>
            </a:r>
            <a:r>
              <a:rPr lang="ko-KR" altLang="en-US" sz="1800" dirty="0" err="1" smtClean="0"/>
              <a:t>프로퍼티를</a:t>
            </a:r>
            <a:r>
              <a:rPr lang="ko-KR" altLang="en-US" sz="1800" dirty="0" smtClean="0"/>
              <a:t> 상속받는다</a:t>
            </a:r>
            <a:r>
              <a:rPr lang="en-US" altLang="ko-KR" sz="1800" dirty="0" smtClean="0"/>
              <a:t>.</a:t>
            </a:r>
          </a:p>
          <a:p>
            <a:pPr lvl="1">
              <a:defRPr/>
            </a:pPr>
            <a:r>
              <a:rPr lang="ko-KR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자바스크립트는 </a:t>
            </a:r>
            <a:r>
              <a:rPr lang="ko-KR" alt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프로토타입</a:t>
            </a:r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(prototype)</a:t>
            </a:r>
            <a:r>
              <a:rPr lang="ko-KR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기반 객체 상속을 지원한다</a:t>
            </a:r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>
              <a:defRPr/>
            </a:pPr>
            <a:r>
              <a:rPr lang="ko-KR" altLang="en-US" dirty="0" smtClean="0"/>
              <a:t>모든 함수에는 </a:t>
            </a:r>
            <a:r>
              <a:rPr lang="en-US" altLang="ko-KR" dirty="0" smtClean="0">
                <a:solidFill>
                  <a:srgbClr val="0000FF"/>
                </a:solidFill>
              </a:rPr>
              <a:t>prototype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프로퍼티가 있는데 함수가 정의되는 순간부터 자동으로 생성되고 초기화 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반대로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객체의 </a:t>
            </a:r>
            <a:r>
              <a:rPr lang="en-US" altLang="ko-KR" dirty="0" smtClean="0">
                <a:solidFill>
                  <a:srgbClr val="0000FF"/>
                </a:solidFill>
              </a:rPr>
              <a:t>constructor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접근할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프로토타입</a:t>
            </a:r>
            <a:r>
              <a:rPr lang="en-US" altLang="ko-KR" smtClean="0"/>
              <a:t>(prototype)</a:t>
            </a:r>
            <a:r>
              <a:rPr lang="ko-KR" altLang="en-US" smtClean="0"/>
              <a:t>과 객체 상속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프로토타입</a:t>
            </a:r>
            <a:r>
              <a:rPr lang="en-US" altLang="ko-KR" smtClean="0"/>
              <a:t>(prototype)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ko-KR" altLang="en-US" smtClean="0"/>
              <a:t>자바스크립트 내장객체인 </a:t>
            </a:r>
            <a:r>
              <a:rPr lang="en-US" altLang="ko-KR" smtClean="0">
                <a:solidFill>
                  <a:srgbClr val="C00000"/>
                </a:solidFill>
              </a:rPr>
              <a:t>Object</a:t>
            </a:r>
            <a:r>
              <a:rPr lang="ko-KR" altLang="en-US" smtClean="0"/>
              <a:t>는 모든 내장 객체들의 슈퍼객체이다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따라서 모든 내장 객체들은 </a:t>
            </a:r>
            <a:r>
              <a:rPr lang="en-US" altLang="ko-KR" smtClean="0"/>
              <a:t>Object </a:t>
            </a:r>
            <a:r>
              <a:rPr lang="ko-KR" altLang="en-US" smtClean="0"/>
              <a:t>생성자의</a:t>
            </a:r>
            <a:r>
              <a:rPr lang="en-US" altLang="ko-KR" smtClean="0"/>
              <a:t> </a:t>
            </a:r>
            <a:r>
              <a:rPr lang="ko-KR" altLang="en-US" smtClean="0"/>
              <a:t>프로토타입 객체에 있는 기본적인 프로퍼티들을 상속받는다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z="1800" smtClean="0"/>
              <a:t>프로토타입 객체 역시 객체이므로 </a:t>
            </a:r>
            <a:r>
              <a:rPr lang="en-US" altLang="ko-KR" sz="1800" smtClean="0"/>
              <a:t>Object() </a:t>
            </a:r>
            <a:r>
              <a:rPr lang="ko-KR" altLang="en-US" sz="1800" smtClean="0"/>
              <a:t>생성자를 이용하여 만들어 진다</a:t>
            </a:r>
            <a:r>
              <a:rPr lang="en-US" altLang="ko-KR" sz="1800" smtClean="0"/>
              <a:t>.</a:t>
            </a:r>
          </a:p>
          <a:p>
            <a:pPr lvl="1"/>
            <a:endParaRPr lang="en-US" altLang="ko-KR" smtClean="0"/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프로토타입</a:t>
            </a:r>
            <a:r>
              <a:rPr lang="en-US" altLang="ko-KR" smtClean="0"/>
              <a:t>(prototype)</a:t>
            </a:r>
            <a:r>
              <a:rPr lang="ko-KR" altLang="en-US" smtClean="0"/>
              <a:t>과 객체 상속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000" smtClean="0">
                <a:latin typeface="HY헤드라인M" pitchFamily="18" charset="-127"/>
                <a:ea typeface="HY헤드라인M" pitchFamily="18" charset="-127"/>
              </a:rPr>
              <a:t>자바스크립트는 </a:t>
            </a:r>
            <a:r>
              <a:rPr lang="ko-KR" altLang="en-US" sz="200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프로토타입</a:t>
            </a:r>
            <a:r>
              <a:rPr lang="en-US" altLang="ko-KR" sz="200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(prototype)</a:t>
            </a:r>
            <a:r>
              <a:rPr lang="en-US" altLang="ko-KR" sz="200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smtClean="0">
                <a:latin typeface="HY헤드라인M" pitchFamily="18" charset="-127"/>
                <a:ea typeface="HY헤드라인M" pitchFamily="18" charset="-127"/>
              </a:rPr>
              <a:t>기반 객체 지향 언어이다</a:t>
            </a:r>
            <a:r>
              <a:rPr lang="en-US" altLang="ko-KR" sz="200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lvl="1"/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자바는 클래스 기반 객체 지향 언어이다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en-US" altLang="ko-KR" sz="200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000" smtClean="0">
                <a:latin typeface="HY헤드라인M" pitchFamily="18" charset="-127"/>
                <a:ea typeface="HY헤드라인M" pitchFamily="18" charset="-127"/>
              </a:rPr>
              <a:t>자바스크립트 객체는 </a:t>
            </a:r>
            <a:r>
              <a:rPr lang="ko-KR" altLang="en-US" sz="200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키</a:t>
            </a:r>
            <a:r>
              <a:rPr lang="en-US" altLang="ko-KR" sz="200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00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값 쌍의 단순한 콜렉션</a:t>
            </a:r>
            <a:r>
              <a:rPr lang="en-US" altLang="ko-KR" sz="200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연관배열</a:t>
            </a:r>
            <a:r>
              <a:rPr lang="en-US" altLang="ko-KR" sz="200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200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smtClean="0">
                <a:latin typeface="HY헤드라인M" pitchFamily="18" charset="-127"/>
                <a:ea typeface="HY헤드라인M" pitchFamily="18" charset="-127"/>
              </a:rPr>
              <a:t>객체이다</a:t>
            </a:r>
            <a:r>
              <a:rPr lang="en-US" altLang="ko-KR" sz="200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lvl="1"/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키는 문자열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이며 값은 기본데이터타입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참조타입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객체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함수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등이 될 수 있다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lvl="1"/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“.”</a:t>
            </a:r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연산자나 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“[]”</a:t>
            </a:r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연산자를 사용하여 프로퍼티를 접근할 수 있다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lvl="1"/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실행 시에 객체에 키와 값을 동적으로 추가할 수 있다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800" smtClean="0">
              <a:latin typeface="HY헤드라인M" pitchFamily="18" charset="-127"/>
              <a:ea typeface="HY헤드라인M" pitchFamily="18" charset="-127"/>
            </a:endParaRPr>
          </a:p>
          <a:p>
            <a:pPr lvl="1">
              <a:buFont typeface="Wingdings" pitchFamily="2" charset="2"/>
              <a:buNone/>
            </a:pPr>
            <a:endParaRPr lang="ko-KR" altLang="en-US" sz="180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프로그래밍 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prototype</a:t>
            </a:r>
            <a:r>
              <a:rPr lang="en-US" altLang="ko-KR" smtClean="0"/>
              <a:t> </a:t>
            </a:r>
            <a:r>
              <a:rPr lang="ko-KR" altLang="en-US" smtClean="0"/>
              <a:t>기반 객체 상속 구조</a:t>
            </a:r>
            <a:endParaRPr lang="en-US" altLang="ko-KR" smtClean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프로토타입</a:t>
            </a:r>
            <a:r>
              <a:rPr lang="en-US" altLang="ko-KR" smtClean="0"/>
              <a:t>(prototype)</a:t>
            </a:r>
            <a:r>
              <a:rPr lang="ko-KR" altLang="en-US" smtClean="0"/>
              <a:t>과 객체 상속</a:t>
            </a:r>
          </a:p>
        </p:txBody>
      </p:sp>
      <p:grpSp>
        <p:nvGrpSpPr>
          <p:cNvPr id="24580" name="그룹 8"/>
          <p:cNvGrpSpPr>
            <a:grpSpLocks/>
          </p:cNvGrpSpPr>
          <p:nvPr/>
        </p:nvGrpSpPr>
        <p:grpSpPr bwMode="auto">
          <a:xfrm>
            <a:off x="457200" y="1447800"/>
            <a:ext cx="8305800" cy="4953000"/>
            <a:chOff x="457200" y="1447800"/>
            <a:chExt cx="8305800" cy="4953000"/>
          </a:xfrm>
        </p:grpSpPr>
        <p:pic>
          <p:nvPicPr>
            <p:cNvPr id="2458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447800"/>
              <a:ext cx="83058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2" name="TextBox 4"/>
            <p:cNvSpPr txBox="1">
              <a:spLocks noChangeArrowheads="1"/>
            </p:cNvSpPr>
            <p:nvPr/>
          </p:nvSpPr>
          <p:spPr bwMode="auto">
            <a:xfrm>
              <a:off x="7024468" y="4433668"/>
              <a:ext cx="838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200">
                  <a:solidFill>
                    <a:srgbClr val="C00000"/>
                  </a:solidFill>
                  <a:latin typeface="HY헤드라인M" pitchFamily="18" charset="-127"/>
                  <a:ea typeface="HY헤드라인M" pitchFamily="18" charset="-127"/>
                </a:rPr>
                <a:t>_proto_</a:t>
              </a:r>
              <a:endParaRPr lang="ko-KR" altLang="en-US" sz="120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4583" name="TextBox 5"/>
            <p:cNvSpPr txBox="1">
              <a:spLocks noChangeArrowheads="1"/>
            </p:cNvSpPr>
            <p:nvPr/>
          </p:nvSpPr>
          <p:spPr bwMode="auto">
            <a:xfrm>
              <a:off x="7038536" y="5895536"/>
              <a:ext cx="838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200">
                  <a:solidFill>
                    <a:srgbClr val="C00000"/>
                  </a:solidFill>
                  <a:latin typeface="HY헤드라인M" pitchFamily="18" charset="-127"/>
                  <a:ea typeface="HY헤드라인M" pitchFamily="18" charset="-127"/>
                </a:rPr>
                <a:t>_proto_</a:t>
              </a:r>
              <a:endParaRPr lang="ko-KR" altLang="en-US" sz="120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4584" name="TextBox 7"/>
            <p:cNvSpPr txBox="1">
              <a:spLocks noChangeArrowheads="1"/>
            </p:cNvSpPr>
            <p:nvPr/>
          </p:nvSpPr>
          <p:spPr bwMode="auto">
            <a:xfrm>
              <a:off x="3406724" y="2819400"/>
              <a:ext cx="838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200">
                  <a:solidFill>
                    <a:srgbClr val="C00000"/>
                  </a:solidFill>
                  <a:latin typeface="HY헤드라인M" pitchFamily="18" charset="-127"/>
                  <a:ea typeface="HY헤드라인M" pitchFamily="18" charset="-127"/>
                </a:rPr>
                <a:t>_proto_</a:t>
              </a:r>
              <a:endParaRPr lang="ko-KR" altLang="en-US" sz="120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프로토타입 객체에 공통 메서드 추가 실습 </a:t>
            </a:r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프로토타입</a:t>
            </a:r>
            <a:r>
              <a:rPr lang="en-US" altLang="ko-KR" smtClean="0"/>
              <a:t>(prototype)</a:t>
            </a:r>
            <a:r>
              <a:rPr lang="ko-KR" altLang="en-US" smtClean="0"/>
              <a:t>과 객체 상속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000" smtClean="0"/>
              <a:t>모든 함수</a:t>
            </a:r>
            <a:r>
              <a:rPr lang="en-US" altLang="ko-KR" sz="2000" smtClean="0"/>
              <a:t>(</a:t>
            </a:r>
            <a:r>
              <a:rPr lang="ko-KR" altLang="en-US" sz="2000" smtClean="0"/>
              <a:t>생성자</a:t>
            </a:r>
            <a:r>
              <a:rPr lang="en-US" altLang="ko-KR" sz="2000" smtClean="0"/>
              <a:t>)</a:t>
            </a:r>
            <a:r>
              <a:rPr lang="ko-KR" altLang="en-US" sz="2000" smtClean="0"/>
              <a:t>의 부모는 </a:t>
            </a:r>
            <a:r>
              <a:rPr lang="en-US" altLang="ko-KR" sz="2000" smtClean="0"/>
              <a:t>Function </a:t>
            </a:r>
            <a:r>
              <a:rPr lang="ko-KR" altLang="en-US" sz="2000" smtClean="0"/>
              <a:t>생성자의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 객체이다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z="1800" smtClean="0"/>
              <a:t>Function </a:t>
            </a:r>
            <a:r>
              <a:rPr lang="ko-KR" altLang="en-US" sz="1800" smtClean="0"/>
              <a:t>프로토타입 객체에는 모든 함수들을 위한 기본 프로퍼티와 메소들이 정의되어 있다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800" smtClean="0"/>
              <a:t>함수</a:t>
            </a:r>
            <a:r>
              <a:rPr lang="en-US" altLang="ko-KR" sz="1800" smtClean="0"/>
              <a:t>(</a:t>
            </a:r>
            <a:r>
              <a:rPr lang="ko-KR" altLang="en-US" sz="1800" smtClean="0"/>
              <a:t>생성자</a:t>
            </a:r>
            <a:r>
              <a:rPr lang="en-US" altLang="ko-KR" sz="1800" smtClean="0"/>
              <a:t>)</a:t>
            </a:r>
            <a:r>
              <a:rPr lang="ko-KR" altLang="en-US" sz="1800" smtClean="0"/>
              <a:t>가</a:t>
            </a:r>
            <a:r>
              <a:rPr lang="en-US" altLang="ko-KR" sz="1800" smtClean="0"/>
              <a:t> </a:t>
            </a:r>
            <a:r>
              <a:rPr lang="ko-KR" altLang="en-US" sz="1800" smtClean="0"/>
              <a:t>정의되면</a:t>
            </a:r>
            <a:r>
              <a:rPr lang="en-US" altLang="ko-KR" sz="1800" smtClean="0"/>
              <a:t>(3</a:t>
            </a:r>
            <a:r>
              <a:rPr lang="ko-KR" altLang="en-US" sz="1800" smtClean="0"/>
              <a:t>가지 방법 모두</a:t>
            </a:r>
            <a:r>
              <a:rPr lang="en-US" altLang="ko-KR" sz="1800" smtClean="0"/>
              <a:t>)</a:t>
            </a:r>
            <a:r>
              <a:rPr lang="ko-KR" altLang="en-US" sz="1800" smtClean="0"/>
              <a:t> </a:t>
            </a:r>
            <a:r>
              <a:rPr lang="en-US" altLang="ko-KR" sz="1800" smtClean="0"/>
              <a:t>Function </a:t>
            </a:r>
            <a:r>
              <a:rPr lang="ko-KR" altLang="en-US" sz="1800" smtClean="0"/>
              <a:t>프로토타입 객체의 프로퍼티와 메소드들을 자동 상속 받는다</a:t>
            </a:r>
            <a:r>
              <a:rPr lang="en-US" altLang="ko-KR" sz="1800" smtClean="0"/>
              <a:t>.</a:t>
            </a:r>
          </a:p>
          <a:p>
            <a:pPr lvl="1"/>
            <a:endParaRPr lang="en-US" altLang="ko-KR" smtClean="0"/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r>
              <a:rPr lang="en-US" altLang="ko-KR" smtClean="0"/>
              <a:t>[</a:t>
            </a:r>
            <a:r>
              <a:rPr lang="ko-KR" altLang="en-US" smtClean="0"/>
              <a:t>객체</a:t>
            </a:r>
            <a:r>
              <a:rPr lang="en-US" altLang="ko-KR" smtClean="0"/>
              <a:t>] </a:t>
            </a:r>
            <a:r>
              <a:rPr lang="ko-KR" altLang="en-US" smtClean="0"/>
              <a:t>주요 프로퍼티 및 메소드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2917825"/>
            <a:ext cx="8153400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r>
              <a:rPr lang="en-US" altLang="ko-KR" smtClean="0"/>
              <a:t>[</a:t>
            </a:r>
            <a:r>
              <a:rPr lang="ko-KR" altLang="en-US" smtClean="0"/>
              <a:t>객체</a:t>
            </a:r>
            <a:r>
              <a:rPr lang="en-US" altLang="ko-KR" smtClean="0"/>
              <a:t>]</a:t>
            </a:r>
            <a:r>
              <a:rPr lang="ko-KR" altLang="en-US" smtClean="0"/>
              <a:t> 주요 프로퍼티 및 메소드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1066800"/>
            <a:ext cx="8153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기존 생성자를 기반으로 새로운 생성자를 정의</a:t>
            </a:r>
            <a:r>
              <a:rPr lang="en-US" altLang="ko-KR" smtClean="0"/>
              <a:t>(</a:t>
            </a:r>
            <a:r>
              <a:rPr lang="ko-KR" altLang="en-US" smtClean="0"/>
              <a:t>확장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생성자 체이닝</a:t>
            </a:r>
            <a:endParaRPr lang="en-US" altLang="ko-KR" smtClean="0"/>
          </a:p>
          <a:p>
            <a:pPr lvl="1"/>
            <a:r>
              <a:rPr lang="ko-KR" altLang="en-US" smtClean="0"/>
              <a:t>서브 생성자 내에서 부모 생성자를 명시적으로 호출하는 것</a:t>
            </a:r>
            <a:endParaRPr lang="en-US" altLang="ko-KR" smtClean="0"/>
          </a:p>
          <a:p>
            <a:pPr lvl="1"/>
            <a:r>
              <a:rPr lang="en-US" altLang="ko-KR" smtClean="0"/>
              <a:t>call/apply() </a:t>
            </a:r>
            <a:r>
              <a:rPr lang="ko-KR" altLang="en-US" smtClean="0"/>
              <a:t>함수를 이용하여 생성된 객체의 메소드인것 처럼 호출 </a:t>
            </a:r>
            <a:endParaRPr lang="en-US" altLang="ko-KR" smtClean="0"/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상속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063" y="3200400"/>
            <a:ext cx="7348537" cy="29718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부모객체 정의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function Rectangle(width, height){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sz="1800" dirty="0" err="1">
                <a:latin typeface="+mn-ea"/>
                <a:ea typeface="+mn-ea"/>
              </a:rPr>
              <a:t>this.width</a:t>
            </a:r>
            <a:r>
              <a:rPr lang="en-US" altLang="ko-KR" sz="1800" dirty="0">
                <a:latin typeface="+mn-ea"/>
                <a:ea typeface="+mn-ea"/>
              </a:rPr>
              <a:t> = width;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sz="1800" dirty="0" err="1">
                <a:latin typeface="+mn-ea"/>
                <a:ea typeface="+mn-ea"/>
              </a:rPr>
              <a:t>this.height</a:t>
            </a:r>
            <a:r>
              <a:rPr lang="en-US" altLang="ko-KR" sz="1800" dirty="0">
                <a:latin typeface="+mn-ea"/>
                <a:ea typeface="+mn-ea"/>
              </a:rPr>
              <a:t> = height;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  <a:p>
            <a:pPr>
              <a:defRPr/>
            </a:pPr>
            <a:endParaRPr lang="ko-KR" altLang="en-US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Rectangle 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객체의 공통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메소드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정의</a:t>
            </a:r>
          </a:p>
          <a:p>
            <a:pPr>
              <a:defRPr/>
            </a:pPr>
            <a:r>
              <a:rPr lang="en-US" altLang="ko-KR" sz="1800" dirty="0" err="1">
                <a:latin typeface="+mn-ea"/>
                <a:ea typeface="+mn-ea"/>
              </a:rPr>
              <a:t>Rectangle.prototype.area</a:t>
            </a:r>
            <a:r>
              <a:rPr lang="en-US" altLang="ko-KR" sz="1800" dirty="0">
                <a:latin typeface="+mn-ea"/>
                <a:ea typeface="+mn-ea"/>
              </a:rPr>
              <a:t> = function(){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    return </a:t>
            </a:r>
            <a:r>
              <a:rPr lang="en-US" altLang="ko-KR" sz="1800" dirty="0" err="1">
                <a:latin typeface="+mn-ea"/>
                <a:ea typeface="+mn-ea"/>
              </a:rPr>
              <a:t>this.width</a:t>
            </a:r>
            <a:r>
              <a:rPr lang="en-US" altLang="ko-KR" sz="1800" dirty="0">
                <a:latin typeface="+mn-ea"/>
                <a:ea typeface="+mn-ea"/>
              </a:rPr>
              <a:t> * </a:t>
            </a:r>
            <a:r>
              <a:rPr lang="en-US" altLang="ko-KR" sz="1800" dirty="0" err="1">
                <a:latin typeface="+mn-ea"/>
                <a:ea typeface="+mn-ea"/>
              </a:rPr>
              <a:t>this.height</a:t>
            </a:r>
            <a:r>
              <a:rPr lang="en-US" altLang="ko-KR" sz="1800" dirty="0">
                <a:latin typeface="+mn-ea"/>
                <a:ea typeface="+mn-ea"/>
              </a:rPr>
              <a:t> ;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상속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7924800" cy="45720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#1. 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자식객체 정의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function </a:t>
            </a:r>
            <a:r>
              <a:rPr lang="en-US" altLang="ko-KR" sz="1800" dirty="0" err="1">
                <a:latin typeface="+mn-ea"/>
                <a:ea typeface="+mn-ea"/>
              </a:rPr>
              <a:t>SubRectangle</a:t>
            </a:r>
            <a:r>
              <a:rPr lang="en-US" altLang="ko-KR" sz="1800" dirty="0">
                <a:latin typeface="+mn-ea"/>
                <a:ea typeface="+mn-ea"/>
              </a:rPr>
              <a:t>(x, y, width, height){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+mn-ea"/>
                <a:ea typeface="+mn-ea"/>
              </a:rPr>
              <a:t>this.width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 = width;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    //</a:t>
            </a:r>
            <a:r>
              <a:rPr lang="en-US" altLang="ko-KR" sz="1800" dirty="0" err="1">
                <a:solidFill>
                  <a:srgbClr val="008000"/>
                </a:solidFill>
                <a:latin typeface="+mn-ea"/>
                <a:ea typeface="+mn-ea"/>
              </a:rPr>
              <a:t>this.height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 = height;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    //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생성자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체이닝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(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부모객체의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생성자를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명시적 호출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: super();???)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    //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부모생성자를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생성된 현재객체의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메소드인것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처럼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호출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sz="1800" dirty="0" err="1">
                <a:latin typeface="+mn-ea"/>
                <a:ea typeface="+mn-ea"/>
              </a:rPr>
              <a:t>Rectangle.call</a:t>
            </a:r>
            <a:r>
              <a:rPr lang="en-US" altLang="ko-KR" sz="1800" dirty="0">
                <a:latin typeface="+mn-ea"/>
                <a:ea typeface="+mn-ea"/>
              </a:rPr>
              <a:t>(this, width, height);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    //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첫번째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전달인자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: 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생성자가 소속되어 호출될 객체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sz="1800" dirty="0" err="1">
                <a:latin typeface="+mn-ea"/>
                <a:ea typeface="+mn-ea"/>
              </a:rPr>
              <a:t>this.x</a:t>
            </a:r>
            <a:r>
              <a:rPr lang="en-US" altLang="ko-KR" sz="1800" dirty="0">
                <a:latin typeface="+mn-ea"/>
                <a:ea typeface="+mn-ea"/>
              </a:rPr>
              <a:t> = x;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sz="1800" dirty="0" err="1">
                <a:latin typeface="+mn-ea"/>
                <a:ea typeface="+mn-ea"/>
              </a:rPr>
              <a:t>this.y</a:t>
            </a:r>
            <a:r>
              <a:rPr lang="en-US" altLang="ko-KR" sz="1800" dirty="0">
                <a:latin typeface="+mn-ea"/>
                <a:ea typeface="+mn-ea"/>
              </a:rPr>
              <a:t> = y;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  <a:p>
            <a:pPr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#2.SubRectangle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의 프로토타입 객체로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Rectangle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인스턴스를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설정하여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Rectangle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프로토타입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객체의 공통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메소드를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상속받게 한다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. </a:t>
            </a:r>
          </a:p>
          <a:p>
            <a:pPr>
              <a:defRPr/>
            </a:pPr>
            <a:r>
              <a:rPr lang="en-US" altLang="ko-KR" sz="1800" dirty="0" err="1">
                <a:latin typeface="+mn-ea"/>
                <a:ea typeface="+mn-ea"/>
              </a:rPr>
              <a:t>SubRectangle.prototype</a:t>
            </a:r>
            <a:r>
              <a:rPr lang="en-US" altLang="ko-KR" sz="1800" dirty="0">
                <a:latin typeface="+mn-ea"/>
                <a:ea typeface="+mn-ea"/>
              </a:rPr>
              <a:t> = new Rectangle();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상속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7848600" cy="33528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#3.Rectangle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인스턴스의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모든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프로퍼티를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상속받게 되므로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필요없는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프로퍼티는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삭제한다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delete </a:t>
            </a:r>
            <a:r>
              <a:rPr lang="en-US" altLang="ko-KR" sz="1800" dirty="0" err="1">
                <a:latin typeface="+mn-ea"/>
                <a:ea typeface="+mn-ea"/>
              </a:rPr>
              <a:t>SubRectangle.prototype.width</a:t>
            </a:r>
            <a:r>
              <a:rPr lang="en-US" altLang="ko-KR" sz="1800" dirty="0">
                <a:latin typeface="+mn-ea"/>
                <a:ea typeface="+mn-ea"/>
              </a:rPr>
              <a:t> ;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delete </a:t>
            </a:r>
            <a:r>
              <a:rPr lang="en-US" altLang="ko-KR" sz="1800" dirty="0" err="1">
                <a:latin typeface="+mn-ea"/>
                <a:ea typeface="+mn-ea"/>
              </a:rPr>
              <a:t>SubRectangle.prototype.height</a:t>
            </a:r>
            <a:r>
              <a:rPr lang="en-US" altLang="ko-KR" sz="1800" dirty="0">
                <a:latin typeface="+mn-ea"/>
                <a:ea typeface="+mn-ea"/>
              </a:rPr>
              <a:t> ;</a:t>
            </a:r>
          </a:p>
          <a:p>
            <a:pPr>
              <a:defRPr/>
            </a:pPr>
            <a:endParaRPr lang="ko-KR" altLang="en-US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#4.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마지막으로 </a:t>
            </a:r>
            <a:r>
              <a:rPr lang="en-US" altLang="ko-KR" sz="1800" dirty="0" err="1">
                <a:solidFill>
                  <a:srgbClr val="008000"/>
                </a:solidFill>
                <a:latin typeface="+mn-ea"/>
                <a:ea typeface="+mn-ea"/>
              </a:rPr>
              <a:t>SubRectangle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프로토타입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객체가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Rectangle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생성자를</a:t>
            </a:r>
            <a:endParaRPr lang="en-US" altLang="ko-KR" sz="18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사용해서 만들어졌으므로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constructor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프로퍼티는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Rectangle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생성자를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참조하고 있다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constructor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프로퍼티를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</a:t>
            </a:r>
            <a:r>
              <a:rPr lang="en-US" altLang="ko-KR" sz="1800" dirty="0" err="1">
                <a:solidFill>
                  <a:srgbClr val="008000"/>
                </a:solidFill>
                <a:latin typeface="+mn-ea"/>
                <a:ea typeface="+mn-ea"/>
              </a:rPr>
              <a:t>SubRectangle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로 수정한다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lang="en-US" altLang="ko-KR" sz="1800" dirty="0" err="1">
                <a:latin typeface="+mn-ea"/>
                <a:ea typeface="+mn-ea"/>
              </a:rPr>
              <a:t>SubRectangle.prototype.constructor</a:t>
            </a:r>
            <a:r>
              <a:rPr lang="en-US" altLang="ko-KR" sz="1800" dirty="0">
                <a:latin typeface="+mn-ea"/>
                <a:ea typeface="+mn-ea"/>
              </a:rPr>
              <a:t> = </a:t>
            </a:r>
            <a:r>
              <a:rPr lang="en-US" altLang="ko-KR" sz="1800" dirty="0" err="1">
                <a:latin typeface="+mn-ea"/>
                <a:ea typeface="+mn-ea"/>
              </a:rPr>
              <a:t>SubRectangle</a:t>
            </a:r>
            <a:r>
              <a:rPr lang="en-US" altLang="ko-KR" sz="1800" dirty="0">
                <a:latin typeface="+mn-ea"/>
                <a:ea typeface="+mn-ea"/>
              </a:rPr>
              <a:t>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간단한 생성자 체이닝</a:t>
            </a:r>
            <a:endParaRPr lang="en-US" altLang="ko-KR" smtClean="0"/>
          </a:p>
        </p:txBody>
      </p:sp>
      <p:sp>
        <p:nvSpPr>
          <p:cNvPr id="317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상속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620000" cy="25908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+mn-ea"/>
              </a:rPr>
              <a:t>SubRectangle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</a:rPr>
              <a:t>프로토타입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 객체에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Rectangle 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저장</a:t>
            </a:r>
          </a:p>
          <a:p>
            <a:pPr>
              <a:defRPr/>
            </a:pPr>
            <a:r>
              <a:rPr lang="en-US" altLang="ko-KR" sz="1800" dirty="0" err="1">
                <a:latin typeface="+mn-ea"/>
              </a:rPr>
              <a:t>SubRectangle.prototype.parent</a:t>
            </a:r>
            <a:r>
              <a:rPr lang="en-US" altLang="ko-KR" sz="1800" dirty="0">
                <a:latin typeface="+mn-ea"/>
              </a:rPr>
              <a:t> = Rectangle;</a:t>
            </a:r>
          </a:p>
          <a:p>
            <a:pPr>
              <a:defRPr/>
            </a:pPr>
            <a:endParaRPr lang="en-US" altLang="ko-KR" sz="1800" dirty="0">
              <a:latin typeface="+mn-ea"/>
            </a:endParaRPr>
          </a:p>
          <a:p>
            <a:pPr>
              <a:defRPr/>
            </a:pPr>
            <a:r>
              <a:rPr lang="en-US" altLang="ko-KR" sz="1800" dirty="0">
                <a:latin typeface="+mn-ea"/>
              </a:rPr>
              <a:t>function </a:t>
            </a:r>
            <a:r>
              <a:rPr lang="en-US" altLang="ko-KR" sz="1800" dirty="0" err="1">
                <a:latin typeface="+mn-ea"/>
              </a:rPr>
              <a:t>SubRectangle</a:t>
            </a:r>
            <a:r>
              <a:rPr lang="en-US" altLang="ko-KR" sz="1800" dirty="0">
                <a:latin typeface="+mn-ea"/>
              </a:rPr>
              <a:t>(x, y, width, height){</a:t>
            </a:r>
          </a:p>
          <a:p>
            <a:pPr>
              <a:defRPr/>
            </a:pPr>
            <a:r>
              <a:rPr lang="en-US" altLang="ko-KR" sz="1800" dirty="0">
                <a:latin typeface="+mn-ea"/>
              </a:rPr>
              <a:t>    </a:t>
            </a:r>
            <a:r>
              <a:rPr lang="en-US" altLang="ko-KR" sz="1800" dirty="0" err="1">
                <a:latin typeface="+mn-ea"/>
              </a:rPr>
              <a:t>this.parent</a:t>
            </a:r>
            <a:r>
              <a:rPr lang="en-US" altLang="ko-KR" sz="1800" dirty="0">
                <a:latin typeface="+mn-ea"/>
              </a:rPr>
              <a:t>(width, height);</a:t>
            </a:r>
          </a:p>
          <a:p>
            <a:pPr>
              <a:defRPr/>
            </a:pPr>
            <a:r>
              <a:rPr lang="en-US" altLang="ko-KR" sz="1800" dirty="0">
                <a:latin typeface="+mn-ea"/>
              </a:rPr>
              <a:t>    </a:t>
            </a:r>
            <a:r>
              <a:rPr lang="en-US" altLang="ko-KR" sz="1800" dirty="0" err="1">
                <a:latin typeface="+mn-ea"/>
              </a:rPr>
              <a:t>this.x</a:t>
            </a:r>
            <a:r>
              <a:rPr lang="en-US" altLang="ko-KR" sz="1800" dirty="0">
                <a:latin typeface="+mn-ea"/>
              </a:rPr>
              <a:t> = x;</a:t>
            </a:r>
          </a:p>
          <a:p>
            <a:pPr>
              <a:defRPr/>
            </a:pPr>
            <a:r>
              <a:rPr lang="en-US" altLang="ko-KR" sz="1800" dirty="0">
                <a:latin typeface="+mn-ea"/>
              </a:rPr>
              <a:t>    </a:t>
            </a:r>
            <a:r>
              <a:rPr lang="en-US" altLang="ko-KR" sz="1800" dirty="0" err="1">
                <a:latin typeface="+mn-ea"/>
              </a:rPr>
              <a:t>this.y</a:t>
            </a:r>
            <a:r>
              <a:rPr lang="en-US" altLang="ko-KR" sz="1800" dirty="0">
                <a:latin typeface="+mn-ea"/>
              </a:rPr>
              <a:t> = y;</a:t>
            </a:r>
          </a:p>
          <a:p>
            <a:pPr>
              <a:defRPr/>
            </a:pPr>
            <a:r>
              <a:rPr lang="en-US" altLang="ko-KR" sz="1800" dirty="0">
                <a:latin typeface="+mn-ea"/>
              </a:rPr>
              <a:t>}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자바스크립트는 데이터타입에 대해 매우 유연하다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1"/>
            <a:r>
              <a:rPr lang="ko-KR" altLang="en-US" smtClean="0"/>
              <a:t>어떤 타입의 값이든 전달할 수 있고</a:t>
            </a:r>
            <a:r>
              <a:rPr lang="en-US" altLang="ko-KR" smtClean="0"/>
              <a:t>, </a:t>
            </a:r>
            <a:r>
              <a:rPr lang="ko-KR" altLang="en-US" smtClean="0"/>
              <a:t>자바스크립트 엔진은 그 값을 필요에 따라 변환한다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필요에 따라 임의의 값이 어떤 타입인지 판단할 필요가 있다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en-US" altLang="ko-KR" smtClean="0">
                <a:solidFill>
                  <a:srgbClr val="0000FF"/>
                </a:solidFill>
              </a:rPr>
              <a:t>typeof </a:t>
            </a:r>
            <a:r>
              <a:rPr lang="ko-KR" altLang="en-US" smtClean="0">
                <a:solidFill>
                  <a:srgbClr val="0000FF"/>
                </a:solidFill>
              </a:rPr>
              <a:t>연산자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ko-KR" altLang="en-US" smtClean="0"/>
              <a:t>기본데이터타입과 참조타입</a:t>
            </a:r>
            <a:r>
              <a:rPr lang="en-US" altLang="ko-KR" smtClean="0"/>
              <a:t>(</a:t>
            </a:r>
            <a:r>
              <a:rPr lang="ko-KR" altLang="en-US" smtClean="0"/>
              <a:t>객체</a:t>
            </a:r>
            <a:r>
              <a:rPr lang="en-US" altLang="ko-KR" smtClean="0"/>
              <a:t>)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판단하는데 주로 사용</a:t>
            </a:r>
            <a:endParaRPr lang="en-US" altLang="ko-KR" smtClean="0"/>
          </a:p>
          <a:p>
            <a:pPr lvl="2"/>
            <a:r>
              <a:rPr lang="en-US" altLang="ko-KR" sz="1800" smtClean="0"/>
              <a:t>typeof undefined : undefinded</a:t>
            </a:r>
          </a:p>
          <a:p>
            <a:pPr lvl="2"/>
            <a:r>
              <a:rPr lang="en-US" altLang="ko-KR" sz="1800" smtClean="0"/>
              <a:t>typeof null : object</a:t>
            </a:r>
          </a:p>
          <a:p>
            <a:pPr lvl="2"/>
            <a:r>
              <a:rPr lang="en-US" altLang="ko-KR" sz="1800" smtClean="0"/>
              <a:t>typeof </a:t>
            </a:r>
            <a:r>
              <a:rPr lang="ko-KR" altLang="en-US" sz="1800" smtClean="0"/>
              <a:t>배열</a:t>
            </a:r>
            <a:r>
              <a:rPr lang="en-US" altLang="ko-KR" sz="1800" smtClean="0"/>
              <a:t> : object</a:t>
            </a:r>
          </a:p>
          <a:p>
            <a:pPr lvl="2"/>
            <a:r>
              <a:rPr lang="en-US" altLang="ko-KR" sz="1800" smtClean="0"/>
              <a:t>typeof </a:t>
            </a:r>
            <a:r>
              <a:rPr lang="ko-KR" altLang="en-US" sz="1800" smtClean="0"/>
              <a:t>함수</a:t>
            </a:r>
            <a:r>
              <a:rPr lang="en-US" altLang="ko-KR" sz="1800" smtClean="0"/>
              <a:t> : function</a:t>
            </a:r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데이터타입 판단하기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>
                <a:solidFill>
                  <a:srgbClr val="0000FF"/>
                </a:solidFill>
              </a:rPr>
              <a:t>instanceof </a:t>
            </a:r>
            <a:r>
              <a:rPr lang="ko-KR" altLang="en-US" smtClean="0">
                <a:solidFill>
                  <a:srgbClr val="0000FF"/>
                </a:solidFill>
              </a:rPr>
              <a:t>연산자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ko-KR" altLang="en-US" smtClean="0"/>
              <a:t>상속을 기반으로 임의의 객체가 특정 생성자로부터 생성된 인스턴스인지 판단할 때 사용</a:t>
            </a:r>
            <a:endParaRPr lang="en-US" altLang="ko-KR" smtClean="0"/>
          </a:p>
          <a:p>
            <a:pPr lvl="2"/>
            <a:r>
              <a:rPr lang="en-US" altLang="ko-KR" sz="1800" smtClean="0"/>
              <a:t>student instanceof Student</a:t>
            </a:r>
          </a:p>
          <a:p>
            <a:pPr lvl="2"/>
            <a:r>
              <a:rPr lang="en-US" altLang="ko-KR" sz="1800" smtClean="0"/>
              <a:t>student instanceof Object</a:t>
            </a:r>
          </a:p>
        </p:txBody>
      </p:sp>
      <p:sp>
        <p:nvSpPr>
          <p:cNvPr id="337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데이터타입 판단하기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000" smtClean="0">
                <a:latin typeface="HY헤드라인M" pitchFamily="18" charset="-127"/>
                <a:ea typeface="HY헤드라인M" pitchFamily="18" charset="-127"/>
              </a:rPr>
              <a:t>객체 종류</a:t>
            </a:r>
            <a:endParaRPr lang="en-US" altLang="ko-KR" sz="200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내장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기본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 객체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(buit-in object) – </a:t>
            </a:r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생성자가 미리 정의되어 있다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lvl="2"/>
            <a:r>
              <a:rPr lang="ko-KR" altLang="en-US" sz="1600" smtClean="0">
                <a:latin typeface="HY헤드라인M" pitchFamily="18" charset="-127"/>
                <a:ea typeface="HY헤드라인M" pitchFamily="18" charset="-127"/>
              </a:rPr>
              <a:t>예</a:t>
            </a:r>
            <a:r>
              <a:rPr lang="en-US" altLang="ko-KR" sz="1600" smtClean="0">
                <a:latin typeface="HY헤드라인M" pitchFamily="18" charset="-127"/>
                <a:ea typeface="HY헤드라인M" pitchFamily="18" charset="-127"/>
              </a:rPr>
              <a:t>) Object, Array, Date, String, Number, Boolean </a:t>
            </a:r>
            <a:r>
              <a:rPr lang="ko-KR" altLang="en-US" sz="1600" smtClean="0">
                <a:latin typeface="HY헤드라인M" pitchFamily="18" charset="-127"/>
                <a:ea typeface="HY헤드라인M" pitchFamily="18" charset="-127"/>
              </a:rPr>
              <a:t>등</a:t>
            </a:r>
            <a:endParaRPr lang="en-US" altLang="ko-KR" sz="160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사용자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정의 객체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(custom object) – </a:t>
            </a:r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사용자가 생성자 정의</a:t>
            </a:r>
            <a:endParaRPr lang="en-US" altLang="ko-KR" sz="180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200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000" smtClean="0">
                <a:latin typeface="HY헤드라인M" pitchFamily="18" charset="-127"/>
                <a:ea typeface="HY헤드라인M" pitchFamily="18" charset="-127"/>
              </a:rPr>
              <a:t>객체 생성</a:t>
            </a:r>
            <a:endParaRPr lang="en-US" altLang="ko-KR" sz="180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명시적 생성 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: new </a:t>
            </a:r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와 함께 생성자 호출</a:t>
            </a:r>
            <a:endParaRPr lang="en-US" altLang="ko-KR" sz="1800" smtClean="0">
              <a:latin typeface="HY헤드라인M" pitchFamily="18" charset="-127"/>
              <a:ea typeface="HY헤드라인M" pitchFamily="18" charset="-127"/>
            </a:endParaRPr>
          </a:p>
          <a:p>
            <a:pPr lvl="2"/>
            <a:r>
              <a:rPr lang="ko-KR" altLang="en-US" sz="1600" smtClean="0">
                <a:latin typeface="HY헤드라인M" pitchFamily="18" charset="-127"/>
                <a:ea typeface="HY헤드라인M" pitchFamily="18" charset="-127"/>
              </a:rPr>
              <a:t>여러 개의 객체 생성시 주로 사용</a:t>
            </a:r>
            <a:endParaRPr lang="en-US" altLang="ko-KR" sz="160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묵시적 생성 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객체 리터럴</a:t>
            </a:r>
            <a:r>
              <a:rPr lang="en-US" altLang="ko-KR" sz="1800" smtClean="0">
                <a:latin typeface="HY헤드라인M" pitchFamily="18" charset="-127"/>
                <a:ea typeface="HY헤드라인M" pitchFamily="18" charset="-127"/>
              </a:rPr>
              <a:t>({ }) </a:t>
            </a:r>
            <a:r>
              <a:rPr lang="ko-KR" altLang="en-US" sz="1800" smtClean="0">
                <a:latin typeface="HY헤드라인M" pitchFamily="18" charset="-127"/>
                <a:ea typeface="HY헤드라인M" pitchFamily="18" charset="-127"/>
              </a:rPr>
              <a:t>이용</a:t>
            </a:r>
            <a:endParaRPr lang="en-US" altLang="ko-KR" sz="1800" smtClean="0">
              <a:latin typeface="HY헤드라인M" pitchFamily="18" charset="-127"/>
              <a:ea typeface="HY헤드라인M" pitchFamily="18" charset="-127"/>
            </a:endParaRPr>
          </a:p>
          <a:p>
            <a:pPr lvl="2"/>
            <a:r>
              <a:rPr lang="ko-KR" altLang="en-US" sz="1600" smtClean="0">
                <a:latin typeface="HY헤드라인M" pitchFamily="18" charset="-127"/>
                <a:ea typeface="HY헤드라인M" pitchFamily="18" charset="-127"/>
              </a:rPr>
              <a:t>생성자 정의 없이 하나의 객체 생성 시 주로 사용</a:t>
            </a:r>
            <a:endParaRPr lang="ko-KR" altLang="en-US" sz="180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및 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>
                <a:solidFill>
                  <a:srgbClr val="0000FF"/>
                </a:solidFill>
              </a:rPr>
              <a:t>constructor </a:t>
            </a:r>
            <a:r>
              <a:rPr lang="ko-KR" altLang="en-US" smtClean="0">
                <a:solidFill>
                  <a:srgbClr val="0000FF"/>
                </a:solidFill>
              </a:rPr>
              <a:t>프로퍼티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en-US" altLang="ko-KR" smtClean="0"/>
              <a:t>instanceof</a:t>
            </a:r>
            <a:r>
              <a:rPr lang="ko-KR" altLang="en-US" smtClean="0"/>
              <a:t>와 달리 정확한 타입 판단이 필요할 경우 사용</a:t>
            </a:r>
            <a:endParaRPr lang="en-US" altLang="ko-KR" smtClean="0"/>
          </a:p>
          <a:p>
            <a:pPr lvl="2"/>
            <a:r>
              <a:rPr lang="en-US" altLang="ko-KR" sz="1800" smtClean="0"/>
              <a:t>var today = new Date();</a:t>
            </a:r>
          </a:p>
          <a:p>
            <a:pPr lvl="2"/>
            <a:r>
              <a:rPr lang="en-US" altLang="ko-KR" sz="1800" smtClean="0"/>
              <a:t>today instanceof Object;       // true</a:t>
            </a:r>
          </a:p>
          <a:p>
            <a:pPr lvl="2"/>
            <a:r>
              <a:rPr lang="en-US" altLang="ko-KR" sz="1800" smtClean="0"/>
              <a:t>today.constuctor == Object;  // false</a:t>
            </a:r>
          </a:p>
        </p:txBody>
      </p:sp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데이터타입 판단하기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묵시적 생성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697388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4519613"/>
            <a:ext cx="4484688" cy="165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및 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객체 프로퍼티 접근</a:t>
            </a:r>
          </a:p>
          <a:p>
            <a:endParaRPr lang="en-US" altLang="ko-KR" sz="1800" smtClean="0"/>
          </a:p>
          <a:p>
            <a:pPr lvl="1"/>
            <a:r>
              <a:rPr lang="en-US" altLang="ko-KR" sz="1800" smtClean="0"/>
              <a:t>product.</a:t>
            </a:r>
            <a:r>
              <a:rPr lang="ko-KR" altLang="en-US" sz="1800" smtClean="0"/>
              <a:t>제품명 ⇨ </a:t>
            </a:r>
            <a:r>
              <a:rPr lang="en-US" altLang="ko-KR" sz="1800" smtClean="0"/>
              <a:t>'7D </a:t>
            </a:r>
            <a:r>
              <a:rPr lang="ko-KR" altLang="en-US" sz="1800" smtClean="0"/>
              <a:t>건조 망고</a:t>
            </a:r>
            <a:r>
              <a:rPr lang="en-US" altLang="ko-KR" sz="1800" smtClean="0"/>
              <a:t>'</a:t>
            </a:r>
          </a:p>
          <a:p>
            <a:pPr lvl="1"/>
            <a:r>
              <a:rPr lang="en-US" altLang="ko-KR" sz="1800" smtClean="0"/>
              <a:t>product.</a:t>
            </a:r>
            <a:r>
              <a:rPr lang="ko-KR" altLang="en-US" sz="1800" smtClean="0"/>
              <a:t>유형 ⇨ </a:t>
            </a:r>
            <a:r>
              <a:rPr lang="en-US" altLang="ko-KR" sz="1800" smtClean="0"/>
              <a:t>'</a:t>
            </a:r>
            <a:r>
              <a:rPr lang="ko-KR" altLang="en-US" sz="1800" smtClean="0"/>
              <a:t>당절임</a:t>
            </a:r>
            <a:r>
              <a:rPr lang="en-US" altLang="ko-KR" sz="1800" smtClean="0"/>
              <a:t>'</a:t>
            </a:r>
          </a:p>
          <a:p>
            <a:pPr lvl="1"/>
            <a:r>
              <a:rPr lang="en-US" altLang="ko-KR" sz="1800" smtClean="0"/>
              <a:t>product.</a:t>
            </a:r>
            <a:r>
              <a:rPr lang="ko-KR" altLang="en-US" sz="1800" smtClean="0"/>
              <a:t>성분 ⇨ </a:t>
            </a:r>
            <a:r>
              <a:rPr lang="en-US" altLang="ko-KR" sz="1800" smtClean="0"/>
              <a:t>'</a:t>
            </a:r>
            <a:r>
              <a:rPr lang="ko-KR" altLang="en-US" sz="1800" smtClean="0"/>
              <a:t>망고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설탕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메타중아황산나트륨</a:t>
            </a:r>
            <a:r>
              <a:rPr lang="en-US" altLang="ko-KR" sz="1800" smtClean="0"/>
              <a:t>, </a:t>
            </a:r>
            <a:r>
              <a:rPr lang="ko-KR" altLang="en-US" sz="1800" smtClean="0"/>
              <a:t>치자황색소</a:t>
            </a:r>
            <a:r>
              <a:rPr lang="en-US" altLang="ko-KR" sz="1800" smtClean="0"/>
              <a:t>'</a:t>
            </a:r>
          </a:p>
          <a:p>
            <a:pPr lvl="1"/>
            <a:r>
              <a:rPr lang="en-US" altLang="ko-KR" sz="1800" smtClean="0"/>
              <a:t>product.</a:t>
            </a:r>
            <a:r>
              <a:rPr lang="ko-KR" altLang="en-US" sz="1800" smtClean="0"/>
              <a:t>원산지 ⇨ </a:t>
            </a:r>
            <a:r>
              <a:rPr lang="en-US" altLang="ko-KR" sz="1800" smtClean="0"/>
              <a:t>'</a:t>
            </a:r>
            <a:r>
              <a:rPr lang="ko-KR" altLang="en-US" sz="1800" smtClean="0"/>
              <a:t>필리핀</a:t>
            </a:r>
            <a:r>
              <a:rPr lang="en-US" altLang="ko-KR" sz="1800" smtClean="0"/>
              <a:t>‘</a:t>
            </a:r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product['</a:t>
            </a:r>
            <a:r>
              <a:rPr lang="ko-KR" altLang="en-US" sz="1800" smtClean="0"/>
              <a:t>제품명</a:t>
            </a:r>
            <a:r>
              <a:rPr lang="en-US" altLang="ko-KR" sz="1800" smtClean="0"/>
              <a:t>'] ⇨ '7D </a:t>
            </a:r>
            <a:r>
              <a:rPr lang="ko-KR" altLang="en-US" sz="1800" smtClean="0"/>
              <a:t>건조 망고</a:t>
            </a:r>
            <a:r>
              <a:rPr lang="en-US" altLang="ko-KR" sz="1800" smtClean="0"/>
              <a:t>'</a:t>
            </a:r>
          </a:p>
          <a:p>
            <a:pPr lvl="1"/>
            <a:r>
              <a:rPr lang="en-US" altLang="ko-KR" sz="1800" smtClean="0"/>
              <a:t>product['</a:t>
            </a:r>
            <a:r>
              <a:rPr lang="ko-KR" altLang="en-US" sz="1800" smtClean="0"/>
              <a:t>유형</a:t>
            </a:r>
            <a:r>
              <a:rPr lang="en-US" altLang="ko-KR" sz="1800" smtClean="0"/>
              <a:t>'] ⇨ '</a:t>
            </a:r>
            <a:r>
              <a:rPr lang="ko-KR" altLang="en-US" sz="1800" smtClean="0"/>
              <a:t>당절임</a:t>
            </a:r>
            <a:r>
              <a:rPr lang="en-US" altLang="ko-KR" sz="1800" smtClean="0"/>
              <a:t>'</a:t>
            </a:r>
          </a:p>
          <a:p>
            <a:pPr lvl="1"/>
            <a:r>
              <a:rPr lang="en-US" altLang="ko-KR" sz="1800" smtClean="0"/>
              <a:t>product['</a:t>
            </a:r>
            <a:r>
              <a:rPr lang="ko-KR" altLang="en-US" sz="1800" smtClean="0"/>
              <a:t>성분</a:t>
            </a:r>
            <a:r>
              <a:rPr lang="en-US" altLang="ko-KR" sz="1800" smtClean="0"/>
              <a:t>'] ⇨ '</a:t>
            </a:r>
            <a:r>
              <a:rPr lang="ko-KR" altLang="en-US" sz="1800" smtClean="0"/>
              <a:t>망고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설탕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메타중아황산나트륨</a:t>
            </a:r>
            <a:r>
              <a:rPr lang="en-US" altLang="ko-KR" sz="1800" smtClean="0"/>
              <a:t>, </a:t>
            </a:r>
            <a:r>
              <a:rPr lang="ko-KR" altLang="en-US" sz="1800" smtClean="0"/>
              <a:t>치자황색소</a:t>
            </a:r>
            <a:r>
              <a:rPr lang="en-US" altLang="ko-KR" sz="1800" smtClean="0"/>
              <a:t>'</a:t>
            </a:r>
          </a:p>
          <a:p>
            <a:pPr lvl="1"/>
            <a:r>
              <a:rPr lang="en-US" altLang="ko-KR" sz="1800" smtClean="0"/>
              <a:t>product['</a:t>
            </a:r>
            <a:r>
              <a:rPr lang="ko-KR" altLang="en-US" sz="1800" smtClean="0"/>
              <a:t>원산지</a:t>
            </a:r>
            <a:r>
              <a:rPr lang="en-US" altLang="ko-KR" sz="1800" smtClean="0"/>
              <a:t>'] ⇨ '</a:t>
            </a:r>
            <a:r>
              <a:rPr lang="ko-KR" altLang="en-US" sz="1800" smtClean="0"/>
              <a:t>필리핀</a:t>
            </a:r>
            <a:r>
              <a:rPr lang="en-US" altLang="ko-KR" sz="1800" smtClean="0"/>
              <a:t>'</a:t>
            </a:r>
            <a:endParaRPr lang="ko-KR" altLang="en-US" sz="1800" smtClean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및 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메서드</a:t>
            </a:r>
            <a:r>
              <a:rPr lang="en-US" altLang="ko-KR" smtClean="0"/>
              <a:t>(Method) </a:t>
            </a:r>
            <a:r>
              <a:rPr lang="ko-KR" altLang="en-US" smtClean="0"/>
              <a:t>추가 및 호출</a:t>
            </a:r>
            <a:endParaRPr lang="en-US" altLang="ko-KR" smtClean="0"/>
          </a:p>
          <a:p>
            <a:pPr lvl="1"/>
            <a:r>
              <a:rPr lang="ko-KR" altLang="en-US" smtClean="0"/>
              <a:t>객체의 프로퍼티 중 함수</a:t>
            </a:r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및 사용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6477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8450" y="3743325"/>
            <a:ext cx="57721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생성된 객체에 프로퍼티 동적 추가 </a:t>
            </a:r>
            <a:endParaRPr lang="en-US" altLang="ko-KR" smtClean="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및 사용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81125"/>
            <a:ext cx="79248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생성된 객체에 메서드 동적 추가 </a:t>
            </a:r>
            <a:endParaRPr lang="en-US" altLang="ko-KR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및 사용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52563"/>
            <a:ext cx="7924800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생성된 객체의 프로퍼티 동적 제거 </a:t>
            </a:r>
            <a:r>
              <a:rPr lang="en-US" altLang="ko-KR" smtClean="0"/>
              <a:t>- delete </a:t>
            </a:r>
            <a:r>
              <a:rPr lang="ko-KR" altLang="en-US" smtClean="0"/>
              <a:t>연산자</a:t>
            </a:r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및 사용</a:t>
            </a:r>
          </a:p>
        </p:txBody>
      </p:sp>
      <p:grpSp>
        <p:nvGrpSpPr>
          <p:cNvPr id="13316" name="그룹 5"/>
          <p:cNvGrpSpPr>
            <a:grpSpLocks/>
          </p:cNvGrpSpPr>
          <p:nvPr/>
        </p:nvGrpSpPr>
        <p:grpSpPr bwMode="auto">
          <a:xfrm>
            <a:off x="552450" y="1385888"/>
            <a:ext cx="7753350" cy="5233987"/>
            <a:chOff x="552450" y="1385668"/>
            <a:chExt cx="7753350" cy="5234207"/>
          </a:xfrm>
        </p:grpSpPr>
        <p:pic>
          <p:nvPicPr>
            <p:cNvPr id="133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1385668"/>
              <a:ext cx="7696200" cy="472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2450" y="6096000"/>
              <a:ext cx="63817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21146</TotalTime>
  <Words>1009</Words>
  <Application>Microsoft Office PowerPoint</Application>
  <PresentationFormat>화면 슬라이드 쇼(4:3)</PresentationFormat>
  <Paragraphs>179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돋움</vt:lpstr>
      <vt:lpstr>Arial</vt:lpstr>
      <vt:lpstr>HY견고딕</vt:lpstr>
      <vt:lpstr>Wingdings</vt:lpstr>
      <vt:lpstr>맑은 고딕</vt:lpstr>
      <vt:lpstr>HY강M</vt:lpstr>
      <vt:lpstr>HY헤드라인M</vt:lpstr>
      <vt:lpstr>2_디자인 사용자 지정</vt:lpstr>
      <vt:lpstr>슬라이드 1</vt:lpstr>
      <vt:lpstr>객체 지향 프로그래밍 소개</vt:lpstr>
      <vt:lpstr>객체 생성 및 사용</vt:lpstr>
      <vt:lpstr>객체 생성 및 사용</vt:lpstr>
      <vt:lpstr>객체 생성 및 사용</vt:lpstr>
      <vt:lpstr>객체 생성 및 사용</vt:lpstr>
      <vt:lpstr>객체 생성 및 사용</vt:lpstr>
      <vt:lpstr>객체 생성 및 사용</vt:lpstr>
      <vt:lpstr>객체 생성 및 사용</vt:lpstr>
      <vt:lpstr>객체와 반복문</vt:lpstr>
      <vt:lpstr>객체와 연산자</vt:lpstr>
      <vt:lpstr>객체와 연산자</vt:lpstr>
      <vt:lpstr>생성자(함수)를 이용한 객체 생성</vt:lpstr>
      <vt:lpstr>생성자(함수)를 이용한 객체 생성</vt:lpstr>
      <vt:lpstr>생성자(함수)를 이용한 객체 생성</vt:lpstr>
      <vt:lpstr>생성자(함수)를 이용한 객체 생성</vt:lpstr>
      <vt:lpstr>프로토타입(prototype)과 객체 상속</vt:lpstr>
      <vt:lpstr>프로토타입(prototype)과 객체 상속</vt:lpstr>
      <vt:lpstr>프로토타입(prototype)과 객체 상속</vt:lpstr>
      <vt:lpstr>프로토타입(prototype)과 객체 상속</vt:lpstr>
      <vt:lpstr>프로토타입(prototype)과 객체 상속</vt:lpstr>
      <vt:lpstr>함수[객체] 주요 프로퍼티 및 메소드</vt:lpstr>
      <vt:lpstr>함수[객체] 주요 프로퍼티 및 메소드</vt:lpstr>
      <vt:lpstr>생성자 상속</vt:lpstr>
      <vt:lpstr>생성자 상속</vt:lpstr>
      <vt:lpstr>생성자 상속</vt:lpstr>
      <vt:lpstr>생성자 상속</vt:lpstr>
      <vt:lpstr>데이터타입 판단하기</vt:lpstr>
      <vt:lpstr>객체 데이터타입 판단하기</vt:lpstr>
      <vt:lpstr>객체 데이터타입 판단하기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kosta-22</dc:creator>
  <cp:lastModifiedBy>kosta-22</cp:lastModifiedBy>
  <cp:revision>3001</cp:revision>
  <dcterms:created xsi:type="dcterms:W3CDTF">2004-07-21T02:43:03Z</dcterms:created>
  <dcterms:modified xsi:type="dcterms:W3CDTF">2015-03-20T05:52:11Z</dcterms:modified>
</cp:coreProperties>
</file>