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28" r:id="rId4"/>
    <p:sldId id="329" r:id="rId5"/>
    <p:sldId id="327" r:id="rId6"/>
    <p:sldId id="315" r:id="rId7"/>
    <p:sldId id="320" r:id="rId8"/>
    <p:sldId id="321" r:id="rId9"/>
    <p:sldId id="322" r:id="rId10"/>
    <p:sldId id="331" r:id="rId11"/>
    <p:sldId id="332" r:id="rId12"/>
    <p:sldId id="335" r:id="rId13"/>
    <p:sldId id="333" r:id="rId14"/>
    <p:sldId id="334" r:id="rId15"/>
    <p:sldId id="336" r:id="rId16"/>
    <p:sldId id="337" r:id="rId17"/>
    <p:sldId id="341" r:id="rId18"/>
    <p:sldId id="342" r:id="rId19"/>
    <p:sldId id="343" r:id="rId20"/>
    <p:sldId id="344" r:id="rId21"/>
    <p:sldId id="345" r:id="rId22"/>
    <p:sldId id="34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FF00"/>
    <a:srgbClr val="FFFF99"/>
    <a:srgbClr val="FFFFCC"/>
    <a:srgbClr val="006600"/>
    <a:srgbClr val="22270F"/>
    <a:srgbClr val="008000"/>
    <a:srgbClr val="93A73F"/>
    <a:srgbClr val="353D17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0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0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74391"/>
            <a:ext cx="9217024" cy="1152128"/>
          </a:xfrm>
        </p:spPr>
        <p:txBody>
          <a:bodyPr/>
          <a:lstStyle/>
          <a:p>
            <a:r>
              <a:rPr lang="en-US" altLang="ko-KR" sz="4400" dirty="0" smtClean="0">
                <a:solidFill>
                  <a:srgbClr val="FFFF99"/>
                </a:solidFill>
              </a:rPr>
              <a:t>Ajax </a:t>
            </a:r>
            <a:r>
              <a:rPr lang="ko-KR" altLang="en-US" sz="4400" dirty="0" smtClean="0">
                <a:solidFill>
                  <a:srgbClr val="FFFF99"/>
                </a:solidFill>
              </a:rPr>
              <a:t>프로그래밍</a:t>
            </a:r>
            <a:r>
              <a:rPr lang="en-US" altLang="ko-KR" sz="4400" dirty="0" smtClean="0">
                <a:solidFill>
                  <a:srgbClr val="FFFF99"/>
                </a:solidFill>
              </a:rPr>
              <a:t/>
            </a:r>
            <a:br>
              <a:rPr lang="en-US" altLang="ko-KR" sz="4400" dirty="0" smtClean="0">
                <a:solidFill>
                  <a:srgbClr val="FFFF99"/>
                </a:solidFill>
              </a:rPr>
            </a:br>
            <a:r>
              <a:rPr lang="en-US" altLang="ko-KR" sz="3600" b="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3600" b="0" dirty="0" smtClean="0">
                <a:latin typeface="맑은 고딕" pitchFamily="50" charset="-127"/>
                <a:ea typeface="맑은 고딕" pitchFamily="50" charset="-127"/>
              </a:rPr>
              <a:t>synchronous </a:t>
            </a:r>
            <a:r>
              <a:rPr lang="en-US" altLang="ko-KR" sz="3600" b="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J</a:t>
            </a:r>
            <a:r>
              <a:rPr lang="en-US" altLang="ko-KR" sz="3600" b="0" dirty="0" smtClean="0">
                <a:latin typeface="맑은 고딕" pitchFamily="50" charset="-127"/>
                <a:ea typeface="맑은 고딕" pitchFamily="50" charset="-127"/>
              </a:rPr>
              <a:t>avaScript </a:t>
            </a:r>
            <a:r>
              <a:rPr lang="en-US" altLang="ko-KR" sz="3600" b="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3600" b="0" dirty="0" smtClean="0">
                <a:latin typeface="맑은 고딕" pitchFamily="50" charset="-127"/>
                <a:ea typeface="맑은 고딕" pitchFamily="50" charset="-127"/>
              </a:rPr>
              <a:t>nd </a:t>
            </a:r>
            <a:r>
              <a:rPr lang="en-US" altLang="ko-KR" sz="3600" b="0" dirty="0" smtClean="0">
                <a:solidFill>
                  <a:srgbClr val="FFFF00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3600" b="0" dirty="0" smtClean="0">
                <a:latin typeface="맑은 고딕" pitchFamily="50" charset="-127"/>
                <a:ea typeface="맑은 고딕" pitchFamily="50" charset="-127"/>
              </a:rPr>
              <a:t>ML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42" y="882303"/>
            <a:ext cx="9266508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995" y="875313"/>
            <a:ext cx="9244127" cy="504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dirty="0" err="1" smtClean="0">
                <a:solidFill>
                  <a:srgbClr val="C00000"/>
                </a:solidFill>
              </a:rPr>
              <a:t>XMLHttpRequest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</a:rPr>
              <a:t>객체 생성</a:t>
            </a:r>
          </a:p>
          <a:p>
            <a:pPr lvl="1"/>
            <a:r>
              <a:rPr lang="ko-KR" altLang="en-US" dirty="0" smtClean="0"/>
              <a:t>웹 서버와의 </a:t>
            </a:r>
            <a:r>
              <a:rPr lang="ko-KR" altLang="en-US" dirty="0" err="1" smtClean="0"/>
              <a:t>비동기</a:t>
            </a:r>
            <a:r>
              <a:rPr lang="ko-KR" altLang="en-US" dirty="0" smtClean="0"/>
              <a:t> 통신을 담당하는 자바스크립트 내장 객체</a:t>
            </a:r>
          </a:p>
          <a:p>
            <a:pPr lvl="1"/>
            <a:r>
              <a:rPr lang="en-US" altLang="ko-KR" dirty="0" smtClean="0"/>
              <a:t>IE</a:t>
            </a:r>
            <a:r>
              <a:rPr lang="ko-KR" altLang="en-US" dirty="0" smtClean="0"/>
              <a:t>를 제외한 브라우저</a:t>
            </a:r>
          </a:p>
          <a:p>
            <a:pPr lvl="2"/>
            <a:r>
              <a:rPr lang="ko-KR" altLang="en-US" dirty="0" smtClean="0"/>
              <a:t>기본적으로 </a:t>
            </a:r>
            <a:r>
              <a:rPr lang="en-US" altLang="ko-KR" dirty="0" err="1" smtClean="0"/>
              <a:t>XMLHttpRequest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기본적으로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IE7 </a:t>
            </a:r>
            <a:r>
              <a:rPr lang="ko-KR" altLang="en-US" dirty="0" smtClean="0"/>
              <a:t>이하 버전인 경우</a:t>
            </a:r>
          </a:p>
          <a:p>
            <a:pPr lvl="2"/>
            <a:r>
              <a:rPr lang="en-US" altLang="ko-KR" dirty="0" smtClean="0"/>
              <a:t>ActiveX </a:t>
            </a:r>
            <a:r>
              <a:rPr lang="ko-KR" altLang="en-US" dirty="0" smtClean="0"/>
              <a:t>객체로 제공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295" y="2618108"/>
            <a:ext cx="8504669" cy="3379726"/>
          </a:xfrm>
          <a:prstGeom prst="rect">
            <a:avLst/>
          </a:prstGeom>
          <a:solidFill>
            <a:srgbClr val="FFFFCC"/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 algn="l">
              <a:defRPr/>
            </a:pP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//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브라우저 호환성을 고려한 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JavaScript </a:t>
            </a:r>
            <a:r>
              <a:rPr lang="en-US" altLang="ko-KR" sz="1400" b="1" dirty="0" err="1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생성</a:t>
            </a:r>
          </a:p>
          <a:p>
            <a:pPr algn="l">
              <a:defRPr/>
            </a:pP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var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= null;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try{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if(</a:t>
            </a: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window.ActiveXObject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){</a:t>
            </a:r>
          </a:p>
          <a:p>
            <a:pPr algn="l">
              <a:defRPr/>
            </a:pP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     // </a:t>
            </a:r>
            <a:r>
              <a:rPr lang="ko-KR" altLang="en-US" sz="1400" b="1" dirty="0" err="1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웹브라우저가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b="1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IE7 </a:t>
            </a:r>
            <a:r>
              <a:rPr lang="ko-KR" altLang="en-US" sz="1400" b="1" dirty="0" smtClean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이하 버전인 경우 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ActiveX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객체를 사용한 객체 생성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latin typeface="나눔고딕코딩" pitchFamily="49" charset="-127"/>
                <a:ea typeface="나눔고딕코딩" pitchFamily="49" charset="-127"/>
              </a:rPr>
              <a:t>new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ActiveXObject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("Msxml2.XMLHTTP");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}else{</a:t>
            </a:r>
          </a:p>
          <a:p>
            <a:pPr algn="l">
              <a:defRPr/>
            </a:pP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      // IE7.0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이상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400" b="1" dirty="0" err="1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파폭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사파리</a:t>
            </a:r>
            <a:r>
              <a:rPr lang="en-US" altLang="ko-KR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, </a:t>
            </a:r>
            <a:r>
              <a:rPr lang="ko-KR" altLang="en-US" sz="1400" b="1" dirty="0"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</a:rPr>
              <a:t>오페라 등 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   </a:t>
            </a: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latin typeface="나눔고딕코딩" pitchFamily="49" charset="-127"/>
                <a:ea typeface="나눔고딕코딩" pitchFamily="49" charset="-127"/>
              </a:rPr>
              <a:t>new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();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}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}</a:t>
            </a:r>
            <a:r>
              <a:rPr lang="en-US" altLang="ko-KR" sz="1400" b="1" dirty="0" smtClean="0">
                <a:latin typeface="나눔고딕코딩" pitchFamily="49" charset="-127"/>
                <a:ea typeface="나눔고딕코딩" pitchFamily="49" charset="-127"/>
              </a:rPr>
              <a:t>catch(e){</a:t>
            </a:r>
            <a:endParaRPr lang="en-US" altLang="ko-KR" sz="1400" b="1" dirty="0">
              <a:latin typeface="나눔고딕코딩" pitchFamily="49" charset="-127"/>
              <a:ea typeface="나눔고딕코딩" pitchFamily="49" charset="-127"/>
            </a:endParaRP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</a:t>
            </a:r>
            <a:r>
              <a:rPr lang="en-US" altLang="ko-KR" sz="1400" b="1" dirty="0" err="1">
                <a:latin typeface="나눔고딕코딩" pitchFamily="49" charset="-127"/>
                <a:ea typeface="나눔고딕코딩" pitchFamily="49" charset="-127"/>
              </a:rPr>
              <a:t>xmlHttpRequest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= null;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   alert("Ajax</a:t>
            </a:r>
            <a:r>
              <a:rPr lang="ko-KR" altLang="en-US" sz="1400" b="1" dirty="0">
                <a:latin typeface="나눔고딕코딩" pitchFamily="49" charset="-127"/>
                <a:ea typeface="나눔고딕코딩" pitchFamily="49" charset="-127"/>
              </a:rPr>
              <a:t>를 지원하지 않습니다</a:t>
            </a: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..");</a:t>
            </a:r>
          </a:p>
          <a:p>
            <a:pPr algn="l">
              <a:defRPr/>
            </a:pPr>
            <a:r>
              <a:rPr lang="en-US" altLang="ko-KR" sz="1400" b="1" dirty="0">
                <a:latin typeface="나눔고딕코딩" pitchFamily="49" charset="-127"/>
                <a:ea typeface="나눔고딕코딩" pitchFamily="49" charset="-127"/>
              </a:rPr>
              <a:t>}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828" y="882303"/>
            <a:ext cx="66213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931" y="882303"/>
            <a:ext cx="9227043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042" y="871493"/>
            <a:ext cx="9249267" cy="5267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921" y="869423"/>
            <a:ext cx="6959327" cy="393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715" y="879436"/>
            <a:ext cx="8075455" cy="439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82" y="869373"/>
            <a:ext cx="7973194" cy="44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589" y="869423"/>
            <a:ext cx="9304979" cy="462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2000" dirty="0" smtClean="0">
                <a:solidFill>
                  <a:srgbClr val="003300"/>
                </a:solidFill>
                <a:latin typeface="+mn-ea"/>
                <a:ea typeface="+mn-ea"/>
              </a:rPr>
              <a:t>synchronous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J</a:t>
            </a:r>
            <a:r>
              <a:rPr lang="en-US" altLang="ko-KR" sz="2000" dirty="0" smtClean="0">
                <a:solidFill>
                  <a:srgbClr val="003300"/>
                </a:solidFill>
                <a:latin typeface="+mn-ea"/>
                <a:ea typeface="+mn-ea"/>
              </a:rPr>
              <a:t>avaScript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en-US" altLang="ko-KR" sz="2000" dirty="0" smtClean="0">
                <a:solidFill>
                  <a:srgbClr val="003300"/>
                </a:solidFill>
                <a:latin typeface="+mn-ea"/>
                <a:ea typeface="+mn-ea"/>
              </a:rPr>
              <a:t>nd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ea typeface="+mn-ea"/>
              </a:rPr>
              <a:t>X</a:t>
            </a:r>
            <a:r>
              <a:rPr lang="en-US" altLang="ko-KR" sz="2000" dirty="0" smtClean="0">
                <a:solidFill>
                  <a:srgbClr val="003300"/>
                </a:solidFill>
                <a:latin typeface="+mn-ea"/>
                <a:ea typeface="+mn-ea"/>
              </a:rPr>
              <a:t>ML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>
                <a:solidFill>
                  <a:srgbClr val="003300"/>
                </a:solidFill>
              </a:rPr>
              <a:t>“A”</a:t>
            </a:r>
            <a:r>
              <a:rPr lang="ko-KR" altLang="en-US" sz="2000" dirty="0" smtClean="0">
                <a:solidFill>
                  <a:srgbClr val="003300"/>
                </a:solidFill>
              </a:rPr>
              <a:t>는</a:t>
            </a:r>
            <a:r>
              <a:rPr lang="en-US" altLang="ko-KR" sz="2000" dirty="0" smtClean="0">
                <a:solidFill>
                  <a:srgbClr val="003300"/>
                </a:solidFill>
              </a:rPr>
              <a:t> asynchronous</a:t>
            </a:r>
          </a:p>
          <a:p>
            <a:pPr lvl="1"/>
            <a:r>
              <a:rPr lang="ko-KR" altLang="en-US" sz="1800" dirty="0" smtClean="0"/>
              <a:t>요청은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또는 동기로 이루어짐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사용자가 요청 중에도 사용해야 할 경우 </a:t>
            </a:r>
            <a:r>
              <a:rPr lang="ko-KR" altLang="en-US" sz="1800" dirty="0" err="1" smtClean="0"/>
              <a:t>비동기</a:t>
            </a:r>
            <a:r>
              <a:rPr lang="ko-KR" altLang="en-US" sz="1800" dirty="0" smtClean="0"/>
              <a:t> 사용</a:t>
            </a:r>
            <a:endParaRPr lang="en-US" altLang="ko-KR" sz="1800" dirty="0" smtClean="0"/>
          </a:p>
          <a:p>
            <a:r>
              <a:rPr lang="en-US" altLang="ko-KR" sz="2000" dirty="0" smtClean="0">
                <a:solidFill>
                  <a:srgbClr val="003300"/>
                </a:solidFill>
              </a:rPr>
              <a:t>“J”</a:t>
            </a:r>
            <a:r>
              <a:rPr lang="ko-KR" altLang="en-US" sz="2000" dirty="0" smtClean="0">
                <a:solidFill>
                  <a:srgbClr val="003300"/>
                </a:solidFill>
              </a:rPr>
              <a:t>는</a:t>
            </a:r>
            <a:r>
              <a:rPr lang="en-US" altLang="ko-KR" sz="2000" dirty="0" smtClean="0">
                <a:solidFill>
                  <a:srgbClr val="003300"/>
                </a:solidFill>
              </a:rPr>
              <a:t> JavaScript</a:t>
            </a:r>
          </a:p>
          <a:p>
            <a:pPr lvl="1"/>
            <a:r>
              <a:rPr lang="en-US" altLang="ko-KR" sz="1800" dirty="0" smtClean="0"/>
              <a:t>JavaScript</a:t>
            </a:r>
            <a:r>
              <a:rPr lang="ko-KR" altLang="en-US" sz="1800" dirty="0" smtClean="0"/>
              <a:t>는 클라이언트 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브라우저에서  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HTML </a:t>
            </a:r>
            <a:r>
              <a:rPr lang="ko-KR" altLang="en-US" sz="1800" dirty="0" smtClean="0"/>
              <a:t>환경에서 동적인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을 조작하여 </a:t>
            </a:r>
            <a:r>
              <a:rPr lang="en-US" altLang="ko-KR" sz="1800" dirty="0" smtClean="0"/>
              <a:t>UI </a:t>
            </a:r>
            <a:r>
              <a:rPr lang="ko-KR" altLang="en-US" sz="1800" dirty="0" smtClean="0"/>
              <a:t>생성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서버에서는 </a:t>
            </a:r>
            <a:r>
              <a:rPr lang="en-US" altLang="ko-KR" sz="1800" dirty="0" smtClean="0"/>
              <a:t>HTTP </a:t>
            </a:r>
            <a:r>
              <a:rPr lang="ko-KR" altLang="en-US" sz="1800" dirty="0" smtClean="0"/>
              <a:t>요청을 받을 수 있는 어떤 언어든 사용할 수 있음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Java </a:t>
            </a:r>
            <a:r>
              <a:rPr lang="en-US" altLang="ko-KR" sz="1600" dirty="0" err="1" smtClean="0"/>
              <a:t>Servlet</a:t>
            </a:r>
            <a:r>
              <a:rPr lang="en-US" altLang="ko-KR" sz="1600" dirty="0" smtClean="0"/>
              <a:t>, JSP, ASP, </a:t>
            </a:r>
            <a:r>
              <a:rPr lang="en-US" altLang="ko-KR" sz="1600" dirty="0" err="1" smtClean="0"/>
              <a:t>ASP.Net</a:t>
            </a:r>
            <a:r>
              <a:rPr lang="en-US" altLang="ko-KR" sz="1600" dirty="0" smtClean="0"/>
              <a:t>, PHP, CGI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..</a:t>
            </a:r>
          </a:p>
          <a:p>
            <a:r>
              <a:rPr lang="en-US" altLang="ko-KR" sz="2000" dirty="0" smtClean="0">
                <a:solidFill>
                  <a:srgbClr val="003300"/>
                </a:solidFill>
              </a:rPr>
              <a:t>“X”</a:t>
            </a:r>
            <a:r>
              <a:rPr lang="ko-KR" altLang="en-US" sz="2000" dirty="0" smtClean="0">
                <a:solidFill>
                  <a:srgbClr val="003300"/>
                </a:solidFill>
              </a:rPr>
              <a:t>는</a:t>
            </a:r>
            <a:r>
              <a:rPr lang="en-US" altLang="ko-KR" sz="2000" dirty="0" smtClean="0">
                <a:solidFill>
                  <a:srgbClr val="003300"/>
                </a:solidFill>
              </a:rPr>
              <a:t> XML</a:t>
            </a:r>
          </a:p>
          <a:p>
            <a:pPr lvl="1"/>
            <a:r>
              <a:rPr lang="ko-KR" altLang="en-US" sz="1800" dirty="0" smtClean="0"/>
              <a:t>요청과 응답 메시지는 구조화된 텍스트인 </a:t>
            </a:r>
            <a:r>
              <a:rPr lang="en-US" altLang="ko-KR" sz="1800" dirty="0" smtClean="0"/>
              <a:t>XML</a:t>
            </a:r>
            <a:r>
              <a:rPr lang="ko-KR" altLang="en-US" sz="1800" dirty="0" smtClean="0"/>
              <a:t>로 구성할 수 있음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어떤 텍스트든 포함할 수 있다</a:t>
            </a:r>
            <a:r>
              <a:rPr lang="en-US" altLang="ko-KR" sz="1800" dirty="0" smtClean="0"/>
              <a:t>(plain text, </a:t>
            </a:r>
            <a:r>
              <a:rPr lang="en-US" altLang="ko-KR" sz="1800" dirty="0" err="1" smtClean="0"/>
              <a:t>csv</a:t>
            </a:r>
            <a:r>
              <a:rPr lang="en-US" altLang="ko-KR" sz="1800" dirty="0" smtClean="0"/>
              <a:t> text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</a:p>
          <a:p>
            <a:pPr lvl="1"/>
            <a:endParaRPr lang="en-US" altLang="ko-KR" sz="1800" dirty="0" smtClean="0"/>
          </a:p>
          <a:p>
            <a:endParaRPr lang="en-US" altLang="ko-KR" sz="20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9" y="883116"/>
            <a:ext cx="5747743" cy="245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Syntax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512" y="877595"/>
            <a:ext cx="8839944" cy="516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29" y="1025129"/>
            <a:ext cx="8878952" cy="457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17253" y="849461"/>
            <a:ext cx="9534525" cy="5649466"/>
            <a:chOff x="217253" y="849461"/>
            <a:chExt cx="9534525" cy="5649466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7253" y="849461"/>
              <a:ext cx="9534525" cy="5649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519" y="2610495"/>
              <a:ext cx="9073009" cy="3816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180" y="852512"/>
            <a:ext cx="9469348" cy="550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Ajax</a:t>
            </a:r>
            <a:r>
              <a:rPr lang="ko-KR" altLang="en-US" sz="2000" dirty="0" smtClean="0">
                <a:latin typeface="+mn-ea"/>
                <a:ea typeface="+mn-ea"/>
              </a:rPr>
              <a:t>는 웹 프로그래밍 관련 표준 기술</a:t>
            </a:r>
            <a:r>
              <a:rPr lang="en-US" altLang="ko-KR" sz="2000" dirty="0" smtClean="0">
                <a:latin typeface="+mn-ea"/>
                <a:ea typeface="+mn-ea"/>
              </a:rPr>
              <a:t>(HTML, CSS, XML, XHTML, JavaScript)</a:t>
            </a:r>
            <a:r>
              <a:rPr lang="ko-KR" altLang="en-US" sz="2000" dirty="0" smtClean="0">
                <a:latin typeface="+mn-ea"/>
                <a:ea typeface="+mn-ea"/>
              </a:rPr>
              <a:t>들을 통합하여 </a:t>
            </a:r>
            <a:r>
              <a:rPr lang="en-US" altLang="ko-KR" sz="2000" dirty="0" smtClean="0">
                <a:solidFill>
                  <a:srgbClr val="C00000"/>
                </a:solidFill>
              </a:rPr>
              <a:t>”</a:t>
            </a:r>
            <a:r>
              <a:rPr lang="ko-KR" altLang="en-US" sz="2000" dirty="0" smtClean="0">
                <a:solidFill>
                  <a:srgbClr val="C00000"/>
                </a:solidFill>
              </a:rPr>
              <a:t>데스크톱 애플리케이션 수준의 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웹 애플리케이션을 개발하기 위한 새로운 개발 모델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패러다임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)”</a:t>
            </a:r>
            <a:r>
              <a:rPr lang="ko-KR" altLang="en-US" sz="2000" dirty="0" smtClean="0">
                <a:latin typeface="+mn-ea"/>
                <a:ea typeface="+mn-ea"/>
              </a:rPr>
              <a:t>이다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Ajax</a:t>
            </a:r>
            <a:r>
              <a:rPr lang="ko-KR" altLang="en-US" sz="2000" dirty="0" smtClean="0">
                <a:latin typeface="+mn-ea"/>
                <a:ea typeface="+mn-ea"/>
              </a:rPr>
              <a:t>를 이용하면 빠르고 동적인 대화형 웹 애플리케이션을 구축할 수 있다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endParaRPr lang="en-US" altLang="ko-KR" sz="2000" dirty="0" smtClean="0">
              <a:latin typeface="+mn-ea"/>
              <a:ea typeface="+mn-ea"/>
            </a:endParaRPr>
          </a:p>
          <a:p>
            <a:r>
              <a:rPr lang="en-US" altLang="ko-KR" sz="2000" dirty="0" smtClean="0">
                <a:latin typeface="+mn-ea"/>
                <a:ea typeface="+mn-ea"/>
              </a:rPr>
              <a:t>Ajax </a:t>
            </a:r>
            <a:r>
              <a:rPr lang="ko-KR" altLang="en-US" sz="2000" dirty="0" smtClean="0">
                <a:latin typeface="+mn-ea"/>
                <a:ea typeface="+mn-ea"/>
              </a:rPr>
              <a:t>웹 애플리케이션 구현을 위한 기술 요약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웹 페이지 화면을 구성하는데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HTML(XHTML), CSS</a:t>
            </a:r>
            <a:r>
              <a:rPr lang="ko-KR" altLang="en-US" sz="1800" dirty="0" smtClean="0">
                <a:latin typeface="+mn-ea"/>
                <a:ea typeface="+mn-ea"/>
              </a:rPr>
              <a:t>를 사용한다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이벤트 처리</a:t>
            </a:r>
            <a:r>
              <a:rPr lang="en-US" altLang="ko-KR" sz="1800" dirty="0" smtClean="0">
                <a:latin typeface="+mn-ea"/>
                <a:ea typeface="+mn-ea"/>
              </a:rPr>
              <a:t>,</a:t>
            </a:r>
            <a:r>
              <a:rPr lang="ko-KR" altLang="en-US" sz="1800" dirty="0" smtClean="0">
                <a:latin typeface="+mn-ea"/>
                <a:ea typeface="+mn-ea"/>
              </a:rPr>
              <a:t> 웹 서버와의 통신</a:t>
            </a:r>
            <a:r>
              <a:rPr lang="en-US" altLang="ko-KR" sz="1800" dirty="0" smtClean="0">
                <a:latin typeface="+mn-ea"/>
                <a:ea typeface="+mn-ea"/>
              </a:rPr>
              <a:t>, </a:t>
            </a:r>
            <a:r>
              <a:rPr lang="ko-KR" altLang="en-US" sz="1800" dirty="0" smtClean="0">
                <a:latin typeface="+mn-ea"/>
                <a:ea typeface="+mn-ea"/>
              </a:rPr>
              <a:t>화면 갱신</a:t>
            </a:r>
            <a:r>
              <a:rPr lang="en-US" altLang="ko-KR" sz="1800" dirty="0" smtClean="0">
                <a:latin typeface="+mn-ea"/>
                <a:ea typeface="+mn-ea"/>
              </a:rPr>
              <a:t>(DOM </a:t>
            </a:r>
            <a:r>
              <a:rPr lang="ko-KR" altLang="en-US" sz="1800" dirty="0" smtClean="0">
                <a:latin typeface="+mn-ea"/>
                <a:ea typeface="+mn-ea"/>
              </a:rPr>
              <a:t>조작</a:t>
            </a:r>
            <a:r>
              <a:rPr lang="en-US" altLang="ko-KR" sz="1800" dirty="0" smtClean="0">
                <a:latin typeface="+mn-ea"/>
                <a:ea typeface="+mn-ea"/>
              </a:rPr>
              <a:t>)</a:t>
            </a:r>
            <a:r>
              <a:rPr lang="ko-KR" altLang="en-US" sz="1800" dirty="0" smtClean="0">
                <a:latin typeface="+mn-ea"/>
                <a:ea typeface="+mn-ea"/>
              </a:rPr>
              <a:t> 등에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JavaScript</a:t>
            </a:r>
            <a:r>
              <a:rPr lang="ko-KR" altLang="en-US" sz="1800" dirty="0" smtClean="0">
                <a:latin typeface="+mn-ea"/>
                <a:ea typeface="+mn-ea"/>
              </a:rPr>
              <a:t>를 사용한다</a:t>
            </a:r>
            <a:r>
              <a:rPr lang="en-US" altLang="ko-KR" sz="18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800" dirty="0" smtClean="0">
                <a:latin typeface="+mn-ea"/>
                <a:ea typeface="+mn-ea"/>
              </a:rPr>
              <a:t>웹 서버와 송수신하는 데이터로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Plain Text, HTML, XML, JSON</a:t>
            </a:r>
            <a:r>
              <a:rPr lang="en-US" altLang="ko-KR" sz="1800" dirty="0" smtClean="0">
                <a:latin typeface="+mn-ea"/>
                <a:ea typeface="+mn-ea"/>
              </a:rPr>
              <a:t> </a:t>
            </a:r>
            <a:r>
              <a:rPr lang="ko-KR" altLang="en-US" sz="1800" dirty="0" smtClean="0"/>
              <a:t>등을 사용한다</a:t>
            </a:r>
            <a:r>
              <a:rPr lang="en-US" altLang="ko-KR" sz="1800" dirty="0" smtClean="0"/>
              <a:t>.</a:t>
            </a:r>
            <a:endParaRPr lang="en-US" altLang="ko-KR" sz="1800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정의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 웹 애플리케이션 특징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730" y="882303"/>
            <a:ext cx="859970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/>
              <a:t>전통적인 웹 애플리케이션 통신 모델과의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웹 애플리케이션 통신 모델</a:t>
            </a:r>
            <a:endParaRPr lang="ko-KR" altLang="en-US" dirty="0"/>
          </a:p>
        </p:txBody>
      </p:sp>
      <p:pic>
        <p:nvPicPr>
          <p:cNvPr id="4" name="_x93583696" descr="EMB00000a601e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130" y="1242591"/>
            <a:ext cx="9253382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/>
              <a:t>전통적인 웹 애플리케이션 통신 절차와의 비교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웹 애플리케이션 통신 절차</a:t>
            </a:r>
            <a:endParaRPr lang="ko-KR" altLang="en-US" dirty="0"/>
          </a:p>
        </p:txBody>
      </p:sp>
      <p:grpSp>
        <p:nvGrpSpPr>
          <p:cNvPr id="5" name="그룹 7"/>
          <p:cNvGrpSpPr>
            <a:grpSpLocks/>
          </p:cNvGrpSpPr>
          <p:nvPr/>
        </p:nvGrpSpPr>
        <p:grpSpPr bwMode="auto">
          <a:xfrm>
            <a:off x="200472" y="1242343"/>
            <a:ext cx="9433048" cy="4824412"/>
            <a:chOff x="468313" y="1557338"/>
            <a:chExt cx="8135937" cy="4824412"/>
          </a:xfrm>
        </p:grpSpPr>
        <p:pic>
          <p:nvPicPr>
            <p:cNvPr id="6" name="_x93582416" descr="EMB00000a601ead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8313" y="1557338"/>
              <a:ext cx="8135937" cy="482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868144" y="2996952"/>
              <a:ext cx="1800200" cy="21602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ko-KR" sz="1200">
                  <a:latin typeface="나눔고딕 ExtraBold" pitchFamily="50" charset="-127"/>
                  <a:ea typeface="나눔고딕 ExtraBold" pitchFamily="50" charset="-127"/>
                </a:rPr>
                <a:t>XMLHttpRequest</a:t>
              </a:r>
              <a:endParaRPr lang="ko-KR" altLang="en-US" sz="120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Ajax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7" y="869425"/>
            <a:ext cx="8008012" cy="291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361</Words>
  <Application>Microsoft Office PowerPoint</Application>
  <PresentationFormat>사용자 지정</PresentationFormat>
  <Paragraphs>66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Ajax 프로그래밍 Asynchronous JavaScript And XML</vt:lpstr>
      <vt:lpstr>Ajax</vt:lpstr>
      <vt:lpstr>Ajax 개요</vt:lpstr>
      <vt:lpstr>Ajax 개요</vt:lpstr>
      <vt:lpstr>Ajax 정의</vt:lpstr>
      <vt:lpstr>Ajax 웹 애플리케이션 특징</vt:lpstr>
      <vt:lpstr>Ajax 웹 애플리케이션 통신 모델</vt:lpstr>
      <vt:lpstr>Ajax 웹 애플리케이션 통신 절차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Ajax 구현</vt:lpstr>
      <vt:lpstr>JSON 개요</vt:lpstr>
      <vt:lpstr>JSON Syntax</vt:lpstr>
      <vt:lpstr>JSON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1871</cp:revision>
  <dcterms:created xsi:type="dcterms:W3CDTF">2011-05-05T14:24:12Z</dcterms:created>
  <dcterms:modified xsi:type="dcterms:W3CDTF">2015-03-27T01:01:20Z</dcterms:modified>
</cp:coreProperties>
</file>