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0"/>
  </p:notesMasterIdLst>
  <p:handoutMasterIdLst>
    <p:handoutMasterId r:id="rId11"/>
  </p:handoutMasterIdLst>
  <p:sldIdLst>
    <p:sldId id="256" r:id="rId2"/>
    <p:sldId id="316" r:id="rId3"/>
    <p:sldId id="317" r:id="rId4"/>
    <p:sldId id="318" r:id="rId5"/>
    <p:sldId id="322" r:id="rId6"/>
    <p:sldId id="319" r:id="rId7"/>
    <p:sldId id="320" r:id="rId8"/>
    <p:sldId id="321" r:id="rId9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  <a:srgbClr val="003300"/>
    <a:srgbClr val="006600"/>
    <a:srgbClr val="22270F"/>
    <a:srgbClr val="008000"/>
    <a:srgbClr val="93A73F"/>
    <a:srgbClr val="353D17"/>
    <a:srgbClr val="CC3300"/>
    <a:srgbClr val="004070"/>
    <a:srgbClr val="8E222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74" d="100"/>
          <a:sy n="74" d="100"/>
        </p:scale>
        <p:origin x="-1218" y="-90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2015-04-02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2015-04-02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36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WEB PROGRAMMING</a:t>
            </a:r>
            <a:endParaRPr lang="ko-KR" altLang="en-US" sz="36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600" b="1" baseline="0">
                <a:solidFill>
                  <a:srgbClr val="353D17"/>
                </a:solidFill>
                <a:latin typeface="나눔고딕" pitchFamily="50" charset="-127"/>
                <a:ea typeface="나눔고딕" pitchFamily="50" charset="-127"/>
              </a:defRPr>
            </a:lvl1pPr>
            <a:lvl2pPr marL="452438" indent="-200025">
              <a:buClr>
                <a:srgbClr val="404040"/>
              </a:buCl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2pPr>
            <a:lvl3pPr marL="723900" indent="-228600">
              <a:buClr>
                <a:srgbClr val="404040"/>
              </a:buCl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458367"/>
            <a:ext cx="9217024" cy="1152128"/>
          </a:xfrm>
        </p:spPr>
        <p:txBody>
          <a:bodyPr/>
          <a:lstStyle/>
          <a:p>
            <a:r>
              <a:rPr lang="en-US" altLang="ko-KR" sz="4000" dirty="0" smtClean="0"/>
              <a:t>Model2</a:t>
            </a:r>
            <a:r>
              <a:rPr lang="ko-KR" altLang="en-US" sz="4000" dirty="0" smtClean="0"/>
              <a:t> 웹 애플리케이션 </a:t>
            </a:r>
            <a:r>
              <a:rPr lang="ko-KR" altLang="en-US" sz="4000" dirty="0" smtClean="0"/>
              <a:t>개발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en-US" altLang="ko-KR" sz="2500" dirty="0" smtClean="0">
                <a:solidFill>
                  <a:srgbClr val="CCFF66"/>
                </a:solidFill>
              </a:rPr>
              <a:t>(MVC </a:t>
            </a:r>
            <a:r>
              <a:rPr lang="ko-KR" altLang="en-US" sz="2500" dirty="0" smtClean="0">
                <a:solidFill>
                  <a:srgbClr val="CCFF66"/>
                </a:solidFill>
              </a:rPr>
              <a:t>디자인 패턴 기반 웹 애플리케이션</a:t>
            </a:r>
            <a:r>
              <a:rPr lang="en-US" altLang="ko-KR" sz="2500" dirty="0" smtClean="0">
                <a:solidFill>
                  <a:srgbClr val="CCFF66"/>
                </a:solidFill>
              </a:rPr>
              <a:t>)</a:t>
            </a:r>
            <a:endParaRPr lang="ko-KR" altLang="en-US" sz="2500" dirty="0">
              <a:solidFill>
                <a:srgbClr val="CC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+mn-ea"/>
                <a:ea typeface="+mn-ea"/>
              </a:rPr>
              <a:t>Model </a:t>
            </a:r>
            <a:r>
              <a:rPr lang="en-US" altLang="ko-KR" sz="2000" dirty="0" smtClean="0">
                <a:solidFill>
                  <a:srgbClr val="C00000"/>
                </a:solidFill>
                <a:latin typeface="+mn-ea"/>
                <a:ea typeface="+mn-ea"/>
              </a:rPr>
              <a:t>1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웹 애플리케이션 개발 초기에 주로 사용된 개발 모델로 초기 개발 속도가 빠르고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누구나 쉽게 배울 수 있고 다룰 수 있는 개발 방식이다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클라이언트 </a:t>
            </a:r>
            <a:r>
              <a:rPr lang="ko-KR" altLang="en-US" dirty="0" smtClean="0">
                <a:latin typeface="+mn-ea"/>
                <a:ea typeface="+mn-ea"/>
              </a:rPr>
              <a:t>요청에 대한 각각의 </a:t>
            </a:r>
            <a:r>
              <a:rPr lang="en-US" altLang="ko-KR" dirty="0" smtClean="0">
                <a:latin typeface="+mn-ea"/>
                <a:ea typeface="+mn-ea"/>
              </a:rPr>
              <a:t>JSP </a:t>
            </a:r>
            <a:r>
              <a:rPr lang="ko-KR" altLang="en-US" dirty="0" smtClean="0">
                <a:latin typeface="+mn-ea"/>
                <a:ea typeface="+mn-ea"/>
              </a:rPr>
              <a:t>페이지가 요청 처리를 위한 비즈니스 </a:t>
            </a:r>
            <a:r>
              <a:rPr lang="ko-KR" altLang="en-US" dirty="0" err="1" smtClean="0">
                <a:latin typeface="+mn-ea"/>
                <a:ea typeface="+mn-ea"/>
              </a:rPr>
              <a:t>로직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주로 </a:t>
            </a:r>
            <a:r>
              <a:rPr lang="en-US" altLang="ko-KR" dirty="0" smtClean="0">
                <a:latin typeface="+mn-ea"/>
                <a:ea typeface="+mn-ea"/>
              </a:rPr>
              <a:t>DB CRUD</a:t>
            </a:r>
            <a:r>
              <a:rPr lang="ko-KR" altLang="en-US" dirty="0" smtClean="0">
                <a:latin typeface="+mn-ea"/>
                <a:ea typeface="+mn-ea"/>
              </a:rPr>
              <a:t>처리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을 수행하고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클라이언트에 대한 응답까지 모두 처리하는 개발 방식이다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  <a:ea typeface="+mn-ea"/>
              </a:rPr>
              <a:t>장점</a:t>
            </a:r>
            <a:endParaRPr lang="en-US" altLang="ko-KR" sz="1400" dirty="0" smtClean="0">
              <a:latin typeface="+mn-ea"/>
              <a:ea typeface="+mn-ea"/>
            </a:endParaRPr>
          </a:p>
          <a:p>
            <a:pPr lvl="2"/>
            <a:r>
              <a:rPr lang="ko-KR" altLang="en-US" b="1" dirty="0" smtClean="0">
                <a:latin typeface="+mn-ea"/>
                <a:ea typeface="+mn-ea"/>
              </a:rPr>
              <a:t>개발기간이 짧은 소규모 웹 어플리케이션 개발 시 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  <a:ea typeface="+mn-ea"/>
              </a:rPr>
              <a:t>JSP </a:t>
            </a:r>
            <a:r>
              <a:rPr lang="ko-KR" altLang="en-US" b="1" dirty="0" smtClean="0">
                <a:solidFill>
                  <a:srgbClr val="C00000"/>
                </a:solidFill>
                <a:latin typeface="+mn-ea"/>
                <a:ea typeface="+mn-ea"/>
              </a:rPr>
              <a:t>페이지 중심 구현 방법</a:t>
            </a:r>
            <a:r>
              <a:rPr lang="ko-KR" altLang="en-US" b="1" dirty="0" smtClean="0">
                <a:latin typeface="+mn-ea"/>
                <a:ea typeface="+mn-ea"/>
              </a:rPr>
              <a:t>으로 쉽고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빠르게 개발 가능하다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sz="1400" dirty="0" smtClean="0">
                <a:latin typeface="+mn-ea"/>
                <a:ea typeface="+mn-ea"/>
              </a:rPr>
              <a:t>단점</a:t>
            </a:r>
            <a:endParaRPr lang="en-US" altLang="ko-KR" sz="1400" dirty="0" smtClean="0">
              <a:latin typeface="+mn-ea"/>
              <a:ea typeface="+mn-ea"/>
            </a:endParaRPr>
          </a:p>
          <a:p>
            <a:pPr lvl="2"/>
            <a:r>
              <a:rPr lang="en-US" altLang="ko-KR" b="1" dirty="0" smtClean="0">
                <a:latin typeface="+mn-ea"/>
                <a:ea typeface="+mn-ea"/>
              </a:rPr>
              <a:t>JSP</a:t>
            </a:r>
            <a:r>
              <a:rPr lang="ko-KR" altLang="en-US" b="1" dirty="0" smtClean="0">
                <a:latin typeface="+mn-ea"/>
                <a:ea typeface="+mn-ea"/>
              </a:rPr>
              <a:t>에 프리젠테이션 </a:t>
            </a:r>
            <a:r>
              <a:rPr lang="ko-KR" altLang="en-US" b="1" dirty="0" err="1" smtClean="0">
                <a:latin typeface="+mn-ea"/>
                <a:ea typeface="+mn-ea"/>
              </a:rPr>
              <a:t>로직</a:t>
            </a:r>
            <a:r>
              <a:rPr lang="en-US" altLang="ko-KR" b="1" dirty="0" smtClean="0">
                <a:latin typeface="+mn-ea"/>
                <a:ea typeface="+mn-ea"/>
              </a:rPr>
              <a:t>(HTML, CSS)</a:t>
            </a:r>
            <a:r>
              <a:rPr lang="ko-KR" altLang="en-US" b="1" dirty="0" smtClean="0">
                <a:latin typeface="+mn-ea"/>
                <a:ea typeface="+mn-ea"/>
              </a:rPr>
              <a:t>과 비즈니스 로직</a:t>
            </a:r>
            <a:r>
              <a:rPr lang="en-US" altLang="ko-KR" b="1" dirty="0" smtClean="0">
                <a:latin typeface="+mn-ea"/>
                <a:ea typeface="+mn-ea"/>
              </a:rPr>
              <a:t>(</a:t>
            </a:r>
            <a:r>
              <a:rPr lang="ko-KR" altLang="en-US" b="1" dirty="0" smtClean="0">
                <a:latin typeface="+mn-ea"/>
                <a:ea typeface="+mn-ea"/>
              </a:rPr>
              <a:t>자바 비즈니스 코드</a:t>
            </a:r>
            <a:r>
              <a:rPr lang="en-US" altLang="ko-KR" b="1" dirty="0" smtClean="0">
                <a:latin typeface="+mn-ea"/>
                <a:ea typeface="+mn-ea"/>
              </a:rPr>
              <a:t>)</a:t>
            </a:r>
            <a:r>
              <a:rPr lang="ko-KR" altLang="en-US" b="1" dirty="0" smtClean="0">
                <a:latin typeface="+mn-ea"/>
                <a:ea typeface="+mn-ea"/>
              </a:rPr>
              <a:t>이 혼재되어 있어 웹 어플리케이션 규모가 커지게 되면 </a:t>
            </a:r>
            <a:r>
              <a:rPr lang="en-US" altLang="ko-KR" b="1" dirty="0" smtClean="0">
                <a:latin typeface="+mn-ea"/>
                <a:ea typeface="+mn-ea"/>
              </a:rPr>
              <a:t>JSP</a:t>
            </a:r>
            <a:r>
              <a:rPr lang="ko-KR" altLang="en-US" b="1" dirty="0" smtClean="0">
                <a:latin typeface="+mn-ea"/>
                <a:ea typeface="+mn-ea"/>
              </a:rPr>
              <a:t>에 대한 가독성이 현격히 떨어지며</a:t>
            </a:r>
            <a:r>
              <a:rPr lang="en-US" altLang="ko-KR" b="1" dirty="0" smtClean="0">
                <a:latin typeface="+mn-ea"/>
                <a:ea typeface="+mn-ea"/>
              </a:rPr>
              <a:t>, </a:t>
            </a:r>
            <a:r>
              <a:rPr lang="ko-KR" altLang="en-US" b="1" dirty="0" smtClean="0">
                <a:latin typeface="+mn-ea"/>
                <a:ea typeface="+mn-ea"/>
              </a:rPr>
              <a:t>요구 사항의 추가나 변경에 대한 대응이 용이하지 않다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  <a:p>
            <a:pPr lvl="2"/>
            <a:r>
              <a:rPr lang="ko-KR" altLang="en-US" b="1" dirty="0" smtClean="0">
                <a:latin typeface="+mn-ea"/>
                <a:ea typeface="+mn-ea"/>
              </a:rPr>
              <a:t>표준화되지 않은 프로그램 구조로 인해 유지</a:t>
            </a:r>
            <a:r>
              <a:rPr lang="en-US" altLang="ko-KR" b="1" dirty="0" smtClean="0">
                <a:latin typeface="+mn-ea"/>
                <a:ea typeface="+mn-ea"/>
              </a:rPr>
              <a:t>/</a:t>
            </a:r>
            <a:r>
              <a:rPr lang="ko-KR" altLang="en-US" b="1" dirty="0" smtClean="0">
                <a:latin typeface="+mn-ea"/>
                <a:ea typeface="+mn-ea"/>
              </a:rPr>
              <a:t>보수가 어렵다</a:t>
            </a:r>
            <a:r>
              <a:rPr lang="en-US" altLang="ko-KR" b="1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개발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방법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모델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6310" y="3474591"/>
            <a:ext cx="811114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+mn-ea"/>
                <a:ea typeface="+mn-ea"/>
              </a:rPr>
              <a:t>Model</a:t>
            </a:r>
            <a:r>
              <a:rPr lang="ko-KR" altLang="en-US" sz="2000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2000" dirty="0" smtClean="0">
                <a:solidFill>
                  <a:srgbClr val="C00000"/>
                </a:solidFill>
                <a:latin typeface="+mn-ea"/>
                <a:ea typeface="+mn-ea"/>
              </a:rPr>
              <a:t>2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객체들을 </a:t>
            </a:r>
            <a:r>
              <a:rPr lang="en-US" altLang="ko-KR" dirty="0" smtClean="0">
                <a:latin typeface="+mn-ea"/>
                <a:ea typeface="+mn-ea"/>
              </a:rPr>
              <a:t>Model, View, Controller</a:t>
            </a:r>
            <a:r>
              <a:rPr lang="ko-KR" altLang="en-US" dirty="0" smtClean="0">
                <a:latin typeface="+mn-ea"/>
                <a:ea typeface="+mn-ea"/>
              </a:rPr>
              <a:t>로 분리하여 개발하는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MVC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디자인 패턴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기반의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웹 애플리케이션 개발 방식</a:t>
            </a:r>
            <a:r>
              <a:rPr lang="en-US" altLang="ko-KR" dirty="0" smtClean="0">
                <a:latin typeface="+mn-ea"/>
              </a:rPr>
              <a:t/>
            </a:r>
            <a:br>
              <a:rPr lang="en-US" altLang="ko-KR" dirty="0" smtClean="0">
                <a:latin typeface="+mn-ea"/>
              </a:rPr>
            </a:br>
            <a:r>
              <a:rPr lang="ko-KR" altLang="en-US" dirty="0" smtClean="0">
                <a:latin typeface="+mn-ea"/>
              </a:rPr>
              <a:t>또는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3-Tier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아키텍처 기반 웹 애플리케이션 개발 방식</a:t>
            </a:r>
            <a:r>
              <a:rPr lang="ko-KR" altLang="en-US" dirty="0" smtClean="0">
                <a:latin typeface="+mn-ea"/>
              </a:rPr>
              <a:t>이라 한다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Model1 </a:t>
            </a:r>
            <a:r>
              <a:rPr lang="ko-KR" altLang="en-US" dirty="0" smtClean="0">
                <a:latin typeface="+mn-ea"/>
                <a:ea typeface="+mn-ea"/>
              </a:rPr>
              <a:t>에서 하나의 </a:t>
            </a:r>
            <a:r>
              <a:rPr lang="en-US" altLang="ko-KR" dirty="0" smtClean="0">
                <a:latin typeface="+mn-ea"/>
                <a:ea typeface="+mn-ea"/>
              </a:rPr>
              <a:t>JSP</a:t>
            </a:r>
            <a:r>
              <a:rPr lang="ko-KR" altLang="en-US" dirty="0" smtClean="0">
                <a:latin typeface="+mn-ea"/>
                <a:ea typeface="+mn-ea"/>
              </a:rPr>
              <a:t>가 모두 담당했던 클라이언트 요청 처리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비즈니스 및 데이터 처리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화면 응답 처리를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Model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err="1" smtClean="0">
                <a:latin typeface="+mn-ea"/>
                <a:ea typeface="+mn-ea"/>
              </a:rPr>
              <a:t>프리젠테이션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계층의 정보 </a:t>
            </a:r>
            <a:r>
              <a:rPr lang="ko-KR" altLang="en-US" dirty="0" smtClean="0">
                <a:latin typeface="+mn-ea"/>
                <a:ea typeface="+mn-ea"/>
              </a:rPr>
              <a:t>저장</a:t>
            </a:r>
            <a:r>
              <a:rPr lang="en-US" altLang="ko-KR" dirty="0" smtClean="0">
                <a:latin typeface="+mn-ea"/>
                <a:ea typeface="+mn-ea"/>
              </a:rPr>
              <a:t>),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View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화면 </a:t>
            </a:r>
            <a:r>
              <a:rPr lang="ko-KR" altLang="en-US" dirty="0" smtClean="0">
                <a:latin typeface="+mn-ea"/>
                <a:ea typeface="+mn-ea"/>
              </a:rPr>
              <a:t>출력 </a:t>
            </a:r>
            <a:r>
              <a:rPr lang="ko-KR" altLang="en-US" dirty="0" err="1" smtClean="0">
                <a:latin typeface="+mn-ea"/>
                <a:ea typeface="+mn-ea"/>
              </a:rPr>
              <a:t>로직</a:t>
            </a:r>
            <a:r>
              <a:rPr lang="en-US" altLang="ko-KR" dirty="0" smtClean="0">
                <a:latin typeface="+mn-ea"/>
                <a:ea typeface="+mn-ea"/>
              </a:rPr>
              <a:t>),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Controller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요청 분석 및 제어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로 분리하고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이 </a:t>
            </a:r>
            <a:r>
              <a:rPr lang="en-US" altLang="ko-KR" dirty="0" smtClean="0">
                <a:latin typeface="+mn-ea"/>
                <a:ea typeface="+mn-ea"/>
              </a:rPr>
              <a:t>3</a:t>
            </a:r>
            <a:r>
              <a:rPr lang="ko-KR" altLang="en-US" dirty="0" smtClean="0">
                <a:latin typeface="+mn-ea"/>
                <a:ea typeface="+mn-ea"/>
              </a:rPr>
              <a:t>가지 구성 요소가 서로 </a:t>
            </a:r>
            <a:r>
              <a:rPr lang="ko-KR" altLang="en-US" dirty="0" smtClean="0">
                <a:latin typeface="+mn-ea"/>
                <a:ea typeface="+mn-ea"/>
              </a:rPr>
              <a:t>상호작용하</a:t>
            </a:r>
            <a:r>
              <a:rPr lang="ko-KR" altLang="en-US" dirty="0" smtClean="0">
                <a:latin typeface="+mn-ea"/>
                <a:ea typeface="+mn-ea"/>
              </a:rPr>
              <a:t>여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하나의 </a:t>
            </a:r>
            <a:r>
              <a:rPr lang="en-US" altLang="ko-KR" dirty="0" smtClean="0">
                <a:latin typeface="+mn-ea"/>
                <a:ea typeface="+mn-ea"/>
              </a:rPr>
              <a:t>HTTP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요청을 처리하고 응답을 만들어 내는 </a:t>
            </a:r>
            <a:r>
              <a:rPr lang="ko-KR" altLang="en-US" dirty="0" smtClean="0">
                <a:latin typeface="+mn-ea"/>
                <a:ea typeface="+mn-ea"/>
              </a:rPr>
              <a:t>개발 방식이다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개발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방법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모델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3012" y="2407349"/>
            <a:ext cx="8764484" cy="3803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2000" dirty="0" smtClean="0">
                <a:solidFill>
                  <a:srgbClr val="C00000"/>
                </a:solidFill>
                <a:latin typeface="+mn-ea"/>
                <a:ea typeface="+mn-ea"/>
              </a:rPr>
              <a:t>Model 2</a:t>
            </a:r>
          </a:p>
          <a:p>
            <a:pPr lvl="1"/>
            <a:r>
              <a:rPr lang="ko-KR" altLang="en-US" dirty="0" smtClean="0">
                <a:latin typeface="+mn-ea"/>
              </a:rPr>
              <a:t>장점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sz="1400" dirty="0" smtClean="0">
                <a:latin typeface="+mn-ea"/>
              </a:rPr>
              <a:t>각각의 역할을 </a:t>
            </a:r>
            <a:r>
              <a:rPr lang="ko-KR" altLang="en-US" sz="1400" dirty="0" smtClean="0">
                <a:latin typeface="+mn-ea"/>
              </a:rPr>
              <a:t>독립적인 모듈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err="1" smtClean="0">
                <a:latin typeface="+mn-ea"/>
              </a:rPr>
              <a:t>레이어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로 분리함으로 써 </a:t>
            </a:r>
            <a:r>
              <a:rPr lang="ko-KR" altLang="en-US" sz="1400" dirty="0" smtClean="0">
                <a:latin typeface="+mn-ea"/>
              </a:rPr>
              <a:t>디자이너와 개발자의 </a:t>
            </a:r>
            <a:r>
              <a:rPr lang="ko-KR" altLang="en-US" sz="1400" dirty="0" smtClean="0">
                <a:latin typeface="+mn-ea"/>
              </a:rPr>
              <a:t>역할 분담이 </a:t>
            </a:r>
            <a:r>
              <a:rPr lang="ko-KR" altLang="en-US" sz="1400" dirty="0" smtClean="0">
                <a:latin typeface="+mn-ea"/>
              </a:rPr>
              <a:t>확실하며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레이어</a:t>
            </a:r>
            <a:r>
              <a:rPr lang="ko-KR" altLang="en-US" sz="1400" dirty="0" smtClean="0">
                <a:latin typeface="+mn-ea"/>
              </a:rPr>
              <a:t> 별 유지보수가 용이하다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 smtClean="0">
              <a:latin typeface="+mn-ea"/>
            </a:endParaRPr>
          </a:p>
          <a:p>
            <a:pPr lvl="2"/>
            <a:r>
              <a:rPr lang="ko-KR" altLang="en-US" sz="1400" dirty="0" smtClean="0">
                <a:latin typeface="+mn-ea"/>
              </a:rPr>
              <a:t>표준에 맞는 개발이 이루어지므로 </a:t>
            </a:r>
            <a:r>
              <a:rPr lang="ko-KR" altLang="en-US" sz="1400" dirty="0" smtClean="0">
                <a:latin typeface="+mn-ea"/>
              </a:rPr>
              <a:t>공통작업 등이  </a:t>
            </a:r>
            <a:r>
              <a:rPr lang="ko-KR" altLang="en-US" sz="1400" dirty="0" smtClean="0">
                <a:latin typeface="+mn-ea"/>
              </a:rPr>
              <a:t>용이하고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ko-KR" altLang="en-US" sz="1400" dirty="0" err="1" smtClean="0">
                <a:latin typeface="+mn-ea"/>
              </a:rPr>
              <a:t>확장성이</a:t>
            </a:r>
            <a:r>
              <a:rPr lang="ko-KR" altLang="en-US" sz="1400" dirty="0" smtClean="0">
                <a:latin typeface="+mn-ea"/>
              </a:rPr>
              <a:t> 뛰어나다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2"/>
            <a:r>
              <a:rPr lang="en-US" altLang="ko-KR" sz="1400" dirty="0" smtClean="0">
                <a:latin typeface="+mn-ea"/>
              </a:rPr>
              <a:t>JSP</a:t>
            </a:r>
            <a:r>
              <a:rPr lang="ko-KR" altLang="en-US" sz="1400" dirty="0" smtClean="0">
                <a:latin typeface="+mn-ea"/>
              </a:rPr>
              <a:t>의 경우 프리젠테이션 </a:t>
            </a:r>
            <a:r>
              <a:rPr lang="ko-KR" altLang="en-US" sz="1400" dirty="0" err="1" smtClean="0">
                <a:latin typeface="+mn-ea"/>
              </a:rPr>
              <a:t>로직만을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가지므로 </a:t>
            </a:r>
            <a:r>
              <a:rPr lang="ko-KR" altLang="en-US" sz="1400" dirty="0" err="1" smtClean="0">
                <a:latin typeface="+mn-ea"/>
              </a:rPr>
              <a:t>가독성과</a:t>
            </a:r>
            <a:r>
              <a:rPr lang="ko-KR" altLang="en-US" sz="1400" dirty="0" smtClean="0">
                <a:latin typeface="+mn-ea"/>
              </a:rPr>
              <a:t> 유지보수가 쉬어진다</a:t>
            </a:r>
            <a:r>
              <a:rPr lang="en-US" altLang="ko-KR" sz="1400" dirty="0" smtClean="0">
                <a:latin typeface="+mn-ea"/>
              </a:rPr>
              <a:t>.</a:t>
            </a:r>
          </a:p>
          <a:p>
            <a:pPr lvl="2"/>
            <a:r>
              <a:rPr lang="en-US" altLang="ko-KR" sz="1400" dirty="0" smtClean="0">
                <a:latin typeface="+mn-ea"/>
              </a:rPr>
              <a:t>View</a:t>
            </a:r>
            <a:r>
              <a:rPr lang="ko-KR" altLang="en-US" sz="1400" dirty="0" smtClean="0">
                <a:latin typeface="+mn-ea"/>
              </a:rPr>
              <a:t>에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사용되는 기술로 </a:t>
            </a:r>
            <a:r>
              <a:rPr lang="en-US" altLang="ko-KR" sz="1400" dirty="0" smtClean="0">
                <a:latin typeface="+mn-ea"/>
              </a:rPr>
              <a:t>JSP </a:t>
            </a:r>
            <a:r>
              <a:rPr lang="ko-KR" altLang="en-US" sz="1400" dirty="0" smtClean="0">
                <a:latin typeface="+mn-ea"/>
              </a:rPr>
              <a:t>외에 </a:t>
            </a:r>
            <a:r>
              <a:rPr lang="en-US" altLang="ko-KR" sz="1400" dirty="0" smtClean="0">
                <a:latin typeface="+mn-ea"/>
              </a:rPr>
              <a:t>Velocity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err="1" smtClean="0">
                <a:latin typeface="+mn-ea"/>
              </a:rPr>
              <a:t>Freemarker</a:t>
            </a:r>
            <a:r>
              <a:rPr lang="en-US" altLang="ko-KR" sz="1400" dirty="0" smtClean="0">
                <a:latin typeface="+mn-ea"/>
              </a:rPr>
              <a:t>, </a:t>
            </a:r>
            <a:r>
              <a:rPr lang="en-US" altLang="ko-KR" sz="1400" dirty="0" err="1" smtClean="0">
                <a:latin typeface="+mn-ea"/>
              </a:rPr>
              <a:t>Sitemesh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등 다양한 기술 </a:t>
            </a:r>
            <a:r>
              <a:rPr lang="ko-KR" altLang="en-US" sz="1400" dirty="0" smtClean="0">
                <a:latin typeface="+mn-ea"/>
              </a:rPr>
              <a:t>사용될 수 있다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 smtClean="0">
              <a:latin typeface="+mn-ea"/>
            </a:endParaRPr>
          </a:p>
          <a:p>
            <a:pPr lvl="1"/>
            <a:endParaRPr lang="en-US" altLang="ko-KR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단점</a:t>
            </a:r>
            <a:endParaRPr lang="en-US" altLang="ko-KR" dirty="0" smtClean="0">
              <a:latin typeface="+mn-ea"/>
            </a:endParaRPr>
          </a:p>
          <a:p>
            <a:pPr lvl="2"/>
            <a:r>
              <a:rPr lang="ko-KR" altLang="en-US" sz="1400" dirty="0" smtClean="0">
                <a:latin typeface="+mn-ea"/>
              </a:rPr>
              <a:t>모델 </a:t>
            </a:r>
            <a:r>
              <a:rPr lang="en-US" altLang="ko-KR" sz="1400" dirty="0" smtClean="0">
                <a:latin typeface="+mn-ea"/>
              </a:rPr>
              <a:t>1</a:t>
            </a:r>
            <a:r>
              <a:rPr lang="ko-KR" altLang="en-US" sz="1400" dirty="0" smtClean="0">
                <a:latin typeface="+mn-ea"/>
              </a:rPr>
              <a:t>에 비해 </a:t>
            </a:r>
            <a:r>
              <a:rPr lang="ko-KR" altLang="en-US" sz="1400" dirty="0" smtClean="0">
                <a:latin typeface="+mn-ea"/>
              </a:rPr>
              <a:t>초보 개발자가 </a:t>
            </a:r>
            <a:r>
              <a:rPr lang="ko-KR" altLang="en-US" sz="1400" dirty="0" smtClean="0">
                <a:latin typeface="+mn-ea"/>
              </a:rPr>
              <a:t>이해하고 프로그래밍 하기에는 다소 어려움이 </a:t>
            </a:r>
            <a:r>
              <a:rPr lang="ko-KR" altLang="en-US" sz="1400" dirty="0" smtClean="0">
                <a:latin typeface="+mn-ea"/>
              </a:rPr>
              <a:t>따를 수 있다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 smtClean="0">
              <a:latin typeface="+mn-ea"/>
            </a:endParaRPr>
          </a:p>
          <a:p>
            <a:pPr lvl="2"/>
            <a:r>
              <a:rPr lang="ko-KR" altLang="en-US" sz="1400" dirty="0" smtClean="0">
                <a:latin typeface="+mn-ea"/>
              </a:rPr>
              <a:t>개발 과정이 복잡해 초기 개발 속도가 늦어질 수 있다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b="1" dirty="0" smtClean="0">
              <a:latin typeface="+mn-ea"/>
            </a:endParaRPr>
          </a:p>
          <a:p>
            <a:pPr lvl="1"/>
            <a:endParaRPr lang="en-US" altLang="ko-KR" dirty="0" smtClean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개발 방법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모델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en-US" altLang="ko-KR" sz="1800" dirty="0" smtClean="0">
                <a:solidFill>
                  <a:srgbClr val="C00000"/>
                </a:solidFill>
                <a:latin typeface="+mn-ea"/>
                <a:ea typeface="+mn-ea"/>
              </a:rPr>
              <a:t>Model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en-US" altLang="ko-KR" sz="1800" dirty="0" smtClean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ko-KR" altLang="en-US" sz="1800" dirty="0" smtClean="0">
                <a:solidFill>
                  <a:srgbClr val="C00000"/>
                </a:solidFill>
                <a:latin typeface="+mn-ea"/>
                <a:ea typeface="+mn-ea"/>
              </a:rPr>
              <a:t>에 적용되는 디자인 패턴들</a:t>
            </a:r>
            <a:endParaRPr lang="en-US" altLang="ko-KR" sz="1800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Front–Controller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패턴</a:t>
            </a:r>
            <a:r>
              <a:rPr lang="ko-KR" altLang="en-US" dirty="0" smtClean="0">
                <a:latin typeface="+mn-ea"/>
                <a:ea typeface="+mn-ea"/>
              </a:rPr>
              <a:t> 적용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sz="1400" dirty="0" smtClean="0">
                <a:latin typeface="+mn-ea"/>
                <a:ea typeface="+mn-ea"/>
              </a:rPr>
              <a:t>클라이언트 요청에 대한 중앙</a:t>
            </a:r>
            <a:r>
              <a:rPr lang="en-US" altLang="ko-KR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집중형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단일 </a:t>
            </a:r>
            <a:r>
              <a:rPr lang="ko-KR" altLang="en-US" sz="1400" dirty="0" err="1" smtClean="0">
                <a:latin typeface="+mn-ea"/>
                <a:ea typeface="+mn-ea"/>
              </a:rPr>
              <a:t>진입점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 컨트롤러를 </a:t>
            </a:r>
            <a:r>
              <a:rPr lang="ko-KR" altLang="en-US" sz="1400" dirty="0" err="1" smtClean="0">
                <a:latin typeface="+mn-ea"/>
                <a:ea typeface="+mn-ea"/>
              </a:rPr>
              <a:t>프리젠테이션</a:t>
            </a:r>
            <a:r>
              <a:rPr lang="ko-KR" altLang="en-US" sz="1400" dirty="0" smtClean="0">
                <a:latin typeface="+mn-ea"/>
                <a:ea typeface="+mn-ea"/>
              </a:rPr>
              <a:t> 계층의 제일 앞에 둬서 서버로 들어오는 모든 웹 클라이언트 요청을 먼저 받아 처리하고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ko-KR" altLang="en-US" sz="1400" dirty="0" smtClean="0">
                <a:latin typeface="+mn-ea"/>
                <a:ea typeface="+mn-ea"/>
              </a:rPr>
              <a:t>요청 분석 및 공통 작업 </a:t>
            </a:r>
            <a:r>
              <a:rPr lang="ko-KR" altLang="en-US" sz="1400" dirty="0" smtClean="0">
                <a:latin typeface="+mn-ea"/>
                <a:ea typeface="+mn-ea"/>
              </a:rPr>
              <a:t>제어</a:t>
            </a:r>
            <a:r>
              <a:rPr lang="en-US" altLang="ko-KR" sz="1400" dirty="0" smtClean="0">
                <a:latin typeface="+mn-ea"/>
                <a:ea typeface="+mn-ea"/>
              </a:rPr>
              <a:t>) </a:t>
            </a:r>
            <a:r>
              <a:rPr lang="ko-KR" altLang="en-US" sz="1400" dirty="0" smtClean="0">
                <a:latin typeface="+mn-ea"/>
                <a:ea typeface="+mn-ea"/>
              </a:rPr>
              <a:t>적절한 세부 컨트롤러로 작업을 위임해 주고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클라이언트에게 </a:t>
            </a:r>
            <a:r>
              <a:rPr lang="ko-KR" altLang="en-US" sz="1400" dirty="0" smtClean="0">
                <a:latin typeface="+mn-ea"/>
                <a:ea typeface="+mn-ea"/>
              </a:rPr>
              <a:t>응답할 </a:t>
            </a:r>
            <a:r>
              <a:rPr lang="ko-KR" altLang="en-US" sz="1400" dirty="0" err="1" smtClean="0">
                <a:latin typeface="+mn-ea"/>
                <a:ea typeface="+mn-ea"/>
              </a:rPr>
              <a:t>뷰</a:t>
            </a:r>
            <a:r>
              <a:rPr lang="en-US" altLang="ko-KR" sz="1400" dirty="0" smtClean="0">
                <a:latin typeface="+mn-ea"/>
                <a:ea typeface="+mn-ea"/>
              </a:rPr>
              <a:t>(JSP)</a:t>
            </a:r>
            <a:r>
              <a:rPr lang="ko-KR" altLang="en-US" sz="1400" dirty="0" smtClean="0">
                <a:latin typeface="+mn-ea"/>
                <a:ea typeface="+mn-ea"/>
              </a:rPr>
              <a:t>를 선택해서 최종 결과를 생성하는 등의 작업을 수행한다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 lvl="2"/>
            <a:r>
              <a:rPr lang="ko-KR" altLang="en-US" sz="1400" dirty="0" smtClean="0">
                <a:latin typeface="+mn-ea"/>
                <a:ea typeface="+mn-ea"/>
              </a:rPr>
              <a:t>일반적으로 </a:t>
            </a:r>
            <a:r>
              <a:rPr lang="en-US" altLang="ko-KR" sz="1400" dirty="0" smtClean="0">
                <a:latin typeface="+mn-ea"/>
                <a:ea typeface="+mn-ea"/>
              </a:rPr>
              <a:t>Front-Controller</a:t>
            </a:r>
            <a:r>
              <a:rPr lang="ko-KR" altLang="en-US" sz="1400" dirty="0" smtClean="0">
                <a:latin typeface="+mn-ea"/>
                <a:ea typeface="+mn-ea"/>
              </a:rPr>
              <a:t>는 </a:t>
            </a:r>
            <a:r>
              <a:rPr lang="en-US" altLang="ko-KR" sz="1400" b="1" dirty="0" err="1" smtClean="0">
                <a:solidFill>
                  <a:srgbClr val="C00000"/>
                </a:solidFill>
                <a:latin typeface="+mn-ea"/>
                <a:ea typeface="+mn-ea"/>
              </a:rPr>
              <a:t>Servlet</a:t>
            </a:r>
            <a:r>
              <a:rPr lang="ko-KR" altLang="en-US" sz="1400" dirty="0" smtClean="0">
                <a:latin typeface="+mn-ea"/>
                <a:ea typeface="+mn-ea"/>
              </a:rPr>
              <a:t>으로 작성한다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 lvl="1"/>
            <a:endParaRPr lang="en-US" altLang="ko-KR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Command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패턴</a:t>
            </a:r>
            <a:r>
              <a:rPr lang="ko-KR" altLang="en-US" dirty="0" smtClean="0">
                <a:latin typeface="+mn-ea"/>
                <a:ea typeface="+mn-ea"/>
              </a:rPr>
              <a:t> 적용</a:t>
            </a:r>
            <a:endParaRPr lang="en-US" altLang="ko-KR" dirty="0" smtClean="0">
              <a:latin typeface="+mn-ea"/>
              <a:ea typeface="+mn-ea"/>
            </a:endParaRPr>
          </a:p>
          <a:p>
            <a:pPr lvl="2"/>
            <a:r>
              <a:rPr lang="ko-KR" altLang="en-US" sz="1400" dirty="0" smtClean="0">
                <a:latin typeface="+mn-ea"/>
              </a:rPr>
              <a:t>클라이언트 요청 별 세부 컨트롤러의 경우 </a:t>
            </a:r>
            <a:r>
              <a:rPr lang="ko-KR" altLang="en-US" sz="1400" dirty="0" smtClean="0">
                <a:latin typeface="+mn-ea"/>
              </a:rPr>
              <a:t>단일한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en-US" sz="1400" dirty="0" smtClean="0">
                <a:latin typeface="+mn-ea"/>
              </a:rPr>
              <a:t>일관된</a:t>
            </a:r>
            <a:r>
              <a:rPr lang="en-US" altLang="ko-KR" sz="1400" dirty="0" smtClean="0">
                <a:latin typeface="+mn-ea"/>
              </a:rPr>
              <a:t>)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err="1" smtClean="0">
                <a:latin typeface="+mn-ea"/>
              </a:rPr>
              <a:t>메서드</a:t>
            </a:r>
            <a:r>
              <a:rPr lang="ko-KR" altLang="en-US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호출이 가능하도록 </a:t>
            </a:r>
            <a:r>
              <a:rPr lang="ko-KR" altLang="en-US" sz="1400" dirty="0" smtClean="0">
                <a:latin typeface="+mn-ea"/>
              </a:rPr>
              <a:t>커맨드 패턴을 적용한 클래스로 </a:t>
            </a:r>
            <a:r>
              <a:rPr lang="ko-KR" altLang="en-US" sz="1400" dirty="0" smtClean="0">
                <a:latin typeface="+mn-ea"/>
              </a:rPr>
              <a:t>작성한다</a:t>
            </a:r>
            <a:r>
              <a:rPr lang="en-US" altLang="ko-KR" sz="1400" dirty="0" smtClean="0">
                <a:latin typeface="+mn-ea"/>
              </a:rPr>
              <a:t>.</a:t>
            </a:r>
            <a:endParaRPr lang="en-US" altLang="ko-KR" sz="1400" dirty="0" smtClean="0">
              <a:latin typeface="+mn-ea"/>
              <a:ea typeface="+mn-ea"/>
            </a:endParaRPr>
          </a:p>
          <a:p>
            <a:pPr lvl="2"/>
            <a:r>
              <a:rPr lang="ko-KR" altLang="en-US" sz="1400" dirty="0" err="1" smtClean="0">
                <a:latin typeface="+mn-ea"/>
                <a:ea typeface="+mn-ea"/>
              </a:rPr>
              <a:t>비즈니스로직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err="1" smtClean="0">
                <a:latin typeface="+mn-ea"/>
                <a:ea typeface="+mn-ea"/>
              </a:rPr>
              <a:t>레이어에서</a:t>
            </a:r>
            <a:r>
              <a:rPr lang="ko-KR" altLang="en-US" sz="1400" dirty="0" smtClean="0">
                <a:latin typeface="+mn-ea"/>
                <a:ea typeface="+mn-ea"/>
              </a:rPr>
              <a:t> </a:t>
            </a:r>
            <a:r>
              <a:rPr lang="ko-KR" altLang="en-US" sz="1400" dirty="0" smtClean="0">
                <a:latin typeface="+mn-ea"/>
                <a:ea typeface="+mn-ea"/>
              </a:rPr>
              <a:t>작업 처리 후 </a:t>
            </a:r>
            <a:r>
              <a:rPr lang="en-US" altLang="ko-KR" sz="1400" dirty="0" smtClean="0">
                <a:latin typeface="+mn-ea"/>
                <a:ea typeface="+mn-ea"/>
              </a:rPr>
              <a:t>Controller</a:t>
            </a:r>
            <a:r>
              <a:rPr lang="ko-KR" altLang="en-US" sz="1400" dirty="0" smtClean="0">
                <a:latin typeface="+mn-ea"/>
                <a:ea typeface="+mn-ea"/>
              </a:rPr>
              <a:t>에게 </a:t>
            </a:r>
            <a:r>
              <a:rPr lang="ko-KR" altLang="en-US" sz="1400" dirty="0" smtClean="0">
                <a:latin typeface="+mn-ea"/>
                <a:ea typeface="+mn-ea"/>
              </a:rPr>
              <a:t>데이터</a:t>
            </a:r>
            <a:r>
              <a:rPr lang="en-US" altLang="ko-KR" sz="1400" dirty="0" smtClean="0">
                <a:latin typeface="+mn-ea"/>
                <a:ea typeface="+mn-ea"/>
              </a:rPr>
              <a:t>(</a:t>
            </a:r>
            <a:r>
              <a:rPr lang="en-US" altLang="ko-KR" sz="1400" dirty="0" smtClean="0">
                <a:latin typeface="+mn-ea"/>
                <a:ea typeface="+mn-ea"/>
              </a:rPr>
              <a:t>Model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  <a:r>
              <a:rPr lang="ko-KR" altLang="en-US" sz="1400" dirty="0" smtClean="0">
                <a:latin typeface="+mn-ea"/>
                <a:ea typeface="+mn-ea"/>
              </a:rPr>
              <a:t>를 </a:t>
            </a:r>
            <a:r>
              <a:rPr lang="ko-KR" altLang="en-US" sz="1400" dirty="0" smtClean="0">
                <a:latin typeface="+mn-ea"/>
                <a:ea typeface="+mn-ea"/>
              </a:rPr>
              <a:t>반환한다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 lvl="1"/>
            <a:endParaRPr lang="en-US" altLang="ko-KR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Front-Controller</a:t>
            </a:r>
            <a:r>
              <a:rPr lang="ko-KR" altLang="en-US" dirty="0" smtClean="0">
                <a:latin typeface="+mn-ea"/>
                <a:ea typeface="+mn-ea"/>
              </a:rPr>
              <a:t>는 클라이언트 요청과 </a:t>
            </a:r>
            <a:r>
              <a:rPr lang="ko-KR" altLang="en-US" dirty="0" smtClean="0">
                <a:latin typeface="+mn-ea"/>
                <a:ea typeface="+mn-ea"/>
              </a:rPr>
              <a:t>데이터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smtClean="0">
                <a:latin typeface="+mn-ea"/>
                <a:ea typeface="+mn-ea"/>
              </a:rPr>
              <a:t>Model)</a:t>
            </a:r>
            <a:r>
              <a:rPr lang="ko-KR" altLang="en-US" dirty="0" smtClean="0">
                <a:latin typeface="+mn-ea"/>
                <a:ea typeface="+mn-ea"/>
              </a:rPr>
              <a:t>의 상태에 따라 </a:t>
            </a:r>
            <a:r>
              <a:rPr lang="ko-KR" altLang="en-US" dirty="0" smtClean="0">
                <a:latin typeface="+mn-ea"/>
                <a:ea typeface="+mn-ea"/>
              </a:rPr>
              <a:t>클라이언트에게 출력할 </a:t>
            </a:r>
            <a:r>
              <a:rPr lang="en-US" altLang="ko-KR" dirty="0" smtClean="0">
                <a:latin typeface="+mn-ea"/>
                <a:ea typeface="+mn-ea"/>
              </a:rPr>
              <a:t>JSP(View)</a:t>
            </a:r>
            <a:r>
              <a:rPr lang="ko-KR" altLang="en-US" dirty="0" smtClean="0">
                <a:latin typeface="+mn-ea"/>
                <a:ea typeface="+mn-ea"/>
              </a:rPr>
              <a:t>를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ko-KR" altLang="en-US" dirty="0" smtClean="0">
                <a:latin typeface="+mn-ea"/>
                <a:ea typeface="+mn-ea"/>
              </a:rPr>
              <a:t>결정하여 출력을 위임한다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JSP(View)</a:t>
            </a:r>
            <a:r>
              <a:rPr lang="ko-KR" altLang="en-US" dirty="0" smtClean="0">
                <a:latin typeface="+mn-ea"/>
                <a:ea typeface="+mn-ea"/>
              </a:rPr>
              <a:t>는 최종적으로 받은 </a:t>
            </a:r>
            <a:r>
              <a:rPr lang="ko-KR" altLang="en-US" dirty="0" smtClean="0">
                <a:latin typeface="+mn-ea"/>
                <a:ea typeface="+mn-ea"/>
              </a:rPr>
              <a:t>데이터</a:t>
            </a:r>
            <a:r>
              <a:rPr lang="en-US" altLang="ko-KR" dirty="0" smtClean="0">
                <a:latin typeface="+mn-ea"/>
                <a:ea typeface="+mn-ea"/>
              </a:rPr>
              <a:t>(Model)</a:t>
            </a:r>
            <a:r>
              <a:rPr lang="ko-KR" altLang="en-US" dirty="0" smtClean="0">
                <a:latin typeface="+mn-ea"/>
                <a:ea typeface="+mn-ea"/>
              </a:rPr>
              <a:t>를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기반으로 클라이언트에게  동적 </a:t>
            </a:r>
            <a:r>
              <a:rPr lang="ko-KR" altLang="en-US" dirty="0" err="1" smtClean="0">
                <a:latin typeface="+mn-ea"/>
                <a:ea typeface="+mn-ea"/>
              </a:rPr>
              <a:t>컨텐츠</a:t>
            </a:r>
            <a:r>
              <a:rPr lang="ko-KR" altLang="en-US" dirty="0" err="1" smtClean="0">
                <a:latin typeface="+mn-ea"/>
                <a:ea typeface="+mn-ea"/>
              </a:rPr>
              <a:t>를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출력</a:t>
            </a:r>
            <a:r>
              <a:rPr lang="ko-KR" altLang="en-US" dirty="0" smtClean="0">
                <a:latin typeface="+mn-ea"/>
                <a:ea typeface="+mn-ea"/>
              </a:rPr>
              <a:t>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웹 애플리케이션 개발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방법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모델</a:t>
            </a:r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3-Tier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 아키텍처</a:t>
            </a:r>
            <a:endParaRPr lang="en-US" altLang="ko-KR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성격과 책임이 다른 객체들을 모듈</a:t>
            </a:r>
            <a:r>
              <a:rPr lang="en-US" altLang="ko-KR" dirty="0" smtClean="0">
                <a:latin typeface="+mn-ea"/>
              </a:rPr>
              <a:t>(</a:t>
            </a:r>
            <a:r>
              <a:rPr lang="ko-KR" altLang="en-US" dirty="0" smtClean="0">
                <a:latin typeface="+mn-ea"/>
              </a:rPr>
              <a:t>그룹</a:t>
            </a:r>
            <a:r>
              <a:rPr lang="en-US" altLang="ko-KR" dirty="0" smtClean="0">
                <a:latin typeface="+mn-ea"/>
              </a:rPr>
              <a:t>)</a:t>
            </a:r>
            <a:r>
              <a:rPr lang="ko-KR" altLang="en-US" dirty="0" smtClean="0">
                <a:latin typeface="+mn-ea"/>
              </a:rPr>
              <a:t>별로 분리해 개발하는 것을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계층 형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아키텍처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(Layered 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Architecture)</a:t>
            </a:r>
            <a:r>
              <a:rPr lang="ko-KR" altLang="en-US" dirty="0" smtClean="0">
                <a:latin typeface="+mn-ea"/>
              </a:rPr>
              <a:t>라</a:t>
            </a: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한다</a:t>
            </a:r>
            <a:r>
              <a:rPr lang="en-US" altLang="ko-KR" dirty="0" smtClean="0">
                <a:latin typeface="+mn-ea"/>
              </a:rPr>
              <a:t>.</a:t>
            </a:r>
            <a:endParaRPr lang="en-US" altLang="ko-KR" dirty="0" smtClean="0"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3-Tier </a:t>
            </a:r>
            <a:r>
              <a:rPr lang="ko-KR" altLang="en-US" dirty="0" smtClean="0">
                <a:latin typeface="+mn-ea"/>
                <a:ea typeface="+mn-ea"/>
              </a:rPr>
              <a:t>아키텍처는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데이터레이어</a:t>
            </a:r>
            <a:r>
              <a:rPr lang="ko-KR" altLang="en-US" dirty="0" err="1" smtClean="0">
                <a:latin typeface="+mn-ea"/>
                <a:ea typeface="+mn-ea"/>
              </a:rPr>
              <a:t>의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>DB</a:t>
            </a:r>
            <a:r>
              <a:rPr lang="ko-KR" altLang="en-US" dirty="0" smtClean="0">
                <a:latin typeface="+mn-ea"/>
                <a:ea typeface="+mn-ea"/>
              </a:rPr>
              <a:t>나 </a:t>
            </a:r>
            <a:r>
              <a:rPr lang="ko-KR" altLang="en-US" dirty="0" smtClean="0">
                <a:latin typeface="+mn-ea"/>
                <a:ea typeface="+mn-ea"/>
              </a:rPr>
              <a:t>레거시시스템과의 </a:t>
            </a:r>
            <a:r>
              <a:rPr lang="ko-KR" altLang="en-US" dirty="0" smtClean="0">
                <a:latin typeface="+mn-ea"/>
                <a:ea typeface="+mn-ea"/>
              </a:rPr>
              <a:t>연동을 담당하는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데이터접근레이어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비즈니스 </a:t>
            </a:r>
            <a:r>
              <a:rPr lang="ko-KR" altLang="en-US" dirty="0" err="1" smtClean="0">
                <a:latin typeface="+mn-ea"/>
                <a:ea typeface="+mn-ea"/>
              </a:rPr>
              <a:t>로직을</a:t>
            </a:r>
            <a:r>
              <a:rPr lang="ko-KR" altLang="en-US" dirty="0" smtClean="0">
                <a:latin typeface="+mn-ea"/>
                <a:ea typeface="+mn-ea"/>
              </a:rPr>
              <a:t> 담고 있는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비즈니스로직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서비스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레이어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웹 클라이언트의 요청에 따라 웹 </a:t>
            </a:r>
            <a:r>
              <a:rPr lang="en-US" altLang="ko-KR" dirty="0" smtClean="0">
                <a:latin typeface="+mn-ea"/>
                <a:ea typeface="+mn-ea"/>
              </a:rPr>
              <a:t>UI</a:t>
            </a:r>
            <a:r>
              <a:rPr lang="ko-KR" altLang="en-US" dirty="0" smtClean="0">
                <a:latin typeface="+mn-ea"/>
                <a:ea typeface="+mn-ea"/>
              </a:rPr>
              <a:t>를 만들어 내고 그 흐름을 관리하는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프리젠테이션레이어</a:t>
            </a:r>
            <a:r>
              <a:rPr lang="ko-KR" altLang="en-US" dirty="0" err="1" smtClean="0">
                <a:latin typeface="+mn-ea"/>
                <a:ea typeface="+mn-ea"/>
              </a:rPr>
              <a:t>로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구성된다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3-Tier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아키텍처 소개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41896" y="2250455"/>
            <a:ext cx="9073008" cy="1080120"/>
            <a:chOff x="441896" y="3474591"/>
            <a:chExt cx="9073008" cy="1080120"/>
          </a:xfrm>
        </p:grpSpPr>
        <p:sp>
          <p:nvSpPr>
            <p:cNvPr id="5" name="TextBox 4"/>
            <p:cNvSpPr txBox="1"/>
            <p:nvPr/>
          </p:nvSpPr>
          <p:spPr>
            <a:xfrm>
              <a:off x="441896" y="3474591"/>
              <a:ext cx="1368152" cy="10801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tIns="108000" rtlCol="0" anchor="t" anchorCtr="0">
              <a:noAutofit/>
            </a:bodyPr>
            <a:lstStyle/>
            <a:p>
              <a:pPr algn="ctr"/>
              <a:r>
                <a:rPr lang="ko-KR" altLang="en-US" sz="1200" b="1" u="sng" dirty="0" err="1" smtClean="0">
                  <a:solidFill>
                    <a:srgbClr val="FFFF00"/>
                  </a:solidFill>
                </a:rPr>
                <a:t>웹</a:t>
              </a:r>
              <a:r>
                <a:rPr lang="ko-KR" altLang="en-US" sz="1200" b="1" u="sng" dirty="0" err="1" smtClean="0">
                  <a:solidFill>
                    <a:srgbClr val="FFFF00"/>
                  </a:solidFill>
                </a:rPr>
                <a:t>클라이언트</a:t>
              </a:r>
              <a:endParaRPr lang="en-US" altLang="ko-KR" sz="1200" b="1" u="sng" dirty="0" smtClean="0">
                <a:solidFill>
                  <a:srgbClr val="FFFF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26072" y="3474591"/>
              <a:ext cx="1728192" cy="10801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tIns="108000" rtlCol="0" anchor="t" anchorCtr="0">
              <a:noAutofit/>
            </a:bodyPr>
            <a:lstStyle/>
            <a:p>
              <a:pPr algn="ctr"/>
              <a:r>
                <a:rPr lang="ko-KR" altLang="en-US" sz="1200" b="1" u="sng" dirty="0" err="1" smtClean="0">
                  <a:solidFill>
                    <a:srgbClr val="FFFF00"/>
                  </a:solidFill>
                </a:rPr>
                <a:t>프리젠테이션레이어</a:t>
              </a:r>
              <a:endParaRPr lang="en-US" altLang="ko-KR" sz="1200" b="1" u="sng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altLang="ko-KR" sz="1200" b="1" dirty="0" smtClean="0"/>
                <a:t>UI </a:t>
              </a:r>
              <a:r>
                <a:rPr lang="ko-KR" altLang="en-US" sz="1200" b="1" dirty="0" err="1" smtClean="0"/>
                <a:t>레이어</a:t>
              </a:r>
              <a:endParaRPr lang="en-US" altLang="ko-KR" sz="1200" b="1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296" y="3474591"/>
              <a:ext cx="1800200" cy="10801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tIns="108000" rtlCol="0" anchor="t" anchorCtr="0">
              <a:noAutofit/>
            </a:bodyPr>
            <a:lstStyle/>
            <a:p>
              <a:pPr algn="ctr"/>
              <a:r>
                <a:rPr lang="ko-KR" altLang="en-US" sz="1200" b="1" u="sng" dirty="0" err="1" smtClean="0">
                  <a:solidFill>
                    <a:srgbClr val="FFFF00"/>
                  </a:solidFill>
                </a:rPr>
                <a:t>비즈니스로직레이어</a:t>
              </a:r>
              <a:endParaRPr lang="en-US" altLang="ko-KR" sz="1200" b="1" u="sng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ko-KR" altLang="en-US" sz="1200" b="1" dirty="0" smtClean="0"/>
                <a:t>서비스 </a:t>
              </a:r>
              <a:r>
                <a:rPr lang="ko-KR" altLang="en-US" sz="1200" b="1" dirty="0" err="1" smtClean="0"/>
                <a:t>레이어</a:t>
              </a:r>
              <a:endParaRPr lang="en-US" altLang="ko-KR" sz="1200" b="1" dirty="0" smtClean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30528" y="3474591"/>
              <a:ext cx="1743744" cy="10801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tIns="108000" rtlCol="0" anchor="t" anchorCtr="0">
              <a:noAutofit/>
            </a:bodyPr>
            <a:lstStyle/>
            <a:p>
              <a:pPr algn="ctr"/>
              <a:r>
                <a:rPr lang="ko-KR" altLang="en-US" sz="1200" b="1" u="sng" dirty="0" err="1" smtClean="0">
                  <a:solidFill>
                    <a:srgbClr val="FFFF00"/>
                  </a:solidFill>
                </a:rPr>
                <a:t>데이터접근레이어</a:t>
              </a:r>
              <a:endParaRPr lang="en-US" altLang="ko-KR" sz="1200" b="1" u="sng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altLang="ko-KR" sz="1200" b="1" dirty="0" smtClean="0"/>
                <a:t>DAO </a:t>
              </a:r>
              <a:r>
                <a:rPr lang="ko-KR" altLang="en-US" sz="1200" b="1" dirty="0" err="1" smtClean="0"/>
                <a:t>레이어</a:t>
              </a:r>
              <a:endParaRPr lang="en-US" altLang="ko-KR" sz="1200" b="1" dirty="0" smtClean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46752" y="3474591"/>
              <a:ext cx="1368152" cy="108012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tIns="108000" rtlCol="0" anchor="t" anchorCtr="0">
              <a:noAutofit/>
            </a:bodyPr>
            <a:lstStyle/>
            <a:p>
              <a:pPr algn="ctr"/>
              <a:r>
                <a:rPr lang="ko-KR" altLang="en-US" sz="1200" b="1" u="sng" dirty="0" err="1" smtClean="0">
                  <a:solidFill>
                    <a:srgbClr val="FFFF00"/>
                  </a:solidFill>
                </a:rPr>
                <a:t>데이터레이어</a:t>
              </a:r>
              <a:endParaRPr lang="en-US" altLang="ko-KR" sz="1200" b="1" u="sng" dirty="0" smtClean="0">
                <a:solidFill>
                  <a:srgbClr val="FFFF00"/>
                </a:solidFill>
              </a:endParaRPr>
            </a:p>
            <a:p>
              <a:pPr algn="ctr"/>
              <a:r>
                <a:rPr lang="en-US" altLang="ko-KR" sz="1200" b="1" dirty="0" smtClean="0"/>
                <a:t>Database</a:t>
              </a:r>
              <a:endParaRPr lang="en-US" altLang="ko-KR" sz="1200" b="1" dirty="0" smtClean="0"/>
            </a:p>
            <a:p>
              <a:pPr algn="ctr"/>
              <a:r>
                <a:rPr lang="ko-KR" altLang="en-US" sz="1200" b="1" dirty="0" err="1" smtClean="0"/>
                <a:t>레거시</a:t>
              </a:r>
              <a:r>
                <a:rPr lang="ko-KR" altLang="en-US" sz="1200" b="1" dirty="0" smtClean="0"/>
                <a:t> </a:t>
              </a:r>
              <a:r>
                <a:rPr lang="ko-KR" altLang="en-US" sz="1200" b="1" dirty="0" smtClean="0"/>
                <a:t>시스템</a:t>
              </a:r>
              <a:endParaRPr lang="en-US" altLang="ko-KR" sz="1200" b="1" dirty="0" smtClean="0"/>
            </a:p>
          </p:txBody>
        </p:sp>
        <p:cxnSp>
          <p:nvCxnSpPr>
            <p:cNvPr id="11" name="직선 화살표 연결선 10"/>
            <p:cNvCxnSpPr>
              <a:stCxn id="5" idx="3"/>
              <a:endCxn id="6" idx="1"/>
            </p:cNvCxnSpPr>
            <p:nvPr/>
          </p:nvCxnSpPr>
          <p:spPr>
            <a:xfrm>
              <a:off x="1810048" y="4014651"/>
              <a:ext cx="216024" cy="0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>
              <a:stCxn id="6" idx="3"/>
              <a:endCxn id="7" idx="1"/>
            </p:cNvCxnSpPr>
            <p:nvPr/>
          </p:nvCxnSpPr>
          <p:spPr>
            <a:xfrm>
              <a:off x="3754264" y="4014651"/>
              <a:ext cx="288032" cy="0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>
              <a:stCxn id="7" idx="3"/>
              <a:endCxn id="8" idx="1"/>
            </p:cNvCxnSpPr>
            <p:nvPr/>
          </p:nvCxnSpPr>
          <p:spPr>
            <a:xfrm>
              <a:off x="5842496" y="4014651"/>
              <a:ext cx="288032" cy="0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3"/>
              <a:endCxn id="9" idx="1"/>
            </p:cNvCxnSpPr>
            <p:nvPr/>
          </p:nvCxnSpPr>
          <p:spPr>
            <a:xfrm>
              <a:off x="7874272" y="4014651"/>
              <a:ext cx="272480" cy="0"/>
            </a:xfrm>
            <a:prstGeom prst="straightConnector1">
              <a:avLst/>
            </a:prstGeom>
            <a:ln w="12700">
              <a:solidFill>
                <a:schemeClr val="tx2">
                  <a:lumMod val="7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프리젠테이션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(Presentation)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레이어</a:t>
            </a:r>
            <a:endParaRPr lang="en-US" altLang="ko-KR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가장 복잡한 계층으로 매우 다양한 기술들의 조합을 가질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클라이언트의 종류와 상관없이 </a:t>
            </a:r>
            <a:r>
              <a:rPr lang="en-US" altLang="ko-KR" dirty="0" smtClean="0">
                <a:latin typeface="+mn-ea"/>
                <a:ea typeface="+mn-ea"/>
              </a:rPr>
              <a:t>HTTP </a:t>
            </a:r>
            <a:r>
              <a:rPr lang="ko-KR" altLang="en-US" dirty="0" smtClean="0">
                <a:latin typeface="+mn-ea"/>
                <a:ea typeface="+mn-ea"/>
              </a:rPr>
              <a:t>프로토콜을 사용하는 경우 </a:t>
            </a:r>
            <a:r>
              <a:rPr lang="ko-KR" altLang="en-US" dirty="0" err="1" smtClean="0">
                <a:latin typeface="+mn-ea"/>
                <a:ea typeface="+mn-ea"/>
              </a:rPr>
              <a:t>서블릿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err="1" smtClean="0">
                <a:latin typeface="+mn-ea"/>
                <a:ea typeface="+mn-ea"/>
              </a:rPr>
              <a:t>Servlet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이 기본이 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모든 프레젠테이션 </a:t>
            </a:r>
            <a:r>
              <a:rPr lang="ko-KR" altLang="en-US" dirty="0" err="1" smtClean="0">
                <a:latin typeface="+mn-ea"/>
                <a:ea typeface="+mn-ea"/>
              </a:rPr>
              <a:t>로직은</a:t>
            </a:r>
            <a:r>
              <a:rPr lang="ko-KR" altLang="en-US" dirty="0" smtClean="0">
                <a:latin typeface="+mn-ea"/>
                <a:ea typeface="+mn-ea"/>
              </a:rPr>
              <a:t> 서버 프레젠테이션 계층의 컴포넌트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en-US" altLang="ko-KR" dirty="0" err="1" smtClean="0">
                <a:latin typeface="+mn-ea"/>
                <a:ea typeface="+mn-ea"/>
              </a:rPr>
              <a:t>Servlet</a:t>
            </a:r>
            <a:r>
              <a:rPr lang="en-US" altLang="ko-KR" dirty="0" smtClean="0">
                <a:latin typeface="+mn-ea"/>
                <a:ea typeface="+mn-ea"/>
              </a:rPr>
              <a:t>, JSP,  </a:t>
            </a:r>
            <a:r>
              <a:rPr lang="en-US" altLang="ko-KR" dirty="0" err="1" smtClean="0">
                <a:latin typeface="+mn-ea"/>
                <a:ea typeface="+mn-ea"/>
              </a:rPr>
              <a:t>JavaBean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등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에서 처리된다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2"/>
            <a:r>
              <a:rPr lang="ko-KR" altLang="en-US" sz="1400" dirty="0" smtClean="0">
                <a:latin typeface="+mn-ea"/>
                <a:ea typeface="+mn-ea"/>
              </a:rPr>
              <a:t>화면 흐름을 결정하는 것이나 사용자 입력 값에 대한 검증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smtClean="0">
                <a:latin typeface="+mn-ea"/>
                <a:ea typeface="+mn-ea"/>
              </a:rPr>
              <a:t>서비스 계층의 비즈니스 </a:t>
            </a:r>
            <a:r>
              <a:rPr lang="ko-KR" altLang="en-US" sz="1400" dirty="0" err="1" smtClean="0">
                <a:latin typeface="+mn-ea"/>
                <a:ea typeface="+mn-ea"/>
              </a:rPr>
              <a:t>메서드</a:t>
            </a:r>
            <a:r>
              <a:rPr lang="ko-KR" altLang="en-US" sz="1400" dirty="0" smtClean="0">
                <a:latin typeface="+mn-ea"/>
                <a:ea typeface="+mn-ea"/>
              </a:rPr>
              <a:t> 호출과 전달되는 값의 형 변환</a:t>
            </a:r>
            <a:r>
              <a:rPr lang="en-US" altLang="ko-KR" sz="1400" dirty="0" smtClean="0">
                <a:latin typeface="+mn-ea"/>
                <a:ea typeface="+mn-ea"/>
              </a:rPr>
              <a:t>, </a:t>
            </a:r>
            <a:r>
              <a:rPr lang="ko-KR" altLang="en-US" sz="1400" dirty="0" err="1" smtClean="0">
                <a:latin typeface="+mn-ea"/>
                <a:ea typeface="+mn-ea"/>
              </a:rPr>
              <a:t>뷰</a:t>
            </a:r>
            <a:r>
              <a:rPr lang="en-US" altLang="ko-KR" sz="1400" dirty="0" smtClean="0">
                <a:latin typeface="+mn-ea"/>
                <a:ea typeface="+mn-ea"/>
              </a:rPr>
              <a:t>(view)</a:t>
            </a:r>
            <a:r>
              <a:rPr lang="ko-KR" altLang="en-US" sz="1400" dirty="0" smtClean="0">
                <a:latin typeface="+mn-ea"/>
                <a:ea typeface="+mn-ea"/>
              </a:rPr>
              <a:t>라 불리는 화면을 어떻게 그릴지에 대한 로직 처리 등이 포함된다</a:t>
            </a:r>
            <a:r>
              <a:rPr lang="en-US" altLang="ko-KR" sz="1400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최근</a:t>
            </a:r>
            <a:r>
              <a:rPr lang="en-US" altLang="ko-KR" dirty="0" smtClean="0">
                <a:latin typeface="+mn-ea"/>
                <a:ea typeface="+mn-ea"/>
              </a:rPr>
              <a:t>(Web2.0)</a:t>
            </a:r>
            <a:r>
              <a:rPr lang="ko-KR" altLang="en-US" dirty="0" smtClean="0">
                <a:latin typeface="+mn-ea"/>
                <a:ea typeface="+mn-ea"/>
              </a:rPr>
              <a:t>에는 점점 많은 프레젠테이션 로직이 클라이언트로 이동하고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2"/>
            <a:r>
              <a:rPr lang="ko-KR" altLang="en-US" sz="1400" dirty="0" smtClean="0">
                <a:latin typeface="+mn-ea"/>
                <a:ea typeface="+mn-ea"/>
              </a:rPr>
              <a:t>다양한 웹 클라이언트 </a:t>
            </a:r>
            <a:r>
              <a:rPr lang="en-US" altLang="ko-KR" sz="1400" dirty="0" smtClean="0">
                <a:latin typeface="+mn-ea"/>
                <a:ea typeface="+mn-ea"/>
              </a:rPr>
              <a:t>RIA(Rich Internet Application) </a:t>
            </a:r>
            <a:r>
              <a:rPr lang="ko-KR" altLang="en-US" sz="1400" dirty="0" smtClean="0">
                <a:latin typeface="+mn-ea"/>
                <a:ea typeface="+mn-ea"/>
              </a:rPr>
              <a:t>기술 등장</a:t>
            </a:r>
            <a:r>
              <a:rPr lang="en-US" altLang="ko-KR" sz="1400" dirty="0" smtClean="0">
                <a:latin typeface="+mn-ea"/>
                <a:ea typeface="+mn-ea"/>
              </a:rPr>
              <a:t>(Ajax, Flash, Flex, Silverlight </a:t>
            </a:r>
            <a:r>
              <a:rPr lang="ko-KR" altLang="en-US" sz="1400" dirty="0" smtClean="0">
                <a:latin typeface="+mn-ea"/>
                <a:ea typeface="+mn-ea"/>
              </a:rPr>
              <a:t>등</a:t>
            </a:r>
            <a:r>
              <a:rPr lang="en-US" altLang="ko-KR" sz="1400" dirty="0" smtClean="0">
                <a:latin typeface="+mn-ea"/>
                <a:ea typeface="+mn-ea"/>
              </a:rPr>
              <a:t>)</a:t>
            </a:r>
          </a:p>
          <a:p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비즈니스로직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서비스</a:t>
            </a:r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레이어</a:t>
            </a:r>
            <a:endParaRPr lang="en-US" altLang="ko-KR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서비스 계층은 객체 지향 설계 원칙이 적용된 코드를 통해서 핵심 비즈니스 </a:t>
            </a:r>
            <a:r>
              <a:rPr lang="ko-KR" altLang="en-US" dirty="0" err="1" smtClean="0">
                <a:latin typeface="+mn-ea"/>
                <a:ea typeface="+mn-ea"/>
              </a:rPr>
              <a:t>로직을</a:t>
            </a:r>
            <a:r>
              <a:rPr lang="ko-KR" altLang="en-US" dirty="0" smtClean="0">
                <a:latin typeface="+mn-ea"/>
                <a:ea typeface="+mn-ea"/>
              </a:rPr>
              <a:t> 잘 담아내야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이상적인 서비스 계층은 </a:t>
            </a:r>
            <a:r>
              <a:rPr lang="ko-KR" altLang="en-US" dirty="0" err="1" smtClean="0">
                <a:latin typeface="+mn-ea"/>
                <a:ea typeface="+mn-ea"/>
              </a:rPr>
              <a:t>프리젠테이션</a:t>
            </a:r>
            <a:r>
              <a:rPr lang="ko-KR" altLang="en-US" dirty="0" smtClean="0">
                <a:latin typeface="+mn-ea"/>
                <a:ea typeface="+mn-ea"/>
              </a:rPr>
              <a:t> 계층과 데이터 액세스 계층이 모두 변경되더라도 서비스 계층은 그대로 유지될 수 있게 작성되는 것이다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엔터프라이즈 애플리케이션에서 가장 중요한 자산은 도메인의 핵심 비즈니스 </a:t>
            </a:r>
            <a:r>
              <a:rPr lang="ko-KR" altLang="en-US" dirty="0" err="1" smtClean="0">
                <a:latin typeface="+mn-ea"/>
                <a:ea typeface="+mn-ea"/>
              </a:rPr>
              <a:t>로직이</a:t>
            </a:r>
            <a:r>
              <a:rPr lang="ko-KR" altLang="en-US" dirty="0" smtClean="0">
                <a:latin typeface="+mn-ea"/>
                <a:ea typeface="+mn-ea"/>
              </a:rPr>
              <a:t> 들어 있는 서비스 계층이다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3-Tier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아키텍처 소개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>
            <a:noAutofit/>
          </a:bodyPr>
          <a:lstStyle/>
          <a:p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데이터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접근 </a:t>
            </a:r>
            <a:r>
              <a:rPr lang="ko-KR" altLang="en-US" dirty="0" err="1" smtClean="0">
                <a:solidFill>
                  <a:srgbClr val="C00000"/>
                </a:solidFill>
                <a:latin typeface="+mn-ea"/>
                <a:ea typeface="+mn-ea"/>
              </a:rPr>
              <a:t>레이어</a:t>
            </a:r>
            <a:endParaRPr lang="en-US" altLang="ko-KR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DAO </a:t>
            </a:r>
            <a:r>
              <a:rPr lang="ko-KR" altLang="en-US" dirty="0" smtClean="0">
                <a:latin typeface="+mn-ea"/>
                <a:ea typeface="+mn-ea"/>
              </a:rPr>
              <a:t>계층이라고도 불리며 주로 </a:t>
            </a:r>
            <a:r>
              <a:rPr lang="en-US" altLang="ko-KR" dirty="0" smtClean="0">
                <a:latin typeface="+mn-ea"/>
                <a:ea typeface="+mn-ea"/>
              </a:rPr>
              <a:t>DB</a:t>
            </a:r>
            <a:r>
              <a:rPr lang="ko-KR" altLang="en-US" dirty="0" smtClean="0">
                <a:latin typeface="+mn-ea"/>
                <a:ea typeface="+mn-ea"/>
              </a:rPr>
              <a:t>에 접근하지만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다른 </a:t>
            </a:r>
            <a:r>
              <a:rPr lang="ko-KR" altLang="en-US" dirty="0" err="1" smtClean="0">
                <a:latin typeface="+mn-ea"/>
                <a:ea typeface="+mn-ea"/>
              </a:rPr>
              <a:t>레거시</a:t>
            </a:r>
            <a:r>
              <a:rPr lang="ko-KR" altLang="en-US" dirty="0" smtClean="0">
                <a:latin typeface="+mn-ea"/>
                <a:ea typeface="+mn-ea"/>
              </a:rPr>
              <a:t> 시스템에도 접근하는 역할을 하기 때문에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EIS(Enterprise Information System) </a:t>
            </a:r>
            <a:r>
              <a:rPr lang="ko-KR" altLang="en-US" dirty="0" smtClean="0">
                <a:latin typeface="+mn-ea"/>
                <a:ea typeface="+mn-ea"/>
              </a:rPr>
              <a:t>계층이라고도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사용 기술</a:t>
            </a:r>
            <a:r>
              <a:rPr lang="en-US" altLang="ko-KR" dirty="0" smtClean="0">
                <a:latin typeface="+mn-ea"/>
                <a:ea typeface="+mn-ea"/>
              </a:rPr>
              <a:t>(JDBC, JPA, </a:t>
            </a:r>
            <a:r>
              <a:rPr lang="en-US" altLang="ko-KR" dirty="0" err="1" smtClean="0">
                <a:latin typeface="+mn-ea"/>
                <a:ea typeface="+mn-ea"/>
              </a:rPr>
              <a:t>iBatis</a:t>
            </a:r>
            <a:r>
              <a:rPr lang="en-US" altLang="ko-KR" dirty="0" smtClean="0">
                <a:latin typeface="+mn-ea"/>
                <a:ea typeface="+mn-ea"/>
              </a:rPr>
              <a:t>, Hibernate </a:t>
            </a:r>
            <a:r>
              <a:rPr lang="ko-KR" altLang="en-US" dirty="0" smtClean="0">
                <a:latin typeface="+mn-ea"/>
                <a:ea typeface="+mn-ea"/>
              </a:rPr>
              <a:t>등</a:t>
            </a:r>
            <a:r>
              <a:rPr lang="en-US" altLang="ko-KR" dirty="0" smtClean="0">
                <a:latin typeface="+mn-ea"/>
                <a:ea typeface="+mn-ea"/>
              </a:rPr>
              <a:t>)</a:t>
            </a:r>
            <a:r>
              <a:rPr lang="ko-KR" altLang="en-US" dirty="0" smtClean="0">
                <a:latin typeface="+mn-ea"/>
                <a:ea typeface="+mn-ea"/>
              </a:rPr>
              <a:t>에 따라서 다시 세분화된 수직적 계층으로 분리될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pPr lvl="1"/>
            <a:endParaRPr lang="en-US" altLang="ko-KR" dirty="0" smtClean="0">
              <a:latin typeface="+mn-ea"/>
              <a:ea typeface="+mn-ea"/>
            </a:endParaRPr>
          </a:p>
          <a:p>
            <a:r>
              <a:rPr lang="en-US" altLang="ko-KR" dirty="0" smtClean="0">
                <a:solidFill>
                  <a:srgbClr val="C00000"/>
                </a:solidFill>
                <a:latin typeface="+mn-ea"/>
                <a:ea typeface="+mn-ea"/>
              </a:rPr>
              <a:t>3-Tier 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  <a:ea typeface="+mn-ea"/>
              </a:rPr>
              <a:t>아키텍처 설계 원칙</a:t>
            </a:r>
            <a:endParaRPr lang="en-US" altLang="ko-KR" dirty="0" smtClean="0">
              <a:solidFill>
                <a:srgbClr val="C00000"/>
              </a:solidFill>
              <a:latin typeface="+mn-ea"/>
              <a:ea typeface="+mn-ea"/>
            </a:endParaRPr>
          </a:p>
          <a:p>
            <a:pPr lvl="1"/>
            <a:r>
              <a:rPr lang="ko-KR" altLang="en-US" dirty="0" smtClean="0">
                <a:latin typeface="+mn-ea"/>
                <a:ea typeface="+mn-ea"/>
              </a:rPr>
              <a:t>각 계층의 응집도가 높아야 하며</a:t>
            </a:r>
            <a:r>
              <a:rPr lang="en-US" altLang="ko-KR" dirty="0" smtClean="0">
                <a:latin typeface="+mn-ea"/>
                <a:ea typeface="+mn-ea"/>
              </a:rPr>
              <a:t>,</a:t>
            </a:r>
            <a:r>
              <a:rPr lang="ko-KR" altLang="en-US" dirty="0" smtClean="0">
                <a:latin typeface="+mn-ea"/>
                <a:ea typeface="+mn-ea"/>
              </a:rPr>
              <a:t> 다른 계층과는 느슨하게 연결되어야 한다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pPr lvl="2"/>
            <a:r>
              <a:rPr lang="ko-KR" altLang="en-US" sz="1400" b="0" dirty="0" smtClean="0">
                <a:latin typeface="+mn-ea"/>
                <a:ea typeface="+mn-ea"/>
              </a:rPr>
              <a:t>각 계층은 자신의 책임에만 충실해야 한다</a:t>
            </a:r>
            <a:r>
              <a:rPr lang="en-US" altLang="ko-KR" sz="1400" b="0" dirty="0" smtClean="0">
                <a:latin typeface="+mn-ea"/>
                <a:ea typeface="+mn-ea"/>
              </a:rPr>
              <a:t>(</a:t>
            </a:r>
            <a:r>
              <a:rPr lang="ko-KR" altLang="en-US" sz="1400" b="0" dirty="0" smtClean="0">
                <a:latin typeface="+mn-ea"/>
                <a:ea typeface="+mn-ea"/>
              </a:rPr>
              <a:t>높은 응집도</a:t>
            </a:r>
            <a:r>
              <a:rPr lang="en-US" altLang="ko-KR" sz="1400" b="0" dirty="0" smtClean="0">
                <a:latin typeface="+mn-ea"/>
                <a:ea typeface="+mn-ea"/>
              </a:rPr>
              <a:t>)</a:t>
            </a:r>
          </a:p>
          <a:p>
            <a:pPr lvl="3"/>
            <a:r>
              <a:rPr lang="ko-KR" altLang="en-US" sz="1200" b="0" dirty="0" smtClean="0">
                <a:latin typeface="+mn-ea"/>
                <a:ea typeface="+mn-ea"/>
              </a:rPr>
              <a:t>예를 들어 데이터 액세스 계층은 데이터 액세스에 관한 모든 것을 스스로 처리해야 한다</a:t>
            </a:r>
            <a:r>
              <a:rPr lang="en-US" altLang="ko-KR" sz="1200" b="0" dirty="0" smtClean="0">
                <a:latin typeface="+mn-ea"/>
                <a:ea typeface="+mn-ea"/>
              </a:rPr>
              <a:t>.</a:t>
            </a:r>
            <a:br>
              <a:rPr lang="en-US" altLang="ko-KR" sz="1200" b="0" dirty="0" smtClean="0">
                <a:latin typeface="+mn-ea"/>
                <a:ea typeface="+mn-ea"/>
              </a:rPr>
            </a:br>
            <a:r>
              <a:rPr lang="ko-KR" altLang="en-US" sz="1200" b="0" dirty="0" smtClean="0">
                <a:latin typeface="+mn-ea"/>
                <a:ea typeface="+mn-ea"/>
              </a:rPr>
              <a:t>데이터 액세스 계층에 웹 클라이언트의 요청을 처리하기 위한 코드가 포함된다거나 비즈니스 </a:t>
            </a:r>
            <a:r>
              <a:rPr lang="ko-KR" altLang="en-US" sz="1200" b="0" dirty="0" err="1" smtClean="0">
                <a:latin typeface="+mn-ea"/>
                <a:ea typeface="+mn-ea"/>
              </a:rPr>
              <a:t>로직을</a:t>
            </a:r>
            <a:r>
              <a:rPr lang="ko-KR" altLang="en-US" sz="1200" b="0" dirty="0" smtClean="0">
                <a:latin typeface="+mn-ea"/>
                <a:ea typeface="+mn-ea"/>
              </a:rPr>
              <a:t> 담으면 응집도가 낮아진다</a:t>
            </a:r>
            <a:r>
              <a:rPr lang="en-US" altLang="ko-KR" sz="1200" b="0" dirty="0" smtClean="0">
                <a:latin typeface="+mn-ea"/>
                <a:ea typeface="+mn-ea"/>
              </a:rPr>
              <a:t>. </a:t>
            </a:r>
            <a:r>
              <a:rPr lang="ko-KR" altLang="en-US" sz="1200" b="0" dirty="0" smtClean="0">
                <a:latin typeface="+mn-ea"/>
                <a:ea typeface="+mn-ea"/>
              </a:rPr>
              <a:t>결과적으로 변화에 대처하기 위한 유연성이 떨어지고 이해하기 힘든 코드를 가진 계층이 되고 말 것이다</a:t>
            </a:r>
            <a:r>
              <a:rPr lang="en-US" altLang="ko-KR" sz="1200" b="0" dirty="0" smtClean="0">
                <a:latin typeface="+mn-ea"/>
                <a:ea typeface="+mn-ea"/>
              </a:rPr>
              <a:t>.</a:t>
            </a:r>
          </a:p>
          <a:p>
            <a:pPr lvl="2"/>
            <a:r>
              <a:rPr lang="ko-KR" altLang="en-US" sz="1400" b="0" dirty="0" smtClean="0">
                <a:latin typeface="+mn-ea"/>
                <a:ea typeface="+mn-ea"/>
              </a:rPr>
              <a:t>자신의 역할과 기술에만 충실한 계층을 만들게 되면 각 계층 사이의 </a:t>
            </a:r>
            <a:r>
              <a:rPr lang="ko-KR" altLang="en-US" sz="1400" b="0" dirty="0" err="1" smtClean="0">
                <a:latin typeface="+mn-ea"/>
                <a:ea typeface="+mn-ea"/>
              </a:rPr>
              <a:t>결합도는</a:t>
            </a:r>
            <a:r>
              <a:rPr lang="ko-KR" altLang="en-US" sz="1400" b="0" dirty="0" smtClean="0">
                <a:latin typeface="+mn-ea"/>
                <a:ea typeface="+mn-ea"/>
              </a:rPr>
              <a:t> 자연스럽게 낮아진다</a:t>
            </a:r>
            <a:r>
              <a:rPr lang="en-US" altLang="ko-KR" sz="1400" b="0" dirty="0" smtClean="0">
                <a:latin typeface="+mn-ea"/>
                <a:ea typeface="+mn-ea"/>
              </a:rPr>
              <a:t>. </a:t>
            </a:r>
          </a:p>
          <a:p>
            <a:pPr lvl="3"/>
            <a:r>
              <a:rPr lang="ko-KR" altLang="en-US" sz="1200" b="0" dirty="0" smtClean="0">
                <a:latin typeface="+mn-ea"/>
                <a:ea typeface="+mn-ea"/>
              </a:rPr>
              <a:t>각 계층이 자신의 책임에 충실하게 작성되어 있다면 필요한 그 밖의 작업은 다른 계층에 요청하게 될 것이다</a:t>
            </a:r>
            <a:r>
              <a:rPr lang="en-US" altLang="ko-KR" sz="1200" b="0" dirty="0" smtClean="0">
                <a:latin typeface="+mn-ea"/>
                <a:ea typeface="+mn-ea"/>
              </a:rPr>
              <a:t>.</a:t>
            </a:r>
            <a:br>
              <a:rPr lang="en-US" altLang="ko-KR" sz="1200" b="0" dirty="0" smtClean="0">
                <a:latin typeface="+mn-ea"/>
                <a:ea typeface="+mn-ea"/>
              </a:rPr>
            </a:br>
            <a:r>
              <a:rPr lang="ko-KR" altLang="en-US" sz="1200" b="0" dirty="0" smtClean="0">
                <a:latin typeface="+mn-ea"/>
                <a:ea typeface="+mn-ea"/>
              </a:rPr>
              <a:t>이 때 계층 레벨에 정의한 인터페이스</a:t>
            </a:r>
            <a:r>
              <a:rPr lang="en-US" altLang="ko-KR" sz="1200" b="0" dirty="0" smtClean="0">
                <a:latin typeface="+mn-ea"/>
                <a:ea typeface="+mn-ea"/>
              </a:rPr>
              <a:t>(interface)</a:t>
            </a:r>
            <a:r>
              <a:rPr lang="ko-KR" altLang="en-US" sz="1200" b="0" dirty="0" smtClean="0">
                <a:latin typeface="+mn-ea"/>
                <a:ea typeface="+mn-ea"/>
              </a:rPr>
              <a:t>를 통해서 요청을 하게 되고</a:t>
            </a:r>
            <a:r>
              <a:rPr lang="en-US" altLang="ko-KR" sz="1200" b="0" dirty="0" smtClean="0"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latin typeface="+mn-ea"/>
                <a:ea typeface="+mn-ea"/>
              </a:rPr>
              <a:t>계층 간에 사용되는 인터페이스 </a:t>
            </a:r>
            <a:r>
              <a:rPr lang="ko-KR" altLang="en-US" sz="1200" b="0" dirty="0" err="1" smtClean="0">
                <a:latin typeface="+mn-ea"/>
                <a:ea typeface="+mn-ea"/>
              </a:rPr>
              <a:t>메</a:t>
            </a:r>
            <a:r>
              <a:rPr lang="ko-KR" altLang="en-US" sz="1200" dirty="0" err="1" smtClean="0">
                <a:latin typeface="+mn-ea"/>
                <a:ea typeface="+mn-ea"/>
              </a:rPr>
              <a:t>서</a:t>
            </a:r>
            <a:r>
              <a:rPr lang="ko-KR" altLang="en-US" sz="1200" b="0" dirty="0" err="1" smtClean="0">
                <a:latin typeface="+mn-ea"/>
                <a:ea typeface="+mn-ea"/>
              </a:rPr>
              <a:t>드에는</a:t>
            </a:r>
            <a:r>
              <a:rPr lang="en-US" altLang="ko-KR" sz="1200" b="0" dirty="0" smtClean="0">
                <a:latin typeface="+mn-ea"/>
                <a:ea typeface="+mn-ea"/>
              </a:rPr>
              <a:t/>
            </a:r>
            <a:br>
              <a:rPr lang="en-US" altLang="ko-KR" sz="1200" b="0" dirty="0" smtClean="0">
                <a:latin typeface="+mn-ea"/>
                <a:ea typeface="+mn-ea"/>
              </a:rPr>
            </a:br>
            <a:r>
              <a:rPr lang="ko-KR" altLang="en-US" sz="1200" b="0" dirty="0" smtClean="0">
                <a:latin typeface="+mn-ea"/>
                <a:ea typeface="+mn-ea"/>
              </a:rPr>
              <a:t>특정 계층의 기술이 최대한 드러나지 않게 만들어야 한다</a:t>
            </a:r>
            <a:r>
              <a:rPr lang="en-US" altLang="ko-KR" sz="1200" b="0" dirty="0" smtClean="0">
                <a:latin typeface="+mn-ea"/>
                <a:ea typeface="+mn-ea"/>
              </a:rPr>
              <a:t>.</a:t>
            </a:r>
            <a:br>
              <a:rPr lang="en-US" altLang="ko-KR" sz="1200" b="0" dirty="0" smtClean="0">
                <a:latin typeface="+mn-ea"/>
                <a:ea typeface="+mn-ea"/>
              </a:rPr>
            </a:br>
            <a:r>
              <a:rPr lang="ko-KR" altLang="en-US" sz="1200" b="0" dirty="0" smtClean="0">
                <a:latin typeface="+mn-ea"/>
                <a:ea typeface="+mn-ea"/>
              </a:rPr>
              <a:t>그렇지 않으면 계층 사이에 결합도가 높아질 뿐만 아니라</a:t>
            </a:r>
            <a:r>
              <a:rPr lang="en-US" altLang="ko-KR" sz="1200" b="0" dirty="0" smtClean="0"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latin typeface="+mn-ea"/>
                <a:ea typeface="+mn-ea"/>
              </a:rPr>
              <a:t>계층 간의 기술이나 역할이 서로 침범하는 일이 일어난다</a:t>
            </a:r>
            <a:r>
              <a:rPr lang="en-US" altLang="ko-KR" sz="1200" b="0" dirty="0" smtClean="0">
                <a:latin typeface="+mn-ea"/>
                <a:ea typeface="+mn-ea"/>
              </a:rPr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헤드라인M" pitchFamily="18" charset="-127"/>
                <a:ea typeface="HY헤드라인M" pitchFamily="18" charset="-127"/>
              </a:rPr>
              <a:t>3-Tier </a:t>
            </a:r>
            <a:r>
              <a:rPr lang="ko-KR" altLang="en-US" dirty="0" smtClean="0">
                <a:latin typeface="HY헤드라인M" pitchFamily="18" charset="-127"/>
                <a:ea typeface="HY헤드라인M" pitchFamily="18" charset="-127"/>
              </a:rPr>
              <a:t>아키텍처  소개</a:t>
            </a:r>
            <a:endParaRPr lang="ko-KR" altLang="en-US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24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6121</TotalTime>
  <Words>657</Words>
  <Application>Microsoft Office PowerPoint</Application>
  <PresentationFormat>사용자 지정</PresentationFormat>
  <Paragraphs>82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디자인 사용자 지정</vt:lpstr>
      <vt:lpstr>Model2 웹 애플리케이션 개발 (MVC 디자인 패턴 기반 웹 애플리케이션)</vt:lpstr>
      <vt:lpstr>웹 애플리케이션 개발 방법(모델)</vt:lpstr>
      <vt:lpstr>웹 애플리케이션 개발 방법(모델)</vt:lpstr>
      <vt:lpstr>웹 애플리케이션 개발 방법(모델)</vt:lpstr>
      <vt:lpstr>웹 애플리케이션 개발 방법(모델)</vt:lpstr>
      <vt:lpstr>3-Tier 아키텍처 소개</vt:lpstr>
      <vt:lpstr>3-Tier 아키텍처 소개</vt:lpstr>
      <vt:lpstr>3-Tier 아키텍처  소개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kosta-22</cp:lastModifiedBy>
  <cp:revision>2036</cp:revision>
  <dcterms:created xsi:type="dcterms:W3CDTF">2011-05-05T14:24:12Z</dcterms:created>
  <dcterms:modified xsi:type="dcterms:W3CDTF">2015-04-02T08:06:05Z</dcterms:modified>
</cp:coreProperties>
</file>