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315" r:id="rId3"/>
    <p:sldId id="388" r:id="rId4"/>
    <p:sldId id="316" r:id="rId5"/>
    <p:sldId id="318" r:id="rId6"/>
    <p:sldId id="321" r:id="rId7"/>
    <p:sldId id="390" r:id="rId8"/>
    <p:sldId id="324" r:id="rId9"/>
    <p:sldId id="409" r:id="rId10"/>
    <p:sldId id="431" r:id="rId11"/>
    <p:sldId id="457" r:id="rId12"/>
    <p:sldId id="389" r:id="rId13"/>
    <p:sldId id="327" r:id="rId14"/>
    <p:sldId id="449" r:id="rId15"/>
    <p:sldId id="450" r:id="rId16"/>
    <p:sldId id="451" r:id="rId17"/>
    <p:sldId id="452" r:id="rId18"/>
    <p:sldId id="329" r:id="rId19"/>
    <p:sldId id="330" r:id="rId20"/>
    <p:sldId id="421" r:id="rId21"/>
    <p:sldId id="422" r:id="rId22"/>
    <p:sldId id="333" r:id="rId23"/>
    <p:sldId id="332" r:id="rId24"/>
    <p:sldId id="447" r:id="rId25"/>
    <p:sldId id="334" r:id="rId26"/>
    <p:sldId id="335" r:id="rId27"/>
    <p:sldId id="336" r:id="rId28"/>
    <p:sldId id="337" r:id="rId29"/>
    <p:sldId id="338" r:id="rId30"/>
    <p:sldId id="446" r:id="rId31"/>
    <p:sldId id="432" r:id="rId32"/>
    <p:sldId id="343" r:id="rId33"/>
    <p:sldId id="344" r:id="rId34"/>
    <p:sldId id="345" r:id="rId35"/>
    <p:sldId id="346" r:id="rId36"/>
    <p:sldId id="423" r:id="rId37"/>
    <p:sldId id="424" r:id="rId38"/>
    <p:sldId id="349" r:id="rId39"/>
    <p:sldId id="430" r:id="rId40"/>
    <p:sldId id="448" r:id="rId41"/>
    <p:sldId id="350" r:id="rId42"/>
    <p:sldId id="351" r:id="rId43"/>
    <p:sldId id="352" r:id="rId44"/>
    <p:sldId id="353" r:id="rId45"/>
    <p:sldId id="354" r:id="rId46"/>
    <p:sldId id="382" r:id="rId47"/>
    <p:sldId id="433" r:id="rId48"/>
    <p:sldId id="436" r:id="rId49"/>
    <p:sldId id="456" r:id="rId50"/>
    <p:sldId id="391" r:id="rId51"/>
    <p:sldId id="384" r:id="rId52"/>
    <p:sldId id="386" r:id="rId53"/>
    <p:sldId id="363" r:id="rId54"/>
    <p:sldId id="364" r:id="rId55"/>
    <p:sldId id="365" r:id="rId56"/>
    <p:sldId id="366" r:id="rId57"/>
    <p:sldId id="367" r:id="rId58"/>
    <p:sldId id="368" r:id="rId59"/>
    <p:sldId id="438" r:id="rId60"/>
    <p:sldId id="440" r:id="rId61"/>
    <p:sldId id="441" r:id="rId62"/>
    <p:sldId id="434" r:id="rId63"/>
    <p:sldId id="437" r:id="rId64"/>
    <p:sldId id="453" r:id="rId65"/>
    <p:sldId id="455" r:id="rId66"/>
    <p:sldId id="454" r:id="rId67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EAA7"/>
    <a:srgbClr val="006600"/>
    <a:srgbClr val="FF6600"/>
    <a:srgbClr val="FFFFCC"/>
    <a:srgbClr val="FFFF99"/>
    <a:srgbClr val="F2231E"/>
    <a:srgbClr val="FAD6D2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3060" autoAdjust="0"/>
  </p:normalViewPr>
  <p:slideViewPr>
    <p:cSldViewPr>
      <p:cViewPr varScale="1">
        <p:scale>
          <a:sx n="69" d="100"/>
          <a:sy n="69" d="100"/>
        </p:scale>
        <p:origin x="-130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A6BB-8884-4954-9383-C69DCE561EC5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5C89B-8B50-4DF1-8444-58E228F294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6376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801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21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22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23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8D841520-A7A9-40A8-92AE-861EFD865A3A}" type="slidenum">
              <a:rPr lang="en-US" altLang="ko-KR"/>
              <a:pPr/>
              <a:t>24</a:t>
            </a:fld>
            <a:r>
              <a:rPr lang="en-US" altLang="ko-KR"/>
              <a:t> -</a:t>
            </a: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25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9673708-BFF9-4D30-9339-052B8A4AC20E}" type="slidenum">
              <a:rPr lang="en-US" altLang="ko-KR"/>
              <a:pPr/>
              <a:t>26</a:t>
            </a:fld>
            <a:r>
              <a:rPr lang="en-US" altLang="ko-KR"/>
              <a:t> -</a:t>
            </a:r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79E31E46-3BF5-4457-BD80-AC2405195249}" type="slidenum">
              <a:rPr lang="en-US" altLang="ko-KR"/>
              <a:pPr/>
              <a:t>27</a:t>
            </a:fld>
            <a:r>
              <a:rPr lang="en-US" altLang="ko-KR"/>
              <a:t> -</a:t>
            </a:r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AA697B8-78C6-4022-967C-0A1FE07D5369}" type="slidenum">
              <a:rPr lang="en-US" altLang="ko-KR"/>
              <a:pPr/>
              <a:t>28</a:t>
            </a:fld>
            <a:r>
              <a:rPr lang="en-US" altLang="ko-KR"/>
              <a:t> -</a:t>
            </a:r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F97B06BA-A311-48AB-830A-167675CE1154}" type="slidenum">
              <a:rPr lang="en-US" altLang="ko-KR"/>
              <a:pPr/>
              <a:t>29</a:t>
            </a:fld>
            <a:r>
              <a:rPr lang="en-US" altLang="ko-KR"/>
              <a:t> -</a:t>
            </a:r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30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13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E5BDFC-C6C3-4E76-A294-84A571057EED}" type="slidenum">
              <a:rPr lang="en-US" altLang="ko-KR"/>
              <a:pPr/>
              <a:t>31</a:t>
            </a:fld>
            <a:r>
              <a:rPr lang="en-US" altLang="ko-KR"/>
              <a:t> -</a:t>
            </a: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BA9CD635-2574-443E-9E61-75147B056A9C}" type="slidenum">
              <a:rPr lang="en-US" altLang="ko-KR"/>
              <a:pPr/>
              <a:t>32</a:t>
            </a:fld>
            <a:r>
              <a:rPr lang="en-US" altLang="ko-KR"/>
              <a:t> -</a:t>
            </a: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4762829-D8D4-4A00-8E6B-70D1D9B9C17C}" type="slidenum">
              <a:rPr lang="en-US" altLang="ko-KR"/>
              <a:pPr/>
              <a:t>33</a:t>
            </a:fld>
            <a:r>
              <a:rPr lang="en-US" altLang="ko-KR"/>
              <a:t> -</a:t>
            </a: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0FAB5107-7AFE-4C3C-8D91-7D603549D4AA}" type="slidenum">
              <a:rPr lang="en-US" altLang="ko-KR"/>
              <a:pPr/>
              <a:t>34</a:t>
            </a:fld>
            <a:r>
              <a:rPr lang="en-US" altLang="ko-KR"/>
              <a:t> -</a:t>
            </a: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35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36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95F97B5-403D-49A1-8943-CAD70346E5B4}" type="slidenum">
              <a:rPr lang="en-US" altLang="ko-KR"/>
              <a:pPr/>
              <a:t>37</a:t>
            </a:fld>
            <a:r>
              <a:rPr lang="en-US" altLang="ko-KR"/>
              <a:t> -</a:t>
            </a: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38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39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40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801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41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AB69C891-D370-433B-8755-2D105B4CFDDE}" type="slidenum">
              <a:rPr lang="en-US" altLang="ko-KR"/>
              <a:pPr/>
              <a:t>42</a:t>
            </a:fld>
            <a:r>
              <a:rPr lang="en-US" altLang="ko-KR"/>
              <a:t> -</a:t>
            </a: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F2C715C-37C0-4A30-9DEF-676C3AC6A5C1}" type="slidenum">
              <a:rPr lang="en-US" altLang="ko-KR"/>
              <a:pPr/>
              <a:t>43</a:t>
            </a:fld>
            <a:r>
              <a:rPr lang="en-US" altLang="ko-KR"/>
              <a:t> -</a:t>
            </a: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1DCC0F48-5CB0-469D-A85B-9631E64A5B0F}" type="slidenum">
              <a:rPr lang="en-US" altLang="ko-KR"/>
              <a:pPr/>
              <a:t>44</a:t>
            </a:fld>
            <a:r>
              <a:rPr lang="en-US" altLang="ko-KR"/>
              <a:t> -</a:t>
            </a: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45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46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8C42B4E-001A-4E73-B00D-8BC91D9EF091}" type="slidenum">
              <a:rPr lang="en-US" altLang="ko-KR"/>
              <a:pPr/>
              <a:t>47</a:t>
            </a:fld>
            <a:r>
              <a:rPr lang="en-US" altLang="ko-KR"/>
              <a:t> -</a:t>
            </a: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48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34F1E9B2-C502-4514-87CA-12A756C64755}" type="slidenum">
              <a:rPr lang="en-US" altLang="ko-KR"/>
              <a:pPr/>
              <a:t>49</a:t>
            </a:fld>
            <a:r>
              <a:rPr lang="en-US" altLang="ko-KR"/>
              <a:t> -</a:t>
            </a: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51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801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06E3B71-F1B0-4538-A213-F2B1EFE4A610}" type="slidenum">
              <a:rPr lang="en-US" altLang="ko-KR"/>
              <a:pPr/>
              <a:t>52</a:t>
            </a:fld>
            <a:r>
              <a:rPr lang="en-US" altLang="ko-KR"/>
              <a:t> -</a:t>
            </a:r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C865719-1D44-48CF-AE83-E8B89CE8E698}" type="slidenum">
              <a:rPr lang="en-US" altLang="ko-KR"/>
              <a:pPr/>
              <a:t>53</a:t>
            </a:fld>
            <a:r>
              <a:rPr lang="en-US" altLang="ko-KR"/>
              <a:t> -</a:t>
            </a: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EDBC1700-F9D8-4FCB-A406-F1A48D3F0AEF}" type="slidenum">
              <a:rPr lang="en-US" altLang="ko-KR"/>
              <a:pPr/>
              <a:t>54</a:t>
            </a:fld>
            <a:r>
              <a:rPr lang="en-US" altLang="ko-KR"/>
              <a:t> -</a:t>
            </a: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63463E5-81BA-4913-8D66-3DFD6D0F9CDB}" type="slidenum">
              <a:rPr lang="en-US" altLang="ko-KR"/>
              <a:pPr/>
              <a:t>55</a:t>
            </a:fld>
            <a:r>
              <a:rPr lang="en-US" altLang="ko-KR"/>
              <a:t> -</a:t>
            </a: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489FFCB1-A9C4-49C9-9AD5-EC60C9CECA24}" type="slidenum">
              <a:rPr lang="en-US" altLang="ko-KR"/>
              <a:pPr/>
              <a:t>56</a:t>
            </a:fld>
            <a:r>
              <a:rPr lang="en-US" altLang="ko-KR"/>
              <a:t> -</a:t>
            </a: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F724201-DD0D-4821-89B7-EC8E9A37D3A8}" type="slidenum">
              <a:rPr lang="en-US" altLang="ko-KR"/>
              <a:pPr/>
              <a:t>57</a:t>
            </a:fld>
            <a:r>
              <a:rPr lang="en-US" altLang="ko-KR"/>
              <a:t> -</a:t>
            </a: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58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59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60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B0E31C4-53DF-4EBB-B14A-BB2951F4F425}" type="slidenum">
              <a:rPr lang="en-US" altLang="ko-KR"/>
              <a:pPr/>
              <a:t>61</a:t>
            </a:fld>
            <a:r>
              <a:rPr lang="en-US" altLang="ko-KR"/>
              <a:t> -</a:t>
            </a: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8019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62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63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64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65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67FB6B56-6C46-48F9-800A-7E17DC940866}" type="slidenum">
              <a:rPr lang="en-US" altLang="ko-KR"/>
              <a:pPr/>
              <a:t>66</a:t>
            </a:fld>
            <a:r>
              <a:rPr lang="en-US" altLang="ko-KR"/>
              <a:t> -</a:t>
            </a: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E48418-AFBB-49F4-A8FC-1078264E28C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1801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18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19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ko-KR" altLang="en-US"/>
              <a:t>제</a:t>
            </a:r>
            <a:r>
              <a:rPr lang="en-US" altLang="ko-KR"/>
              <a:t>1</a:t>
            </a:r>
            <a:r>
              <a:rPr lang="ko-KR" altLang="en-US"/>
              <a:t>기 개발 전문가 과정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 altLang="ko-KR"/>
              <a:t>- </a:t>
            </a:r>
            <a:fld id="{52993541-2387-4A67-B72F-D4B350341F38}" type="slidenum">
              <a:rPr lang="en-US" altLang="ko-KR"/>
              <a:pPr/>
              <a:t>20</a:t>
            </a:fld>
            <a:r>
              <a:rPr lang="en-US" altLang="ko-KR"/>
              <a:t> -</a:t>
            </a: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685800"/>
            <a:ext cx="509905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1"/>
            <a:ext cx="5029200" cy="41148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066801" y="5029202"/>
            <a:ext cx="4945063" cy="30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38" tIns="45620" rIns="91238" bIns="456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Arial" charset="0"/>
              </a:defRPr>
            </a:lvl1pPr>
            <a:lvl2pPr marL="455613" defTabSz="911225">
              <a:defRPr>
                <a:solidFill>
                  <a:schemeClr val="tx1"/>
                </a:solidFill>
                <a:latin typeface="Arial" charset="0"/>
              </a:defRPr>
            </a:lvl2pPr>
            <a:lvl3pPr marL="911225" defTabSz="911225">
              <a:defRPr>
                <a:solidFill>
                  <a:schemeClr val="tx1"/>
                </a:solidFill>
                <a:latin typeface="Arial" charset="0"/>
              </a:defRPr>
            </a:lvl3pPr>
            <a:lvl4pPr marL="1368425" defTabSz="911225">
              <a:defRPr>
                <a:solidFill>
                  <a:schemeClr val="tx1"/>
                </a:solidFill>
                <a:latin typeface="Arial" charset="0"/>
              </a:defRPr>
            </a:lvl4pPr>
            <a:lvl5pPr marL="1825625" defTabSz="911225">
              <a:defRPr>
                <a:solidFill>
                  <a:schemeClr val="tx1"/>
                </a:solidFill>
                <a:latin typeface="Arial" charset="0"/>
              </a:defRPr>
            </a:lvl5pPr>
            <a:lvl6pPr marL="22828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00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972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54425" defTabSz="911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Char char="-"/>
            </a:pPr>
            <a:endParaRPr kumimoji="1" lang="ko-KR" altLang="en-US" sz="140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0712" y="2695203"/>
            <a:ext cx="5256584" cy="814602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856656" y="2707903"/>
            <a:ext cx="453050" cy="84050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88704" y="3527594"/>
            <a:ext cx="5328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1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4050654"/>
            <a:ext cx="453050" cy="1059946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4050654"/>
            <a:ext cx="8417203" cy="106231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ctr" anchorCtr="0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____1.xls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a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5010" y="2668647"/>
            <a:ext cx="5068270" cy="805943"/>
          </a:xfrm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4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명조 ExtraBold" pitchFamily="18" charset="-127"/>
                <a:ea typeface="나눔명조 ExtraBold" pitchFamily="18" charset="-127"/>
              </a:rPr>
              <a:t>데이터베이스 설계</a:t>
            </a:r>
            <a:endParaRPr lang="ko-KR" altLang="en-US" sz="4800" b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463163" y="3493912"/>
            <a:ext cx="5239996" cy="50405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데이터 모델링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(Data Modeling)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60" y="1447254"/>
            <a:ext cx="8566220" cy="483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E-R Model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샘플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350489" y="1092460"/>
            <a:ext cx="9205023" cy="1013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6700" marR="0" lvl="0" indent="-2667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E-R Model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샘플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962" y="1458367"/>
            <a:ext cx="840850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040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개념적 데이터 모델을 기반으로 구축하고자 하는 업무 정보에 대한 </a:t>
            </a:r>
            <a:r>
              <a:rPr lang="ko-KR" altLang="en-US" sz="16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논리적인 </a:t>
            </a:r>
            <a:r>
              <a:rPr lang="ko-KR" altLang="en-US" sz="16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설계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단계로써 정확하고 세부적인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업무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통해 데이터의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흐름을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논리적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 모델은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하드웨어나 소프트웨어에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독립적이다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엔티티간의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속성들과의 연관성을 구조적으로 상세히 표현한다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20552" y="2667064"/>
            <a:ext cx="8280920" cy="191809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  <a:flatTx/>
          </a:bodyPr>
          <a:lstStyle/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ENTITY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ko-KR" sz="1800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영속적으로 정보화 해야 할 대상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(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실체</a:t>
            </a:r>
            <a:r>
              <a:rPr lang="en-US" altLang="ko-KR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)</a:t>
            </a:r>
            <a:endParaRPr lang="en-US" altLang="ko-KR" sz="16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RELATIONSHIP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 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사이의 연관 관계</a:t>
            </a:r>
            <a:endParaRPr lang="ko-KR" altLang="en-US" sz="1800" dirty="0" smtClean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r>
              <a:rPr lang="en-US" altLang="ko-K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ATTRIBUTE</a:t>
            </a:r>
            <a:r>
              <a:rPr lang="en-US" altLang="ko-KR" sz="1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ko-KR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: ENTITY</a:t>
            </a:r>
            <a:r>
              <a:rPr lang="ko-KR" altLang="en-US" sz="1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의 특성을 나타내는 구체적 항목</a:t>
            </a:r>
            <a:endParaRPr lang="ko-KR" altLang="en-US" sz="1800" dirty="0"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  <a:p>
            <a:pPr marL="285750" indent="-285750" eaLnBrk="0" latinLnBrk="0" hangingPunct="0">
              <a:lnSpc>
                <a:spcPct val="150000"/>
              </a:lnSpc>
              <a:spcBef>
                <a:spcPct val="50000"/>
              </a:spcBef>
              <a:spcAft>
                <a:spcPct val="20000"/>
              </a:spcAft>
              <a:buClr>
                <a:srgbClr val="316501"/>
              </a:buClr>
              <a:buFont typeface="Wingdings" pitchFamily="2" charset="2"/>
              <a:buChar char="s"/>
            </a:pPr>
            <a:endParaRPr lang="en-US" altLang="ko-KR" sz="2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73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개발 업무 분석 및 고객 요구 사항 분석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데이터베이스 설계의 출발은 설계 대상이 되는 업무에 대한 이해로부터 시작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업무 파악을 위한 다양한 경로 확보 필요</a:t>
            </a:r>
            <a:endParaRPr lang="en-US" altLang="ko-KR" sz="1600" dirty="0" smtClean="0"/>
          </a:p>
          <a:p>
            <a:pPr lvl="2"/>
            <a:r>
              <a:rPr lang="ko-KR" altLang="en-US" sz="1500" dirty="0" smtClean="0"/>
              <a:t>업무 기술서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현업 </a:t>
            </a:r>
            <a:r>
              <a:rPr lang="ko-KR" altLang="en-US" sz="1500" dirty="0" err="1" smtClean="0"/>
              <a:t>장표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과거 구축된 시스템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담당자와의 인터뷰 등</a:t>
            </a:r>
            <a:r>
              <a:rPr lang="en-US" altLang="ko-KR" sz="1500" dirty="0" smtClean="0"/>
              <a:t>…</a:t>
            </a:r>
            <a:endParaRPr lang="ko-KR" altLang="en-US" sz="1500" dirty="0"/>
          </a:p>
        </p:txBody>
      </p:sp>
      <p:grpSp>
        <p:nvGrpSpPr>
          <p:cNvPr id="2" name="그룹 17"/>
          <p:cNvGrpSpPr/>
          <p:nvPr/>
        </p:nvGrpSpPr>
        <p:grpSpPr>
          <a:xfrm>
            <a:off x="861703" y="2541220"/>
            <a:ext cx="8295471" cy="3669632"/>
            <a:chOff x="1331640" y="3717032"/>
            <a:chExt cx="7113984" cy="2560051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331640" y="3717032"/>
              <a:ext cx="6859731" cy="1118231"/>
              <a:chOff x="215" y="768"/>
              <a:chExt cx="3721" cy="720"/>
            </a:xfrm>
          </p:grpSpPr>
          <p:graphicFrame>
            <p:nvGraphicFramePr>
              <p:cNvPr id="39" name="Object 17"/>
              <p:cNvGraphicFramePr>
                <a:graphicFrameLocks noChangeAspect="1"/>
              </p:cNvGraphicFramePr>
              <p:nvPr/>
            </p:nvGraphicFramePr>
            <p:xfrm>
              <a:off x="215" y="789"/>
              <a:ext cx="866" cy="581"/>
            </p:xfrm>
            <a:graphic>
              <a:graphicData uri="http://schemas.openxmlformats.org/presentationml/2006/ole">
                <p:oleObj spid="_x0000_s143362" name="클립" r:id="rId4" imgW="4716463" imgH="3162300" progId="">
                  <p:embed/>
                </p:oleObj>
              </a:graphicData>
            </a:graphic>
          </p:graphicFrame>
          <p:graphicFrame>
            <p:nvGraphicFramePr>
              <p:cNvPr id="40" name="Object 18"/>
              <p:cNvGraphicFramePr>
                <a:graphicFrameLocks noChangeAspect="1"/>
              </p:cNvGraphicFramePr>
              <p:nvPr/>
            </p:nvGraphicFramePr>
            <p:xfrm>
              <a:off x="1152" y="816"/>
              <a:ext cx="816" cy="552"/>
            </p:xfrm>
            <a:graphic>
              <a:graphicData uri="http://schemas.openxmlformats.org/presentationml/2006/ole">
                <p:oleObj spid="_x0000_s143363" name="클립" r:id="rId5" imgW="4443413" imgH="2552700" progId="">
                  <p:embed/>
                </p:oleObj>
              </a:graphicData>
            </a:graphic>
          </p:graphicFrame>
          <p:graphicFrame>
            <p:nvGraphicFramePr>
              <p:cNvPr id="41" name="Object 19"/>
              <p:cNvGraphicFramePr>
                <a:graphicFrameLocks noChangeAspect="1"/>
              </p:cNvGraphicFramePr>
              <p:nvPr/>
            </p:nvGraphicFramePr>
            <p:xfrm>
              <a:off x="2256" y="816"/>
              <a:ext cx="720" cy="576"/>
            </p:xfrm>
            <a:graphic>
              <a:graphicData uri="http://schemas.openxmlformats.org/presentationml/2006/ole">
                <p:oleObj spid="_x0000_s143364" name="클립" r:id="rId6" imgW="5614988" imgH="2751138" progId="">
                  <p:embed/>
                </p:oleObj>
              </a:graphicData>
            </a:graphic>
          </p:graphicFrame>
          <p:graphicFrame>
            <p:nvGraphicFramePr>
              <p:cNvPr id="42" name="Object 20"/>
              <p:cNvGraphicFramePr>
                <a:graphicFrameLocks noChangeAspect="1"/>
              </p:cNvGraphicFramePr>
              <p:nvPr/>
            </p:nvGraphicFramePr>
            <p:xfrm>
              <a:off x="3264" y="768"/>
              <a:ext cx="576" cy="624"/>
            </p:xfrm>
            <a:graphic>
              <a:graphicData uri="http://schemas.openxmlformats.org/presentationml/2006/ole">
                <p:oleObj spid="_x0000_s143365" name="클립" r:id="rId7" imgW="2149475" imgH="2940050" progId="">
                  <p:embed/>
                </p:oleObj>
              </a:graphicData>
            </a:graphic>
          </p:graphicFrame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336" y="1368"/>
                <a:ext cx="3600" cy="12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marL="285750" indent="-285750">
                  <a:lnSpc>
                    <a:spcPct val="95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현업 </a:t>
                </a:r>
                <a:r>
                  <a:rPr kumimoji="1" lang="ko-KR" altLang="en-US" sz="1200" b="1" dirty="0" err="1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장표</a:t>
                </a:r>
                <a:r>
                  <a:rPr kumimoji="1" lang="ko-KR" altLang="en-US" sz="1200" b="1" dirty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관련전문서적</a:t>
                </a:r>
                <a:r>
                  <a:rPr kumimoji="1" lang="ko-KR" altLang="en-US" sz="1200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                          </a:t>
                </a:r>
                <a:r>
                  <a:rPr kumimoji="1" lang="en-US" altLang="ko-KR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Interview                           </a:t>
                </a:r>
                <a:r>
                  <a:rPr kumimoji="1" lang="ko-KR" altLang="en-US" sz="1200" b="1" dirty="0" smtClean="0">
                    <a:solidFill>
                      <a:srgbClr val="8901F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ea"/>
                    <a:ea typeface="+mn-ea"/>
                  </a:rPr>
                  <a:t>업무 기술서</a:t>
                </a:r>
                <a:endPara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34" name="Object 23"/>
            <p:cNvGraphicFramePr>
              <a:graphicFrameLocks noChangeAspect="1"/>
            </p:cNvGraphicFramePr>
            <p:nvPr/>
          </p:nvGraphicFramePr>
          <p:xfrm>
            <a:off x="6775729" y="4896500"/>
            <a:ext cx="1327483" cy="1193781"/>
          </p:xfrm>
          <a:graphic>
            <a:graphicData uri="http://schemas.openxmlformats.org/presentationml/2006/ole">
              <p:oleObj spid="_x0000_s143366" name="클립" r:id="rId8" imgW="5570538" imgH="3436938" progId="">
                <p:embed/>
              </p:oleObj>
            </a:graphicData>
          </a:graphic>
        </p:graphicFrame>
        <p:pic>
          <p:nvPicPr>
            <p:cNvPr id="35" name="Picture 2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65794" y="5028188"/>
              <a:ext cx="1149890" cy="1043486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</p:pic>
        <p:sp>
          <p:nvSpPr>
            <p:cNvPr id="36" name="Text Box 25"/>
            <p:cNvSpPr txBox="1">
              <a:spLocks noChangeArrowheads="1"/>
            </p:cNvSpPr>
            <p:nvPr/>
          </p:nvSpPr>
          <p:spPr bwMode="auto">
            <a:xfrm>
              <a:off x="1808206" y="6090281"/>
              <a:ext cx="6637418" cy="18680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marL="285750" indent="-285750">
                <a:lnSpc>
                  <a:spcPct val="9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DFD </a:t>
              </a:r>
              <a:r>
                <a:rPr kumimoji="1" lang="en-US" altLang="ko-KR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구 시스템</a:t>
              </a:r>
              <a:r>
                <a:rPr kumimoji="1" lang="ko-KR" altLang="en-US" sz="1200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</a:t>
              </a:r>
              <a:r>
                <a:rPr kumimoji="1" lang="ko-KR" altLang="en-US" sz="1200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</a:t>
              </a:r>
              <a:r>
                <a:rPr kumimoji="1" lang="ko-KR" altLang="en-US" sz="1200" b="1" dirty="0" smtClean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향후 전략                         </a:t>
              </a:r>
              <a:r>
                <a:rPr kumimoji="1" lang="ko-KR" altLang="en-US" sz="1200" b="1" dirty="0">
                  <a:solidFill>
                    <a:srgbClr val="8901F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현장조사</a:t>
              </a:r>
            </a:p>
          </p:txBody>
        </p:sp>
        <p:pic>
          <p:nvPicPr>
            <p:cNvPr id="37" name="Picture 26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324782" y="5052522"/>
              <a:ext cx="1061732" cy="1019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38" name="Object 27"/>
            <p:cNvGraphicFramePr>
              <a:graphicFrameLocks noChangeAspect="1"/>
            </p:cNvGraphicFramePr>
            <p:nvPr/>
          </p:nvGraphicFramePr>
          <p:xfrm>
            <a:off x="5093057" y="4952324"/>
            <a:ext cx="1152445" cy="1007700"/>
          </p:xfrm>
          <a:graphic>
            <a:graphicData uri="http://schemas.openxmlformats.org/presentationml/2006/ole">
              <p:oleObj spid="_x0000_s143367" name="클립" r:id="rId11" imgW="2943225" imgH="262890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업무 </a:t>
            </a:r>
            <a:r>
              <a:rPr lang="ko-KR" altLang="en-US" sz="1800" dirty="0" err="1" smtClean="0"/>
              <a:t>장표</a:t>
            </a:r>
            <a:r>
              <a:rPr lang="ko-KR" altLang="en-US" sz="1800" dirty="0" smtClean="0"/>
              <a:t> 샘플</a:t>
            </a:r>
            <a:endParaRPr lang="ko-KR" altLang="en-US" sz="1800" dirty="0"/>
          </a:p>
        </p:txBody>
      </p:sp>
      <p:pic>
        <p:nvPicPr>
          <p:cNvPr id="1013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64" y="1573074"/>
            <a:ext cx="5388099" cy="27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6936" y="2826519"/>
            <a:ext cx="53204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9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/>
              <a:t>Video Shop </a:t>
            </a:r>
            <a:r>
              <a:rPr lang="ko-KR" altLang="en-US" sz="1800" dirty="0" smtClean="0"/>
              <a:t>체인을 운영하는 </a:t>
            </a:r>
            <a:r>
              <a:rPr lang="en-US" altLang="ko-KR" sz="1800" dirty="0" smtClean="0"/>
              <a:t>Video Box</a:t>
            </a:r>
            <a:r>
              <a:rPr lang="ko-KR" altLang="en-US" sz="1800" dirty="0" smtClean="0"/>
              <a:t>社의 </a:t>
            </a:r>
            <a:r>
              <a:rPr lang="ko-KR" altLang="en-US" sz="1800" dirty="0" smtClean="0">
                <a:solidFill>
                  <a:srgbClr val="C00000"/>
                </a:solidFill>
              </a:rPr>
              <a:t>업무 기술서</a:t>
            </a:r>
            <a:r>
              <a:rPr lang="ko-KR" altLang="en-US" sz="1800" dirty="0" smtClean="0"/>
              <a:t> 샘플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486077"/>
            <a:ext cx="9001000" cy="4580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체인점이 모두 네트워크로 연결되어 있는 </a:t>
            </a:r>
            <a:r>
              <a:rPr lang="en-US" altLang="ko-KR" sz="1400" dirty="0" smtClean="0"/>
              <a:t>Video Shop </a:t>
            </a:r>
            <a:r>
              <a:rPr lang="ko-KR" altLang="en-US" sz="1400" dirty="0" smtClean="0"/>
              <a:t>체인을 운영하며 각 체인점의 데이터를 관리해 준다</a:t>
            </a:r>
            <a:r>
              <a:rPr lang="en-US" altLang="ko-KR" sz="1400" dirty="0" smtClean="0"/>
              <a:t>. Video Box</a:t>
            </a:r>
            <a:r>
              <a:rPr lang="ko-KR" altLang="en-US" sz="1400" dirty="0" smtClean="0"/>
              <a:t>사는 각 체인점을 주소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전화번호 등 그 체인점에 대한 일반적인 정보와 고유 번호를 갖고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각 체인점은 독립적으로 비디오를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대여기간과 대여가격 등의 가격체계도 체인점의 상황에 따라 자유롭게 조정할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본사는 각 대여점의 구입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대여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판매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폐기 등에 대한 정보는 관리하나 실제 업무에는 전혀 관여하지 않는다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체인점에는 한 명의 체인점주와 여러 명의 아르바이트생이 일하고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체인점주와 아르바이트생들은 개인 아이디와 패스워드를 이용해 로그인하고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체인점주는 그 체인점의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 매출액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보유 비디오 정보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현재 대여중인 비디오 정보 등 그 체인점에 대한 모든 데이터에 접근할 권한이 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아르바이트생들은 단지 대여에 관계된 데이터와 일일 매출액에만 접근할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비디오를 장르별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시청가능 연령대별 및 주연배우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감독 등에 대한 다양한 정보를 관리하며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비디오에 대하여는 그 비디오테이프에 대한 고유번호와 일반적인 정보들과 대여 및 연체 여부와 그리고 그 비디오테이프가 어느 지점의 테이프인지를 구분할 수 있어야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테이프를 통해 그 지점에서 얼마의 매출을 올렸는지 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 정보를 알 수 있어야 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각 체인점의 정보 통계를 알고 현시점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월별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의 대여 인기순위 등의 전체 통계에 대한 정보를 실시간으로 체인점에 제공하며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체인점에서는 타 체인점에 대한 정보를 알 수 없다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8504" y="1239610"/>
            <a:ext cx="9001000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 anchorCtr="0">
            <a:noAutofit/>
          </a:bodyPr>
          <a:lstStyle/>
          <a:p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사는 회원에 대한 일반적인 정보 외에 회원이 가입한 지점에 대하여 알고 있어야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어떤 사람이 </a:t>
            </a:r>
            <a:r>
              <a:rPr lang="en-US" altLang="ko-KR" sz="1400" dirty="0" smtClean="0"/>
              <a:t>Video Box</a:t>
            </a:r>
            <a:r>
              <a:rPr lang="ko-KR" altLang="en-US" sz="1400" dirty="0" smtClean="0"/>
              <a:t>사의 체인점에서 비디오를 대여하려면 반드시 회원가입을 하여야 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체인점에서든 한번 회원가입을 한 사람은 다른 체인점에서 또 회원 가입을 할 필요가 없다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회원은 지급할 금액을 포인트와 현금으로 결제할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한 회원은 모든 체인점에서 대여 금액을 현금으로 지급할 때 결제 금액의 </a:t>
            </a:r>
            <a:r>
              <a:rPr lang="en-US" altLang="ko-KR" sz="1400" dirty="0" smtClean="0"/>
              <a:t>10%</a:t>
            </a:r>
            <a:r>
              <a:rPr lang="ko-KR" altLang="en-US" sz="1400" dirty="0" smtClean="0"/>
              <a:t>를 포인트로 적립 받고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연체료를 지급할 때는 현금으로 지급해도 포인트가 적립되지 않으며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포인트로 대여료를 지급할 때는 포인트가 누적되지 않는다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대여료를 포인트로 지불 시에는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포인트 </a:t>
            </a:r>
            <a:r>
              <a:rPr lang="en-US" altLang="ko-KR" sz="1400" dirty="0" smtClean="0"/>
              <a:t>= 100</a:t>
            </a:r>
            <a:r>
              <a:rPr lang="ko-KR" altLang="en-US" sz="1400" dirty="0" smtClean="0"/>
              <a:t>원으로 계산한다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회원은 회원 가입 시 </a:t>
            </a:r>
            <a:r>
              <a:rPr lang="en-US" altLang="ko-KR" sz="1400" dirty="0" smtClean="0"/>
              <a:t>1,000</a:t>
            </a:r>
            <a:r>
              <a:rPr lang="ko-KR" altLang="en-US" sz="1400" dirty="0" smtClean="0"/>
              <a:t>포인트를 적립 받으며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포인트를 구매함으로 선금입금이 가능하고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 선 구매 시에는 </a:t>
            </a:r>
            <a:r>
              <a:rPr lang="en-US" altLang="ko-KR" sz="1400" dirty="0" smtClean="0"/>
              <a:t>5,000</a:t>
            </a:r>
            <a:r>
              <a:rPr lang="ko-KR" altLang="en-US" sz="1400" dirty="0" smtClean="0"/>
              <a:t>원당 </a:t>
            </a:r>
            <a:r>
              <a:rPr lang="en-US" altLang="ko-KR" sz="1400" dirty="0" smtClean="0"/>
              <a:t>6,000</a:t>
            </a:r>
            <a:r>
              <a:rPr lang="ko-KR" altLang="en-US" sz="1400" dirty="0" smtClean="0"/>
              <a:t>포인트를 적립하며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포인트는 최소 </a:t>
            </a:r>
            <a:r>
              <a:rPr lang="en-US" altLang="ko-KR" sz="1400" dirty="0" smtClean="0"/>
              <a:t>1,300</a:t>
            </a:r>
            <a:r>
              <a:rPr lang="ko-KR" altLang="en-US" sz="1400" dirty="0" smtClean="0"/>
              <a:t>포인트 이상 적립되었을 때에만 사용할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(Entity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기업에서 지속적인 관심을 가지고 영속적으로 정보화 해야 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상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정보를 갖고 있거나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정보를 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관리해야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altLang="en-US" sz="1600" dirty="0" smtClean="0">
                <a:latin typeface="맑은 고딕" pitchFamily="50" charset="-127"/>
                <a:ea typeface="맑은 고딕" pitchFamily="50" charset="-127"/>
              </a:rPr>
              <a:t>할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무형의 독립적인 사물이나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여러 개의 속성으로 구성된 명사</a:t>
            </a:r>
            <a:r>
              <a:rPr lang="en-US" altLang="ko-KR" sz="16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>
              <a:lnSpc>
                <a:spcPts val="1500"/>
              </a:lnSpc>
            </a:pP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장소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사물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개념 등</a:t>
            </a:r>
          </a:p>
          <a:p>
            <a:pPr lvl="1">
              <a:lnSpc>
                <a:spcPts val="1500"/>
              </a:lnSpc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영속적이며 식별 가능한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속성을 가</a:t>
            </a:r>
            <a:r>
              <a:rPr altLang="en-US" sz="1600" dirty="0" err="1" smtClean="0">
                <a:latin typeface="맑은 고딕" pitchFamily="50" charset="-127"/>
                <a:ea typeface="맑은 고딕" pitchFamily="50" charset="-127"/>
              </a:rPr>
              <a:t>진다</a:t>
            </a:r>
            <a:endParaRPr lang="en-US" altLang="en-US" sz="16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500"/>
              </a:lnSpc>
            </a:pP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추출 경로</a:t>
            </a: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정보전략계획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(ISP : Information Strategy Planning)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서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요구사항 명세서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업무 기술서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현행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업무중에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사용중인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장표</a:t>
            </a:r>
            <a:r>
              <a:rPr lang="en-US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각종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서식들</a:t>
            </a:r>
            <a:endParaRPr lang="en-US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기존에 구축되어 있는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데이터</a:t>
            </a:r>
            <a:r>
              <a:rPr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sz="1500" dirty="0" err="1" smtClean="0">
                <a:latin typeface="맑은 고딕" pitchFamily="50" charset="-127"/>
                <a:ea typeface="맑은 고딕" pitchFamily="50" charset="-127"/>
              </a:rPr>
              <a:t>베이스</a:t>
            </a:r>
            <a:r>
              <a:rPr sz="15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및 애플리케이션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ts val="1500"/>
              </a:lnSpc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현업 담당자와의 인터뷰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sz="15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6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2120127"/>
              </p:ext>
            </p:extLst>
          </p:nvPr>
        </p:nvGraphicFramePr>
        <p:xfrm>
          <a:off x="550064" y="4137484"/>
          <a:ext cx="8651408" cy="2217427"/>
        </p:xfrm>
        <a:graphic>
          <a:graphicData uri="http://schemas.openxmlformats.org/drawingml/2006/table">
            <a:tbl>
              <a:tblPr/>
              <a:tblGrid>
                <a:gridCol w="1566593"/>
                <a:gridCol w="7084815"/>
              </a:tblGrid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분류항목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구체적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엔티티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 사례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2700000" scaled="1"/>
                    </a:gradFill>
                  </a:tcPr>
                </a:tc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관리직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생산직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특별회원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 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이용자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일반인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학생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</a:tr>
              <a:tr h="614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물건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원자재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연료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상품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제품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,.),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시설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건물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운송센터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) 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영업소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소매점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,..)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</a:tr>
              <a:tr h="38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사건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계약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수주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발주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작업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공정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보관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선전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사고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재해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고장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</a:tr>
              <a:tr h="452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장소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구획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창고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선반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생산라인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지역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판매구역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관할구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선거구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하천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항만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부두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선창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…)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bg2"/>
                        </a:gs>
                        <a:gs pos="100000">
                          <a:schemeClr val="bg2">
                            <a:gamma/>
                            <a:tint val="0"/>
                            <a:invGamma/>
                          </a:schemeClr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74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</a:t>
            </a:r>
            <a:r>
              <a:rPr lang="ko-KR" altLang="en-US" sz="1800" dirty="0" err="1"/>
              <a:t>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 규칙</a:t>
            </a:r>
            <a:endParaRPr lang="en-US" altLang="ko-KR" sz="1800" dirty="0" smtClean="0"/>
          </a:p>
          <a:p>
            <a:pPr lvl="1"/>
            <a:r>
              <a:rPr lang="ko-KR" altLang="en-US" sz="1600" dirty="0" err="1" smtClean="0"/>
              <a:t>엔티티를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수집하기 위해서는 아래와 같은 </a:t>
            </a:r>
            <a:r>
              <a:rPr lang="ko-KR" altLang="en-US" sz="1600" dirty="0" smtClean="0"/>
              <a:t>규칙을 </a:t>
            </a:r>
            <a:r>
              <a:rPr lang="ko-KR" altLang="en-US" sz="1600" dirty="0" smtClean="0"/>
              <a:t>따름</a:t>
            </a:r>
            <a:endParaRPr lang="en-US" altLang="ko-KR" sz="1600" dirty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/>
              <a:t>명사로 된 단어를 </a:t>
            </a:r>
            <a:r>
              <a:rPr lang="ko-KR" altLang="en-US" sz="1400" dirty="0" smtClean="0"/>
              <a:t>찾아라</a:t>
            </a:r>
            <a:endParaRPr lang="en-US" altLang="ko-KR" sz="1400" dirty="0" smtClean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/>
              <a:t>비즈니스 범위 안에서만 찾아라 </a:t>
            </a:r>
            <a:r>
              <a:rPr lang="en-US" altLang="ko-KR" sz="1400" dirty="0"/>
              <a:t>(</a:t>
            </a:r>
            <a:r>
              <a:rPr lang="ko-KR" altLang="en-US" sz="1400" dirty="0"/>
              <a:t>범위를 벗어나지 말아라</a:t>
            </a:r>
            <a:r>
              <a:rPr lang="en-US" altLang="ko-KR" sz="1400" dirty="0"/>
              <a:t>)</a:t>
            </a:r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 smtClean="0"/>
              <a:t>명사로 </a:t>
            </a:r>
            <a:r>
              <a:rPr lang="ko-KR" altLang="en-US" sz="1400" dirty="0"/>
              <a:t>된 단어 중 </a:t>
            </a:r>
            <a:r>
              <a:rPr lang="ko-KR" altLang="en-US" sz="1400" dirty="0" smtClean="0"/>
              <a:t>개념이 애매 </a:t>
            </a:r>
            <a:r>
              <a:rPr lang="ko-KR" altLang="en-US" sz="1400" dirty="0"/>
              <a:t>모호하거나 확신이 서지 않는 단어는 </a:t>
            </a:r>
            <a:r>
              <a:rPr lang="ko-KR" altLang="en-US" sz="1400" dirty="0" smtClean="0"/>
              <a:t>버린다</a:t>
            </a:r>
            <a:endParaRPr lang="en-US" altLang="ko-KR" sz="1400" dirty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 smtClean="0"/>
              <a:t>비슷한 </a:t>
            </a:r>
            <a:r>
              <a:rPr lang="ko-KR" altLang="en-US" sz="1400" dirty="0"/>
              <a:t>동의어가 있다면 괄호를 이용하여 동의어끼리 </a:t>
            </a:r>
            <a:r>
              <a:rPr lang="ko-KR" altLang="en-US" sz="1400" dirty="0" smtClean="0"/>
              <a:t>분류한다</a:t>
            </a:r>
            <a:endParaRPr lang="en-US" altLang="ko-KR" sz="1400" dirty="0" smtClean="0"/>
          </a:p>
          <a:p>
            <a:pPr lvl="2">
              <a:buFont typeface="Wingdings" pitchFamily="2" charset="2"/>
              <a:buChar char="ü"/>
            </a:pPr>
            <a:r>
              <a:rPr lang="ko-KR" altLang="en-US" sz="1400" dirty="0" err="1" smtClean="0"/>
              <a:t>엔티티는</a:t>
            </a:r>
            <a:r>
              <a:rPr lang="ko-KR" altLang="en-US" sz="1400" dirty="0" smtClean="0"/>
              <a:t> 여러 개의 속성으로 구성되어야 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속성으로 표현되는 단어는 버리고 어떤 </a:t>
            </a:r>
            <a:r>
              <a:rPr lang="en-US" altLang="ko-KR" sz="1400" dirty="0" smtClean="0"/>
              <a:t>Entity</a:t>
            </a:r>
            <a:r>
              <a:rPr lang="ko-KR" altLang="en-US" sz="1400" dirty="0" smtClean="0"/>
              <a:t>에 포함되는지 파악한다</a:t>
            </a:r>
            <a:endParaRPr lang="en-US" altLang="ko-KR" sz="14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153740" y="3330575"/>
            <a:ext cx="7759700" cy="2286000"/>
            <a:chOff x="1238250" y="4191000"/>
            <a:chExt cx="7759700" cy="2286000"/>
          </a:xfrm>
        </p:grpSpPr>
        <p:grpSp>
          <p:nvGrpSpPr>
            <p:cNvPr id="19" name="Group 8"/>
            <p:cNvGrpSpPr>
              <a:grpSpLocks/>
            </p:cNvGrpSpPr>
            <p:nvPr/>
          </p:nvGrpSpPr>
          <p:grpSpPr bwMode="auto">
            <a:xfrm>
              <a:off x="1238250" y="4206875"/>
              <a:ext cx="7759700" cy="2270125"/>
              <a:chOff x="720" y="2650"/>
              <a:chExt cx="4512" cy="1430"/>
            </a:xfrm>
          </p:grpSpPr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720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 dirty="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부서</a:t>
                </a:r>
              </a:p>
            </p:txBody>
          </p:sp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254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사원</a:t>
                </a: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auto">
              <a:xfrm>
                <a:off x="4224" y="2650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지역</a:t>
                </a:r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720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고객</a:t>
                </a:r>
              </a:p>
            </p:txBody>
          </p:sp>
          <p:sp>
            <p:nvSpPr>
              <p:cNvPr id="34" name="Rectangle 13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</a:t>
                </a:r>
              </a:p>
            </p:txBody>
          </p:sp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주문항목</a:t>
                </a: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제품</a:t>
                </a: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재고</a:t>
                </a: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4224" y="3408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창고</a:t>
                </a:r>
              </a:p>
            </p:txBody>
          </p:sp>
          <p:sp>
            <p:nvSpPr>
              <p:cNvPr id="39" name="Rectangle 18"/>
              <p:cNvSpPr>
                <a:spLocks noChangeArrowheads="1"/>
              </p:cNvSpPr>
              <p:nvPr/>
            </p:nvSpPr>
            <p:spPr bwMode="auto">
              <a:xfrm>
                <a:off x="720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254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41" name="Rectangle 20"/>
              <p:cNvSpPr>
                <a:spLocks noChangeArrowheads="1"/>
              </p:cNvSpPr>
              <p:nvPr/>
            </p:nvSpPr>
            <p:spPr bwMode="auto">
              <a:xfrm>
                <a:off x="4224" y="3792"/>
                <a:ext cx="1008" cy="2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</p:grp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375150" y="4191000"/>
              <a:ext cx="1733550" cy="4572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사원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종업원</a:t>
              </a:r>
              <a:r>
                <a:rPr lang="en-US" altLang="ko-KR" sz="2000">
                  <a:solidFill>
                    <a:srgbClr val="000000"/>
                  </a:solidFill>
                  <a:latin typeface="Arial" pitchFamily="34" charset="0"/>
                  <a:ea typeface="굴림" pitchFamily="50" charset="-127"/>
                </a:rPr>
                <a:t>)</a:t>
              </a:r>
            </a:p>
          </p:txBody>
        </p:sp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1238250" y="6019800"/>
              <a:ext cx="1733550" cy="457200"/>
              <a:chOff x="2928" y="144"/>
              <a:chExt cx="1008" cy="288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928" y="14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사업</a:t>
                </a:r>
              </a:p>
            </p:txBody>
          </p:sp>
          <p:sp>
            <p:nvSpPr>
              <p:cNvPr id="29" name="AutoShape 24"/>
              <p:cNvSpPr>
                <a:spLocks noChangeArrowheads="1"/>
              </p:cNvSpPr>
              <p:nvPr/>
            </p:nvSpPr>
            <p:spPr bwMode="auto">
              <a:xfrm>
                <a:off x="3264" y="14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2" name="Group 25"/>
            <p:cNvGrpSpPr>
              <a:grpSpLocks/>
            </p:cNvGrpSpPr>
            <p:nvPr/>
          </p:nvGrpSpPr>
          <p:grpSpPr bwMode="auto">
            <a:xfrm>
              <a:off x="4375150" y="6019800"/>
              <a:ext cx="1733550" cy="457200"/>
              <a:chOff x="2832" y="288"/>
              <a:chExt cx="1008" cy="288"/>
            </a:xfrm>
          </p:grpSpPr>
          <p:sp>
            <p:nvSpPr>
              <p:cNvPr id="26" name="Rectangle 26"/>
              <p:cNvSpPr>
                <a:spLocks noChangeArrowheads="1"/>
              </p:cNvSpPr>
              <p:nvPr/>
            </p:nvSpPr>
            <p:spPr bwMode="auto">
              <a:xfrm>
                <a:off x="2832" y="288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생산라인</a:t>
                </a:r>
              </a:p>
            </p:txBody>
          </p:sp>
          <p:sp>
            <p:nvSpPr>
              <p:cNvPr id="27" name="AutoShape 27"/>
              <p:cNvSpPr>
                <a:spLocks noChangeArrowheads="1"/>
              </p:cNvSpPr>
              <p:nvPr/>
            </p:nvSpPr>
            <p:spPr bwMode="auto">
              <a:xfrm>
                <a:off x="3168" y="288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7264400" y="6019800"/>
              <a:ext cx="1733550" cy="457200"/>
              <a:chOff x="3648" y="384"/>
              <a:chExt cx="1008" cy="288"/>
            </a:xfrm>
          </p:grpSpPr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648" y="384"/>
                <a:ext cx="1008" cy="288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822325" eaLnBrk="0" hangingPunct="0"/>
                <a:r>
                  <a:rPr lang="ko-KR" altLang="en-US" sz="2000">
                    <a:solidFill>
                      <a:srgbClr val="000000"/>
                    </a:solidFill>
                    <a:latin typeface="Arial" pitchFamily="34" charset="0"/>
                    <a:ea typeface="굴림" pitchFamily="50" charset="-127"/>
                  </a:rPr>
                  <a:t>종업원</a:t>
                </a:r>
              </a:p>
            </p:txBody>
          </p:sp>
          <p:sp>
            <p:nvSpPr>
              <p:cNvPr id="25" name="AutoShape 30"/>
              <p:cNvSpPr>
                <a:spLocks noChangeArrowheads="1"/>
              </p:cNvSpPr>
              <p:nvPr/>
            </p:nvSpPr>
            <p:spPr bwMode="auto">
              <a:xfrm>
                <a:off x="3984" y="384"/>
                <a:ext cx="336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0 w 21600"/>
                  <a:gd name="T25" fmla="*/ 3150 h 21600"/>
                  <a:gd name="T26" fmla="*/ 18450 w 21600"/>
                  <a:gd name="T27" fmla="*/ 1845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699"/>
                      <a:pt x="7477" y="3223"/>
                      <a:pt x="6106" y="4198"/>
                    </a:cubicBezTo>
                    <a:lnTo>
                      <a:pt x="17401" y="15493"/>
                    </a:ln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900"/>
                      <a:pt x="14122" y="18376"/>
                      <a:pt x="15493" y="17401"/>
                    </a:cubicBezTo>
                    <a:lnTo>
                      <a:pt x="4198" y="6106"/>
                    </a:lnTo>
                    <a:close/>
                  </a:path>
                </a:pathLst>
              </a:custGeom>
              <a:solidFill>
                <a:srgbClr val="FF0000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  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13734" y="1170335"/>
            <a:ext cx="8803761" cy="47525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데이터 모델링</a:t>
            </a:r>
            <a:r>
              <a:rPr lang="en-US" altLang="ko-KR" sz="2400" b="1" dirty="0" smtClean="0"/>
              <a:t>(Data Modeling)</a:t>
            </a:r>
            <a:r>
              <a:rPr lang="ko-KR" altLang="en-US" sz="2400" b="1" dirty="0" smtClean="0"/>
              <a:t> 개요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개념</a:t>
            </a:r>
            <a:r>
              <a:rPr lang="ko-KR" altLang="en-US" sz="2400" b="1" dirty="0"/>
              <a:t>적</a:t>
            </a:r>
            <a:r>
              <a:rPr lang="en-US" altLang="ko-KR" sz="2400" b="1" dirty="0" smtClean="0"/>
              <a:t>(Conceptual</a:t>
            </a:r>
            <a:r>
              <a:rPr lang="en-US" altLang="ko-KR" sz="2400" b="1" dirty="0"/>
              <a:t>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r>
              <a:rPr lang="ko-KR" altLang="en-US" sz="2400" b="1" dirty="0" smtClean="0"/>
              <a:t>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Logical)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r>
              <a:rPr lang="en-US" altLang="ko-KR" sz="2400" b="1" dirty="0" smtClean="0"/>
              <a:t>IV.	</a:t>
            </a:r>
            <a:r>
              <a:rPr lang="ko-KR" altLang="en-US" sz="2400" b="1" dirty="0" smtClean="0"/>
              <a:t>물리적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Physical) </a:t>
            </a:r>
            <a:r>
              <a:rPr lang="ko-KR" altLang="en-US" sz="2400" b="1" dirty="0" smtClean="0"/>
              <a:t>데이터 모델링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ko-KR" altLang="en-US" sz="2400" b="1" dirty="0"/>
          </a:p>
          <a:p>
            <a:pPr marL="514350" indent="-514350">
              <a:lnSpc>
                <a:spcPct val="150000"/>
              </a:lnSpc>
              <a:buAutoNum type="romanUcPeriod"/>
            </a:pP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None/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7676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추출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엑셀 활용</a:t>
            </a:r>
            <a:r>
              <a:rPr lang="en-US" altLang="ko-KR" sz="1800" dirty="0" smtClean="0"/>
              <a:t>)</a:t>
            </a: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735013" y="1471613"/>
          <a:ext cx="8250435" cy="4176712"/>
        </p:xfrm>
        <a:graphic>
          <a:graphicData uri="http://schemas.openxmlformats.org/presentationml/2006/ole">
            <p:oleObj spid="_x0000_s60423" name="Worksheet" r:id="rId4" imgW="4524479" imgH="2752783" progId="Excel.Sheet.8">
              <p:embed/>
            </p:oleObj>
          </a:graphicData>
        </a:graphic>
      </p:graphicFrame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746093" y="5850855"/>
            <a:ext cx="5739072" cy="307777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강사,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강의과목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강의실, 수강생, 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강의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강좌</a:t>
            </a:r>
            <a:r>
              <a:rPr lang="en-US" altLang="ko-KR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)</a:t>
            </a:r>
            <a:r>
              <a:rPr lang="ko-KR" altLang="en-US" sz="1400" dirty="0" smtClean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, 설문지 총 6개의 </a:t>
            </a:r>
            <a:r>
              <a:rPr lang="ko-KR" altLang="en-US" sz="1400" dirty="0" err="1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엔티티</a:t>
            </a:r>
            <a:r>
              <a:rPr lang="ko-KR" altLang="en-US" sz="1400" dirty="0">
                <a:solidFill>
                  <a:srgbClr val="990000"/>
                </a:solidFill>
                <a:latin typeface="나눔명조 ExtraBold" pitchFamily="18" charset="-127"/>
                <a:ea typeface="나눔명조 ExtraBold" pitchFamily="18" charset="-127"/>
              </a:rPr>
              <a:t> 추출</a:t>
            </a:r>
          </a:p>
        </p:txBody>
      </p:sp>
    </p:spTree>
    <p:extLst>
      <p:ext uri="{BB962C8B-B14F-4D97-AF65-F5344CB8AC3E}">
        <p14:creationId xmlns:p14="http://schemas.microsoft.com/office/powerpoint/2010/main" xmlns="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추출된 </a:t>
            </a:r>
            <a:r>
              <a:rPr lang="ko-KR" altLang="en-US" sz="1800" dirty="0" err="1" smtClean="0"/>
              <a:t>엔티티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화이트보드 및 </a:t>
            </a:r>
            <a:r>
              <a:rPr lang="ko-KR" altLang="en-US" sz="1800" dirty="0" err="1" smtClean="0"/>
              <a:t>포스트잇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활용</a:t>
            </a:r>
            <a:r>
              <a:rPr lang="en-US" altLang="ko-KR" sz="1800" dirty="0" smtClean="0"/>
              <a:t>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34971" y="1484437"/>
            <a:ext cx="7852618" cy="4726458"/>
            <a:chOff x="412750" y="1268413"/>
            <a:chExt cx="8685194" cy="511333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2750" y="1268413"/>
              <a:ext cx="8685194" cy="511333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4080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6708664" y="1635240"/>
              <a:ext cx="1733550" cy="2331543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강의실</a:t>
              </a: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en-US" altLang="ko-KR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714750" y="1570038"/>
              <a:ext cx="1733550" cy="23622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강의과목</a:t>
              </a: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783013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강의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강좌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819150" y="1551818"/>
              <a:ext cx="1733550" cy="2260106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강사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879475" y="4200490"/>
              <a:ext cx="1733550" cy="1905000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수강생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6732146" y="4221163"/>
              <a:ext cx="1733550" cy="2016125"/>
            </a:xfrm>
            <a:prstGeom prst="foldedCorner">
              <a:avLst>
                <a:gd name="adj" fmla="val 12500"/>
              </a:avLst>
            </a:prstGeom>
            <a:solidFill>
              <a:srgbClr val="F1FBAB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822325" eaLnBrk="0" hangingPunct="0">
                <a:spcBef>
                  <a:spcPct val="50000"/>
                </a:spcBef>
              </a:pPr>
              <a:r>
                <a:rPr lang="ko-KR" altLang="en-US" sz="1400" dirty="0" smtClean="0">
                  <a:solidFill>
                    <a:srgbClr val="FF0000"/>
                  </a:solidFill>
                  <a:latin typeface="Arial" pitchFamily="34" charset="0"/>
                  <a:ea typeface="굴림" pitchFamily="50" charset="-127"/>
                </a:rPr>
                <a:t>설문지</a:t>
              </a: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  <a:p>
              <a:pPr defTabSz="822325" eaLnBrk="0" hangingPunct="0">
                <a:spcBef>
                  <a:spcPct val="50000"/>
                </a:spcBef>
              </a:pPr>
              <a:endParaRPr lang="ko-KR" altLang="en-US" sz="1400" dirty="0">
                <a:solidFill>
                  <a:srgbClr val="FF0000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78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추출 연습 문제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여러 강의를 들을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교수는 여러 강의를 담당할 수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선수과목을 이수해야 들을 수 있는 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학기 별 과목별로 평점이 산출된다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A, B, C, D, F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학점이고 각각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5, 4, 3, 2, 0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점수를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평점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는 과락이다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주당 배정시간이 있고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갖는다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한 학기당 학생은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이상을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학생은 학년 및 전공학과가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전공과목에는 필수과목과 선택과목이 있다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강의는 제한인원이 있어 초과 인원은 수강신청을 받지 않는다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과락을 하지 않는 한 같은 과목을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번 이상 신청할 수 없다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* 평점점수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신청한 과목별 학점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비중치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평균학점이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2.0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미만 이거나 과락이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개 이상이면 학사경고가 된다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학사경고가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회 이면 정학이다</a:t>
            </a:r>
          </a:p>
          <a:p>
            <a:pPr lvl="1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전공 필수과목을 모두 이수하고 총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140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학점 이상이면 졸업한다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312" y="5688029"/>
            <a:ext cx="8212092" cy="4812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 anchor="ctr" anchorCtr="0">
            <a:noAutofit/>
          </a:bodyPr>
          <a:lstStyle/>
          <a:p>
            <a:r>
              <a:rPr lang="ko-KR" altLang="en-US" sz="1600" dirty="0" smtClean="0"/>
              <a:t>추</a:t>
            </a:r>
            <a:r>
              <a:rPr lang="ko-KR" altLang="en-US" sz="1600" dirty="0"/>
              <a:t>출 </a:t>
            </a:r>
            <a:r>
              <a:rPr lang="en-US" altLang="ko-KR" sz="1600" dirty="0" smtClean="0"/>
              <a:t>Entity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교수</a:t>
            </a:r>
            <a:r>
              <a:rPr lang="en-US" altLang="ko-KR" sz="1600" dirty="0"/>
              <a:t>, </a:t>
            </a:r>
            <a:r>
              <a:rPr lang="ko-KR" altLang="en-US" sz="1600" dirty="0"/>
              <a:t>과목</a:t>
            </a:r>
            <a:r>
              <a:rPr lang="en-US" altLang="ko-KR" sz="1600" dirty="0"/>
              <a:t>, </a:t>
            </a:r>
            <a:r>
              <a:rPr lang="ko-KR" altLang="en-US" sz="1600" dirty="0"/>
              <a:t>강의</a:t>
            </a:r>
            <a:r>
              <a:rPr lang="en-US" altLang="ko-KR" sz="1600" dirty="0"/>
              <a:t>, </a:t>
            </a:r>
            <a:r>
              <a:rPr lang="ko-KR" altLang="en-US" sz="1600" dirty="0"/>
              <a:t>수강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학점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84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논리 </a:t>
            </a:r>
            <a:r>
              <a:rPr lang="en-US" altLang="ko-KR" sz="1800" dirty="0" smtClean="0"/>
              <a:t>E-R </a:t>
            </a:r>
            <a:r>
              <a:rPr lang="en-US" altLang="ko-KR" sz="1800" dirty="0" smtClean="0"/>
              <a:t>Diagram(Model)</a:t>
            </a:r>
            <a:r>
              <a:rPr lang="ko-KR" altLang="en-US" sz="1800" dirty="0" smtClean="0"/>
              <a:t>에서의 </a:t>
            </a:r>
            <a:r>
              <a:rPr lang="en-US" altLang="ko-KR" sz="1800" dirty="0" smtClean="0"/>
              <a:t>Entity </a:t>
            </a:r>
            <a:r>
              <a:rPr lang="ko-KR" altLang="en-US" sz="1800" dirty="0" smtClean="0"/>
              <a:t>표현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표기</a:t>
            </a:r>
            <a:r>
              <a:rPr lang="ko-KR" altLang="en-US" sz="1500" dirty="0"/>
              <a:t>법</a:t>
            </a:r>
            <a:endParaRPr lang="en-US" altLang="ko-KR" sz="1500" dirty="0"/>
          </a:p>
          <a:p>
            <a:pPr lvl="2"/>
            <a:r>
              <a:rPr lang="en-US" altLang="ko-KR" sz="1450" dirty="0" smtClean="0"/>
              <a:t>B</a:t>
            </a:r>
            <a:r>
              <a:rPr lang="en-US" altLang="ko-KR" sz="1450" dirty="0" smtClean="0"/>
              <a:t>ox</a:t>
            </a:r>
            <a:r>
              <a:rPr lang="ko-KR" altLang="en-US" sz="1450" dirty="0"/>
              <a:t>로 작성되며 </a:t>
            </a:r>
            <a:r>
              <a:rPr lang="en-US" altLang="ko-KR" sz="1450" dirty="0"/>
              <a:t>box</a:t>
            </a:r>
            <a:r>
              <a:rPr lang="ko-KR" altLang="en-US" sz="1450" dirty="0"/>
              <a:t>의 상단에 </a:t>
            </a:r>
            <a:r>
              <a:rPr lang="en-US" altLang="ko-KR" sz="1450" dirty="0"/>
              <a:t>Entity </a:t>
            </a:r>
            <a:r>
              <a:rPr lang="ko-KR" altLang="en-US" sz="1450" dirty="0"/>
              <a:t>명을 기입</a:t>
            </a:r>
            <a:endParaRPr lang="en-US" altLang="ko-KR" sz="145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/>
          </a:p>
          <a:p>
            <a:pPr lvl="1">
              <a:buAutoNum type="arabicParenR" startAt="4"/>
            </a:pPr>
            <a:endParaRPr lang="en-US" altLang="ko-KR" sz="1400" dirty="0" smtClean="0"/>
          </a:p>
          <a:p>
            <a:pPr lvl="1"/>
            <a:r>
              <a:rPr lang="ko-KR" altLang="en-US" sz="1500" dirty="0" err="1" smtClean="0"/>
              <a:t>엔티티</a:t>
            </a:r>
            <a:r>
              <a:rPr lang="ko-KR" altLang="en-US" sz="1500" dirty="0" smtClean="0"/>
              <a:t> 이름 규칙</a:t>
            </a:r>
            <a:endParaRPr lang="en-US" altLang="ko-KR" sz="1500" dirty="0" smtClean="0"/>
          </a:p>
          <a:p>
            <a:pPr lvl="2"/>
            <a:r>
              <a:rPr lang="ko-KR" altLang="en-US" sz="1450" dirty="0" smtClean="0"/>
              <a:t>단수형 명사</a:t>
            </a:r>
            <a:endParaRPr lang="ko-KR" altLang="en-US" sz="1450" dirty="0"/>
          </a:p>
          <a:p>
            <a:pPr lvl="2"/>
            <a:r>
              <a:rPr lang="ko-KR" altLang="en-US" sz="1450" dirty="0"/>
              <a:t>다른 </a:t>
            </a:r>
            <a:r>
              <a:rPr lang="en-US" altLang="ko-KR" sz="1450" dirty="0"/>
              <a:t>Entity</a:t>
            </a:r>
            <a:r>
              <a:rPr lang="ko-KR" altLang="en-US" sz="1450" dirty="0"/>
              <a:t>와 구분될 수 있는 유일한 값</a:t>
            </a:r>
          </a:p>
          <a:p>
            <a:pPr lvl="2"/>
            <a:r>
              <a:rPr lang="ko-KR" altLang="en-US" sz="1450" dirty="0"/>
              <a:t>이름만으로도 의미 전달이 명확해야 함</a:t>
            </a:r>
          </a:p>
          <a:p>
            <a:pPr lvl="2"/>
            <a:r>
              <a:rPr lang="ko-KR" altLang="en-US" sz="1450" dirty="0"/>
              <a:t>동의어는 괄호 안에 표현함</a:t>
            </a:r>
          </a:p>
        </p:txBody>
      </p:sp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1733" y="1964334"/>
            <a:ext cx="2021067" cy="129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설명선 1 5"/>
          <p:cNvSpPr/>
          <p:nvPr/>
        </p:nvSpPr>
        <p:spPr>
          <a:xfrm>
            <a:off x="3872880" y="2178447"/>
            <a:ext cx="5328592" cy="1512168"/>
          </a:xfrm>
          <a:prstGeom prst="borderCallout1">
            <a:avLst>
              <a:gd name="adj1" fmla="val 14902"/>
              <a:gd name="adj2" fmla="val -49"/>
              <a:gd name="adj3" fmla="val 34684"/>
              <a:gd name="adj4" fmla="val -183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Data Modeler(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모델링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툴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에서의 엔티티 그리기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400" dirty="0" err="1" smtClean="0"/>
              <a:t>ERWin</a:t>
            </a:r>
            <a:r>
              <a:rPr lang="en-US" altLang="ko-KR" sz="1400" dirty="0" smtClean="0"/>
              <a:t> Data </a:t>
            </a:r>
            <a:r>
              <a:rPr lang="en-US" altLang="ko-KR" sz="1400" dirty="0" smtClean="0"/>
              <a:t>Modeler</a:t>
            </a:r>
            <a:r>
              <a:rPr lang="ko-KR" altLang="en-US" sz="1400" dirty="0" smtClean="0"/>
              <a:t>는 데이터 모델링에서 가장 많이사용되는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CASE </a:t>
            </a:r>
            <a:r>
              <a:rPr lang="ko-KR" altLang="en-US" sz="1400" dirty="0" smtClean="0"/>
              <a:t>툴로 </a:t>
            </a:r>
            <a:r>
              <a:rPr lang="en-US" altLang="ko-KR" sz="1400" dirty="0" smtClean="0"/>
              <a:t>E-R </a:t>
            </a:r>
            <a:r>
              <a:rPr lang="ko-KR" altLang="en-US" sz="1400" dirty="0" smtClean="0"/>
              <a:t>모델을 작성할 수 있는 다양한 기능을 제공한다</a:t>
            </a:r>
            <a:r>
              <a:rPr lang="en-US" altLang="ko-KR" sz="14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400" dirty="0" smtClean="0"/>
              <a:t> 다운로드 </a:t>
            </a:r>
            <a:r>
              <a:rPr lang="en-US" altLang="ko-KR" sz="1400" dirty="0" smtClean="0"/>
              <a:t>: </a:t>
            </a:r>
            <a:r>
              <a:rPr lang="en-US" altLang="ko-KR" sz="1400" u="sng" dirty="0" smtClean="0">
                <a:solidFill>
                  <a:srgbClr val="000099"/>
                </a:solidFill>
                <a:hlinkClick r:id="rId4"/>
              </a:rPr>
              <a:t>www.ca.com</a:t>
            </a:r>
            <a:r>
              <a:rPr lang="en-US" altLang="ko-KR" sz="1400" u="sng" dirty="0" smtClean="0">
                <a:solidFill>
                  <a:srgbClr val="000099"/>
                </a:solidFill>
              </a:rPr>
              <a:t>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 메일을 통해 설치파일 링크와 </a:t>
            </a:r>
            <a:r>
              <a:rPr lang="en-US" altLang="ko-KR" sz="1400" dirty="0" smtClean="0">
                <a:solidFill>
                  <a:schemeClr val="tx1"/>
                </a:solidFill>
              </a:rPr>
              <a:t>License Key</a:t>
            </a:r>
            <a:r>
              <a:rPr lang="ko-KR" altLang="en-US" sz="1400" dirty="0" smtClean="0">
                <a:solidFill>
                  <a:schemeClr val="tx1"/>
                </a:solidFill>
              </a:rPr>
              <a:t>를 받을 수 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en-US" altLang="ko-KR" sz="1800" u="sng" dirty="0" err="1" smtClean="0">
                <a:solidFill>
                  <a:srgbClr val="C00000"/>
                </a:solidFill>
              </a:rPr>
              <a:t>ERWin</a:t>
            </a:r>
            <a:r>
              <a:rPr lang="en-US" altLang="ko-KR" sz="1800" u="sng" dirty="0" smtClean="0">
                <a:solidFill>
                  <a:srgbClr val="C00000"/>
                </a:solidFill>
              </a:rPr>
              <a:t> Data Modeler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표기방식 </a:t>
            </a:r>
            <a:r>
              <a:rPr lang="ko-KR" altLang="en-US" sz="1800" u="sng" dirty="0" smtClean="0">
                <a:solidFill>
                  <a:srgbClr val="C00000"/>
                </a:solidFill>
              </a:rPr>
              <a:t>설정</a:t>
            </a:r>
            <a:endParaRPr lang="en-US" altLang="ko-KR" sz="1800" u="sng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 smtClean="0"/>
              <a:t>정보 공학</a:t>
            </a:r>
            <a:r>
              <a:rPr lang="en-US" altLang="ko-KR" sz="1500" dirty="0" smtClean="0"/>
              <a:t>(IE : Information Engineering)</a:t>
            </a:r>
            <a:r>
              <a:rPr lang="ko-KR" altLang="en-US" sz="1500" dirty="0" smtClean="0"/>
              <a:t> 표기방식</a:t>
            </a:r>
            <a:r>
              <a:rPr lang="en-US" altLang="ko-KR" sz="1500" dirty="0" smtClean="0"/>
              <a:t> : </a:t>
            </a:r>
            <a:r>
              <a:rPr lang="ko-KR" altLang="en-US" sz="1500" dirty="0" smtClean="0"/>
              <a:t>데이터 모델링을 할 때 가장 많이 사용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미 국방성 프로젝트 표준안</a:t>
            </a:r>
            <a:r>
              <a:rPr lang="en-US" altLang="ko-KR" sz="1500" dirty="0" smtClean="0"/>
              <a:t>(IDEF1X : Integration Definition for Information Modeling)</a:t>
            </a:r>
            <a:r>
              <a:rPr lang="ko-KR" altLang="en-US" sz="1500" dirty="0" smtClean="0"/>
              <a:t> 표기방식</a:t>
            </a:r>
            <a:endParaRPr lang="en-US" altLang="ko-KR" sz="1450" dirty="0"/>
          </a:p>
          <a:p>
            <a:pPr lvl="2"/>
            <a:r>
              <a:rPr lang="en-US" altLang="ko-KR" sz="1400" dirty="0" err="1" smtClean="0"/>
              <a:t>ERWin</a:t>
            </a:r>
            <a:r>
              <a:rPr lang="ko-KR" altLang="en-US" sz="1400" dirty="0" smtClean="0"/>
              <a:t>을 설치하면 </a:t>
            </a:r>
            <a:r>
              <a:rPr lang="en-US" altLang="ko-KR" sz="1400" dirty="0" smtClean="0"/>
              <a:t>IDEF1X </a:t>
            </a:r>
            <a:r>
              <a:rPr lang="ko-KR" altLang="en-US" sz="1400" dirty="0" smtClean="0"/>
              <a:t>방식이 선택되어 있음</a:t>
            </a:r>
            <a:endParaRPr lang="en-US" altLang="ko-KR" sz="1400" dirty="0" smtClean="0"/>
          </a:p>
          <a:p>
            <a:pPr lvl="1"/>
            <a:r>
              <a:rPr lang="en-US" altLang="ko-KR" sz="1500" dirty="0" smtClean="0"/>
              <a:t>IE </a:t>
            </a:r>
            <a:r>
              <a:rPr lang="ko-KR" altLang="en-US" sz="1500" dirty="0" smtClean="0"/>
              <a:t>표기방식으로 변경</a:t>
            </a:r>
            <a:endParaRPr lang="en-US" altLang="ko-KR" sz="15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953364" y="2322463"/>
            <a:ext cx="4896544" cy="4032448"/>
            <a:chOff x="1081156" y="2023310"/>
            <a:chExt cx="5010150" cy="3971562"/>
          </a:xfrm>
        </p:grpSpPr>
        <p:pic>
          <p:nvPicPr>
            <p:cNvPr id="1413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1156" y="2023310"/>
              <a:ext cx="5010150" cy="3971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1280592" y="3402583"/>
              <a:ext cx="4608512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409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</a:t>
            </a:r>
            <a:r>
              <a:rPr lang="en-US" altLang="ko-KR" dirty="0"/>
              <a:t>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/>
              <a:t>엔티티간의</a:t>
            </a:r>
            <a:r>
              <a:rPr lang="ko-KR" altLang="en-US" sz="1800" dirty="0" smtClean="0"/>
              <a:t> 관계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설정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엔티티간의</a:t>
            </a:r>
            <a:r>
              <a:rPr lang="ko-KR" altLang="en-US" sz="1500" dirty="0" smtClean="0"/>
              <a:t> 업무적인 연관성 정의</a:t>
            </a:r>
          </a:p>
          <a:p>
            <a:pPr lvl="1"/>
            <a:r>
              <a:rPr lang="ko-KR" altLang="en-US" sz="1500" dirty="0" smtClean="0"/>
              <a:t>두 </a:t>
            </a:r>
            <a:r>
              <a:rPr lang="ko-KR" altLang="en-US" sz="1500" dirty="0" err="1" smtClean="0"/>
              <a:t>엔티티나</a:t>
            </a:r>
            <a:r>
              <a:rPr lang="ko-KR" altLang="en-US" sz="1500" dirty="0" smtClean="0"/>
              <a:t> 그 자신과의 특정관계를 양방향으로 표현  </a:t>
            </a:r>
          </a:p>
          <a:p>
            <a:pPr lvl="1"/>
            <a:r>
              <a:rPr lang="ko-KR" altLang="en-US" sz="1500" dirty="0" err="1" smtClean="0"/>
              <a:t>엔티</a:t>
            </a:r>
            <a:r>
              <a:rPr lang="ko-KR" altLang="en-US" sz="1500" dirty="0" err="1"/>
              <a:t>티</a:t>
            </a:r>
            <a:r>
              <a:rPr lang="ko-KR" altLang="en-US" sz="1500" dirty="0" smtClean="0"/>
              <a:t> 관계에는 </a:t>
            </a:r>
          </a:p>
          <a:p>
            <a:pPr lvl="2"/>
            <a:r>
              <a:rPr lang="ko-KR" altLang="en-US" sz="1450" dirty="0" err="1" smtClean="0"/>
              <a:t>관계명</a:t>
            </a:r>
            <a:endParaRPr lang="en-US" altLang="ko-KR" sz="1450" dirty="0" smtClean="0"/>
          </a:p>
          <a:p>
            <a:pPr lvl="2"/>
            <a:r>
              <a:rPr lang="ko-KR" altLang="en-US" sz="1450" dirty="0" smtClean="0"/>
              <a:t>선택사양</a:t>
            </a:r>
            <a:r>
              <a:rPr lang="en-US" altLang="ko-KR" sz="1450" dirty="0" smtClean="0"/>
              <a:t>(</a:t>
            </a:r>
            <a:r>
              <a:rPr lang="en-US" altLang="ko-KR" sz="1450" dirty="0" err="1" smtClean="0"/>
              <a:t>Optionality</a:t>
            </a:r>
            <a:r>
              <a:rPr lang="en-US" altLang="ko-KR" sz="1450" dirty="0" smtClean="0"/>
              <a:t>)</a:t>
            </a:r>
          </a:p>
          <a:p>
            <a:pPr lvl="2"/>
            <a:r>
              <a:rPr lang="ko-KR" altLang="en-US" sz="1450" dirty="0" smtClean="0"/>
              <a:t>관계형태</a:t>
            </a:r>
            <a:r>
              <a:rPr lang="en-US" altLang="ko-KR" sz="1450" dirty="0" smtClean="0"/>
              <a:t>(Degree</a:t>
            </a:r>
            <a:r>
              <a:rPr lang="en-US" altLang="ko-KR" sz="1450" dirty="0" smtClean="0"/>
              <a:t>) - </a:t>
            </a:r>
            <a:r>
              <a:rPr lang="ko-KR" altLang="en-US" sz="1450" dirty="0" smtClean="0"/>
              <a:t>다중성을 </a:t>
            </a:r>
            <a:r>
              <a:rPr lang="ko-KR" altLang="en-US" sz="1450" dirty="0" smtClean="0"/>
              <a:t>표시한</a:t>
            </a:r>
            <a:r>
              <a:rPr lang="ko-KR" altLang="en-US" sz="1450" dirty="0"/>
              <a:t>다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07141" y="3546599"/>
            <a:ext cx="8178307" cy="1958255"/>
            <a:chOff x="987161" y="3890200"/>
            <a:chExt cx="8178307" cy="195825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87161" y="3890200"/>
              <a:ext cx="8177610" cy="1204250"/>
            </a:xfrm>
            <a:prstGeom prst="rect">
              <a:avLst/>
            </a:prstGeom>
            <a:solidFill>
              <a:srgbClr val="CCFFFF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1600">
                <a:latin typeface="+mn-ea"/>
                <a:ea typeface="+mn-ea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31771" y="4079858"/>
              <a:ext cx="1135063" cy="812598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단 하나씩</a:t>
              </a: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333300"/>
                </a:solidFill>
                <a:latin typeface="+mn-ea"/>
                <a:ea typeface="+mn-ea"/>
              </a:endParaRPr>
            </a:p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333300"/>
                  </a:solidFill>
                  <a:latin typeface="+mn-ea"/>
                  <a:ea typeface="+mn-ea"/>
                </a:rPr>
                <a:t>하나이상</a:t>
              </a:r>
              <a:endParaRPr lang="ko-KR" altLang="en-US" sz="1600" dirty="0">
                <a:solidFill>
                  <a:srgbClr val="1834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40474" y="4357406"/>
              <a:ext cx="8124994" cy="342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모든 </a:t>
              </a:r>
              <a:r>
                <a:rPr lang="en-US" altLang="ko-KR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Entity1</a:t>
              </a:r>
              <a:r>
                <a:rPr lang="ko-KR" altLang="en-US" sz="18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은              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의  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Entity2 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를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(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에</a:t>
              </a:r>
              <a:r>
                <a:rPr lang="en-US" altLang="ko-KR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)</a:t>
              </a:r>
              <a:r>
                <a:rPr lang="ko-KR" altLang="en-US" sz="1800" dirty="0" smtClean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                                                                      </a:t>
              </a:r>
              <a:endParaRPr lang="ko-KR" altLang="en-US" sz="18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015831" y="4079858"/>
              <a:ext cx="2847975" cy="801805"/>
            </a:xfrm>
            <a:prstGeom prst="rect">
              <a:avLst/>
            </a:prstGeom>
            <a:solidFill>
              <a:srgbClr val="FCFEB9"/>
            </a:solidFill>
            <a:ln w="12700">
              <a:noFill/>
              <a:miter lim="800000"/>
              <a:headEnd/>
              <a:tailEnd/>
            </a:ln>
            <a:effectLst>
              <a:prstShdw prst="shdw17" dist="17961" dir="2700000">
                <a:srgbClr val="FCFEB9">
                  <a:gamma/>
                  <a:shade val="60000"/>
                  <a:invGamma/>
                </a:srgbClr>
              </a:prstShdw>
            </a:effectLst>
          </p:spPr>
          <p:txBody>
            <a:bodyPr wrap="none" lIns="92075" tIns="46038" rIns="92075" bIns="46038" anchor="ctr"/>
            <a:lstStyle/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반드시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accent2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FF3300"/>
                  </a:solidFill>
                  <a:latin typeface="+mn-ea"/>
                  <a:ea typeface="+mn-ea"/>
                </a:rPr>
                <a:t>해야한다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</a:t>
              </a: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en-US" altLang="ko-KR" sz="1600" dirty="0">
                <a:solidFill>
                  <a:schemeClr val="hlink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9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600" dirty="0">
                  <a:solidFill>
                    <a:srgbClr val="0106E3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 err="1">
                  <a:solidFill>
                    <a:srgbClr val="0106E3"/>
                  </a:solidFill>
                  <a:latin typeface="+mn-ea"/>
                  <a:ea typeface="+mn-ea"/>
                </a:rPr>
                <a:t>관계명</a:t>
              </a:r>
              <a:r>
                <a:rPr lang="ko-KR" altLang="en-US" sz="1600" dirty="0">
                  <a:solidFill>
                    <a:schemeClr val="hlink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600" dirty="0">
                  <a:solidFill>
                    <a:srgbClr val="FF3300"/>
                  </a:solidFill>
                  <a:latin typeface="+mn-ea"/>
                  <a:ea typeface="+mn-ea"/>
                </a:rPr>
                <a:t>일 수도 있다</a:t>
              </a:r>
              <a:r>
                <a:rPr lang="en-US" altLang="ko-KR" sz="1600" dirty="0">
                  <a:solidFill>
                    <a:schemeClr val="hlink"/>
                  </a:solidFill>
                  <a:latin typeface="+mn-ea"/>
                  <a:ea typeface="+mn-ea"/>
                </a:rPr>
                <a:t>.    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18812" y="4508515"/>
              <a:ext cx="870215" cy="411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marL="285750" indent="-285750" eaLnBrk="0" latinLnBrk="0" hangingPunct="0">
                <a:lnSpc>
                  <a:spcPct val="115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lang="ko-KR" altLang="en-US" sz="1800" dirty="0">
                <a:solidFill>
                  <a:srgbClr val="0000CC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238604" y="5441384"/>
              <a:ext cx="1520296" cy="3947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FF3300"/>
                  </a:solidFill>
                  <a:latin typeface="+mn-ea"/>
                  <a:ea typeface="+mn-ea"/>
                </a:rPr>
                <a:t>선택사양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046906" y="4904792"/>
              <a:ext cx="0" cy="53659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498174" y="5441447"/>
              <a:ext cx="1520296" cy="394668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 dirty="0">
                  <a:solidFill>
                    <a:srgbClr val="0106E3"/>
                  </a:solidFill>
                  <a:latin typeface="+mn-ea"/>
                  <a:ea typeface="+mn-ea"/>
                </a:rPr>
                <a:t>관계명칭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435165" y="4904788"/>
              <a:ext cx="0" cy="536659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690749" y="5467598"/>
              <a:ext cx="1528894" cy="380857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2075" tIns="46038" rIns="92075" bIns="46038" anchor="ctr"/>
            <a:lstStyle/>
            <a:p>
              <a:pPr marL="285750" indent="-285750" algn="ctr" eaLnBrk="0" latinLnBrk="0" hangingPunct="0">
                <a:lnSpc>
                  <a:spcPct val="110000"/>
                </a:lnSpc>
                <a:spcBef>
                  <a:spcPct val="3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800">
                  <a:solidFill>
                    <a:srgbClr val="183400"/>
                  </a:solidFill>
                  <a:latin typeface="+mn-ea"/>
                  <a:ea typeface="+mn-ea"/>
                </a:rPr>
                <a:t>관계형태</a:t>
              </a: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3470835" y="4904792"/>
              <a:ext cx="0" cy="515006"/>
            </a:xfrm>
            <a:prstGeom prst="line">
              <a:avLst/>
            </a:pr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614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관</a:t>
            </a:r>
            <a:r>
              <a:rPr lang="ko-KR" altLang="en-US" sz="1800" dirty="0"/>
              <a:t>계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표현</a:t>
            </a:r>
            <a:endParaRPr lang="en-US" altLang="ko-KR" sz="1800" dirty="0" smtClean="0"/>
          </a:p>
          <a:p>
            <a:pPr lvl="1"/>
            <a:r>
              <a:rPr lang="ko-KR" altLang="en-US" sz="1500" dirty="0" smtClean="0"/>
              <a:t>두 </a:t>
            </a:r>
            <a:r>
              <a:rPr lang="en-US" altLang="ko-KR" sz="1500" dirty="0" smtClean="0"/>
              <a:t>ENTITY </a:t>
            </a:r>
            <a:r>
              <a:rPr lang="ko-KR" altLang="en-US" sz="1500" dirty="0" smtClean="0"/>
              <a:t>사이에 선을 그린다</a:t>
            </a:r>
          </a:p>
          <a:p>
            <a:pPr lvl="1"/>
            <a:r>
              <a:rPr lang="ko-KR" altLang="en-US" sz="1500" dirty="0" err="1" smtClean="0"/>
              <a:t>관계명을</a:t>
            </a:r>
            <a:r>
              <a:rPr lang="ko-KR" altLang="en-US" sz="1500" dirty="0" smtClean="0"/>
              <a:t> 등록한다</a:t>
            </a:r>
          </a:p>
          <a:p>
            <a:pPr lvl="1"/>
            <a:r>
              <a:rPr lang="ko-KR" altLang="en-US" sz="1500" dirty="0" smtClean="0"/>
              <a:t>선택사양</a:t>
            </a:r>
            <a:r>
              <a:rPr lang="en-US" altLang="ko-KR" sz="1500" dirty="0" smtClean="0"/>
              <a:t>(</a:t>
            </a:r>
            <a:r>
              <a:rPr lang="en-US" altLang="ko-KR" sz="1500" dirty="0" err="1" smtClean="0"/>
              <a:t>Optionality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표시한다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006415" y="2483067"/>
            <a:ext cx="6151123" cy="1728192"/>
            <a:chOff x="4590227" y="1887682"/>
            <a:chExt cx="5071003" cy="1376351"/>
          </a:xfrm>
        </p:grpSpPr>
        <p:pic>
          <p:nvPicPr>
            <p:cNvPr id="10137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12980" y="2597283"/>
              <a:ext cx="50482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37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90227" y="1887682"/>
              <a:ext cx="50292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6102395" y="2222745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선택관계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102395" y="2976001"/>
              <a:ext cx="1152128" cy="28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285750" indent="-285750" algn="ctr" eaLnBrk="0" latin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[</a:t>
              </a:r>
              <a:r>
                <a:rPr lang="ko-KR" altLang="en-US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필수관계</a:t>
              </a:r>
              <a:r>
                <a:rPr lang="en-US" altLang="ko-KR" sz="1400" b="1" dirty="0" smtClean="0">
                  <a:solidFill>
                    <a:srgbClr val="1834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  <a:ea typeface="+mn-ea"/>
                </a:rPr>
                <a:t>]</a:t>
              </a:r>
              <a:endParaRPr lang="en-US" altLang="ko-KR" sz="1400" b="1" dirty="0">
                <a:solidFill>
                  <a:srgbClr val="1834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606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형태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(Degree) -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다중성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1 : M(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일 대 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가장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일반적인 형태</a:t>
            </a:r>
            <a:endParaRPr kumimoji="1" lang="ko-KR" altLang="en-US" sz="14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25489" y="1968444"/>
            <a:ext cx="8175983" cy="4098435"/>
            <a:chOff x="1025489" y="1968444"/>
            <a:chExt cx="8175983" cy="4098435"/>
          </a:xfrm>
        </p:grpSpPr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2024513" y="5371304"/>
              <a:ext cx="5592783" cy="6955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학생은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단 하나씩의 학과에 반드시 소속 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endParaRPr kumimoji="1" lang="en-US" altLang="ko-KR" sz="1400" b="1" dirty="0" smtClean="0">
                <a:latin typeface="+mn-ea"/>
                <a:ea typeface="+mn-ea"/>
              </a:endParaRPr>
            </a:p>
            <a:p>
              <a:pPr lvl="1">
                <a:lnSpc>
                  <a:spcPct val="140000"/>
                </a:lnSpc>
              </a:pPr>
              <a:r>
                <a:rPr kumimoji="1" lang="en-US" altLang="ko-KR" sz="1400" b="1" dirty="0" smtClean="0">
                  <a:latin typeface="+mn-ea"/>
                  <a:ea typeface="+mn-ea"/>
                </a:rPr>
                <a:t>-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학과는 </a:t>
              </a:r>
              <a:r>
                <a:rPr lang="ko-KR" altLang="en-US" sz="1400" b="1" dirty="0" err="1" smtClean="0">
                  <a:latin typeface="+mn-ea"/>
                  <a:ea typeface="+mn-ea"/>
                </a:rPr>
                <a:t>한명</a:t>
              </a:r>
              <a:r>
                <a:rPr lang="ko-KR" altLang="en-US" sz="1400" b="1" dirty="0" smtClean="0">
                  <a:latin typeface="+mn-ea"/>
                  <a:ea typeface="+mn-ea"/>
                </a:rPr>
                <a:t>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이상의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학생을 배정 받을 수도 있다</a:t>
              </a:r>
              <a:r>
                <a:rPr kumimoji="1" lang="en-US" altLang="ko-KR" sz="1400" b="1" dirty="0">
                  <a:latin typeface="+mn-ea"/>
                  <a:ea typeface="+mn-ea"/>
                </a:rPr>
                <a:t>.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pic>
          <p:nvPicPr>
            <p:cNvPr id="17" name="Picture 20" descr="C:\완료도서1\데이터베이스_오라클\강의보조자료\그림\3장\031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36576" y="1968444"/>
              <a:ext cx="6840760" cy="1810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그룹 18"/>
            <p:cNvGrpSpPr/>
            <p:nvPr/>
          </p:nvGrpSpPr>
          <p:grpSpPr>
            <a:xfrm>
              <a:off x="1025489" y="3869551"/>
              <a:ext cx="8175983" cy="1424746"/>
              <a:chOff x="1025489" y="3869551"/>
              <a:chExt cx="8175983" cy="1424746"/>
            </a:xfrm>
          </p:grpSpPr>
          <p:pic>
            <p:nvPicPr>
              <p:cNvPr id="154664" name="Picture 40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489" y="3869551"/>
                <a:ext cx="8175983" cy="14247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4506988" y="4353695"/>
                <a:ext cx="1166092" cy="273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algn="ctr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kumimoji="1" lang="ko-KR" altLang="en-US" sz="13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소속된다</a:t>
                </a:r>
                <a:endParaRPr kumimoji="1" lang="ko-KR" altLang="en-US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585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M : M(</a:t>
            </a:r>
            <a:r>
              <a:rPr lang="ko-KR" altLang="en-US" sz="1500" dirty="0" smtClean="0"/>
              <a:t>다 대 다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M 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관계를 갖는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엔티티는</a:t>
            </a:r>
            <a:r>
              <a:rPr lang="ko-KR" altLang="en-US" sz="1450" dirty="0" smtClean="0">
                <a:solidFill>
                  <a:srgbClr val="C00000"/>
                </a:solidFill>
              </a:rPr>
              <a:t> 논리</a:t>
            </a:r>
            <a:r>
              <a:rPr lang="ko-KR" altLang="en-US" sz="1450" dirty="0">
                <a:solidFill>
                  <a:srgbClr val="C00000"/>
                </a:solidFill>
              </a:rPr>
              <a:t>적</a:t>
            </a:r>
            <a:r>
              <a:rPr lang="ko-KR" altLang="en-US" sz="1450" dirty="0" smtClean="0">
                <a:solidFill>
                  <a:srgbClr val="C00000"/>
                </a:solidFill>
              </a:rPr>
              <a:t> 모델링 단계에서 두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</a:t>
            </a:r>
            <a:r>
              <a:rPr lang="ko-KR" altLang="en-US" sz="1450" dirty="0" smtClean="0">
                <a:solidFill>
                  <a:srgbClr val="C00000"/>
                </a:solidFill>
              </a:rPr>
              <a:t> 사이에 새로운 관계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엔티티를</a:t>
            </a:r>
            <a:r>
              <a:rPr lang="en-US" altLang="ko-KR" sz="1450" dirty="0" smtClean="0">
                <a:solidFill>
                  <a:srgbClr val="C00000"/>
                </a:solidFill>
              </a:rPr>
              <a:t/>
            </a:r>
            <a:br>
              <a:rPr lang="en-US" altLang="ko-KR" sz="1450" dirty="0" smtClean="0">
                <a:solidFill>
                  <a:srgbClr val="C00000"/>
                </a:solidFill>
              </a:rPr>
            </a:br>
            <a:r>
              <a:rPr lang="ko-KR" altLang="en-US" sz="1450" dirty="0" smtClean="0">
                <a:solidFill>
                  <a:srgbClr val="C00000"/>
                </a:solidFill>
              </a:rPr>
              <a:t>찾아내어 내어 </a:t>
            </a:r>
            <a:r>
              <a:rPr lang="ko-KR" altLang="en-US" sz="1450" dirty="0" smtClean="0">
                <a:solidFill>
                  <a:srgbClr val="C00000"/>
                </a:solidFill>
              </a:rPr>
              <a:t>반드시 </a:t>
            </a:r>
            <a:r>
              <a:rPr lang="en-US" altLang="ko-KR" sz="1450" dirty="0" smtClean="0">
                <a:solidFill>
                  <a:srgbClr val="C00000"/>
                </a:solidFill>
              </a:rPr>
              <a:t>1 </a:t>
            </a:r>
            <a:r>
              <a:rPr lang="en-US" altLang="ko-KR" sz="1450" dirty="0" smtClean="0">
                <a:solidFill>
                  <a:srgbClr val="C00000"/>
                </a:solidFill>
              </a:rPr>
              <a:t>: M </a:t>
            </a:r>
            <a:r>
              <a:rPr lang="ko-KR" altLang="en-US" sz="1450" dirty="0" smtClean="0">
                <a:solidFill>
                  <a:srgbClr val="C00000"/>
                </a:solidFill>
              </a:rPr>
              <a:t>관계로 설정해야 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4151249" y="2382273"/>
            <a:ext cx="1526132" cy="27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  <a:buClr>
                <a:srgbClr val="FC0128"/>
              </a:buClr>
              <a:buFont typeface="Wingdings" pitchFamily="2" charset="2"/>
              <a:buNone/>
            </a:pPr>
            <a:r>
              <a:rPr kumimoji="1" lang="ko-KR" altLang="en-US" sz="13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수강한다</a:t>
            </a:r>
            <a:endParaRPr kumimoji="1" lang="ko-KR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36576" y="2178447"/>
            <a:ext cx="7695193" cy="2197164"/>
            <a:chOff x="1290255" y="3846829"/>
            <a:chExt cx="7695193" cy="2197164"/>
          </a:xfrm>
        </p:grpSpPr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2294294" y="5422348"/>
              <a:ext cx="5755050" cy="6216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학생은 하나이상의 교육과정에  등록되어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</a:p>
            <a:p>
              <a:pPr marL="0" lvl="1">
                <a:lnSpc>
                  <a:spcPct val="13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>
                  <a:latin typeface="+mn-ea"/>
                  <a:ea typeface="+mn-ea"/>
                </a:rPr>
                <a:t>교육과정은 하나이상의 학생을 접수 받을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290847" name="Picture 3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255" y="3846829"/>
              <a:ext cx="7695193" cy="1385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535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6636" y="1106682"/>
            <a:ext cx="9205023" cy="4965818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altLang="ko-KR" sz="1500" dirty="0" smtClean="0"/>
              <a:t>1 : 1(</a:t>
            </a:r>
            <a:r>
              <a:rPr lang="ko-KR" altLang="en-US" sz="1500" dirty="0" smtClean="0"/>
              <a:t>일 대 일</a:t>
            </a:r>
            <a:r>
              <a:rPr lang="en-US" altLang="ko-KR" sz="1500" dirty="0" smtClean="0"/>
              <a:t>)</a:t>
            </a:r>
            <a:endParaRPr lang="en-US" altLang="ko-KR" sz="1500" dirty="0"/>
          </a:p>
          <a:p>
            <a:pPr lvl="2"/>
            <a:r>
              <a:rPr lang="ko-KR" altLang="en-US" sz="1450" dirty="0" smtClean="0"/>
              <a:t>실제 </a:t>
            </a:r>
            <a:r>
              <a:rPr lang="ko-KR" altLang="en-US" sz="1450" dirty="0"/>
              <a:t>동일한 </a:t>
            </a:r>
            <a:r>
              <a:rPr lang="en-US" altLang="ko-KR" sz="1450" dirty="0"/>
              <a:t>Entity</a:t>
            </a:r>
            <a:r>
              <a:rPr lang="ko-KR" altLang="en-US" sz="1450" dirty="0"/>
              <a:t>일 경우가 </a:t>
            </a:r>
            <a:r>
              <a:rPr lang="ko-KR" altLang="en-US" sz="1450" dirty="0" smtClean="0"/>
              <a:t>많음</a:t>
            </a:r>
            <a:endParaRPr lang="en-US" altLang="ko-KR" sz="1450" dirty="0"/>
          </a:p>
          <a:p>
            <a:pPr lvl="2"/>
            <a:r>
              <a:rPr lang="en-US" altLang="ko-KR" sz="1450" dirty="0"/>
              <a:t>Entity</a:t>
            </a:r>
            <a:r>
              <a:rPr lang="ko-KR" altLang="en-US" sz="1450" dirty="0"/>
              <a:t>가 명확하게 정의 되어 있지 않음을 </a:t>
            </a:r>
            <a:r>
              <a:rPr lang="ko-KR" altLang="en-US" sz="1450" dirty="0" smtClean="0"/>
              <a:t>뜻함</a:t>
            </a:r>
            <a:endParaRPr lang="en-US" altLang="ko-KR" sz="1450" dirty="0" smtClean="0"/>
          </a:p>
          <a:p>
            <a:pPr lvl="2"/>
            <a:r>
              <a:rPr lang="en-US" altLang="ko-KR" sz="1450" dirty="0" smtClean="0">
                <a:solidFill>
                  <a:srgbClr val="C00000"/>
                </a:solidFill>
              </a:rPr>
              <a:t>1</a:t>
            </a:r>
            <a:r>
              <a:rPr lang="ko-KR" altLang="en-US" sz="1450" dirty="0" smtClean="0">
                <a:solidFill>
                  <a:srgbClr val="C00000"/>
                </a:solidFill>
              </a:rPr>
              <a:t>개의 </a:t>
            </a:r>
            <a:r>
              <a:rPr lang="ko-KR" altLang="en-US" sz="1450" dirty="0" err="1" smtClean="0">
                <a:solidFill>
                  <a:srgbClr val="C00000"/>
                </a:solidFill>
              </a:rPr>
              <a:t>엔티티로</a:t>
            </a:r>
            <a:r>
              <a:rPr lang="ko-KR" altLang="en-US" sz="1450" dirty="0" smtClean="0">
                <a:solidFill>
                  <a:srgbClr val="C00000"/>
                </a:solidFill>
              </a:rPr>
              <a:t> 통합한다</a:t>
            </a:r>
            <a:r>
              <a:rPr lang="en-US" altLang="ko-KR" sz="1450" dirty="0" smtClean="0">
                <a:solidFill>
                  <a:srgbClr val="C00000"/>
                </a:solidFill>
              </a:rPr>
              <a:t>.</a:t>
            </a:r>
            <a:endParaRPr lang="en-US" altLang="ko-KR" sz="1450" dirty="0">
              <a:solidFill>
                <a:srgbClr val="C00000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064568" y="2394471"/>
            <a:ext cx="7914419" cy="2108025"/>
            <a:chOff x="1064568" y="2394471"/>
            <a:chExt cx="7914419" cy="2108025"/>
          </a:xfrm>
        </p:grpSpPr>
        <p:sp>
          <p:nvSpPr>
            <p:cNvPr id="158724" name="Text Box 4"/>
            <p:cNvSpPr txBox="1">
              <a:spLocks noChangeArrowheads="1"/>
            </p:cNvSpPr>
            <p:nvPr/>
          </p:nvSpPr>
          <p:spPr bwMode="auto">
            <a:xfrm>
              <a:off x="1713149" y="3806921"/>
              <a:ext cx="6048163" cy="6955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는 단 하나씩의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마더보드에</a:t>
              </a:r>
              <a:r>
                <a:rPr kumimoji="1" lang="ko-KR" altLang="en-US" sz="1400" b="1" dirty="0">
                  <a:latin typeface="+mn-ea"/>
                  <a:ea typeface="+mn-ea"/>
                </a:rPr>
                <a:t> 반드시 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Host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가 </a:t>
              </a:r>
              <a:r>
                <a:rPr kumimoji="1" lang="ko-KR" altLang="en-US" sz="1400" b="1" dirty="0">
                  <a:latin typeface="+mn-ea"/>
                  <a:ea typeface="+mn-ea"/>
                </a:rPr>
                <a:t>되어야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한다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 smtClean="0">
                <a:latin typeface="+mn-ea"/>
              </a:endParaRPr>
            </a:p>
            <a:p>
              <a:pPr marL="0" lvl="1">
                <a:lnSpc>
                  <a:spcPct val="140000"/>
                </a:lnSpc>
                <a:buFontTx/>
                <a:buChar char="-"/>
              </a:pPr>
              <a:r>
                <a:rPr kumimoji="1" lang="ko-KR" altLang="en-US" sz="1400" b="1" dirty="0" smtClean="0">
                  <a:latin typeface="+mn-ea"/>
                  <a:ea typeface="+mn-ea"/>
                </a:rPr>
                <a:t> 각 </a:t>
              </a:r>
              <a:r>
                <a:rPr kumimoji="1" lang="ko-KR" altLang="en-US" sz="1400" b="1" dirty="0" err="1">
                  <a:latin typeface="+mn-ea"/>
                  <a:ea typeface="+mn-ea"/>
                </a:rPr>
                <a:t>마더보드는</a:t>
              </a:r>
              <a:r>
                <a:rPr kumimoji="1" lang="ko-KR" altLang="en-US" sz="1400" b="1" dirty="0">
                  <a:latin typeface="+mn-ea"/>
                  <a:ea typeface="+mn-ea"/>
                </a:rPr>
                <a:t> 단 하나씩의 </a:t>
              </a:r>
              <a:r>
                <a:rPr kumimoji="1" lang="en-US" altLang="ko-KR" sz="1400" b="1" dirty="0">
                  <a:latin typeface="+mn-ea"/>
                  <a:ea typeface="+mn-ea"/>
                </a:rPr>
                <a:t>PC</a:t>
              </a:r>
              <a:r>
                <a:rPr kumimoji="1" lang="ko-KR" altLang="en-US" sz="1400" b="1" dirty="0">
                  <a:latin typeface="+mn-ea"/>
                  <a:ea typeface="+mn-ea"/>
                </a:rPr>
                <a:t>에게 조립되어 질 수도 </a:t>
              </a:r>
              <a:r>
                <a:rPr kumimoji="1" lang="ko-KR" altLang="en-US" sz="1400" b="1" dirty="0" smtClean="0">
                  <a:latin typeface="+mn-ea"/>
                  <a:ea typeface="+mn-ea"/>
                </a:rPr>
                <a:t>있다</a:t>
              </a:r>
              <a:r>
                <a:rPr kumimoji="1" lang="en-US" altLang="ko-KR" sz="1400" b="1" dirty="0" smtClean="0">
                  <a:latin typeface="+mn-ea"/>
                  <a:ea typeface="+mn-ea"/>
                </a:rPr>
                <a:t>.</a:t>
              </a:r>
              <a:endParaRPr kumimoji="1" lang="en-US" altLang="ko-KR" sz="1400" b="1" dirty="0">
                <a:latin typeface="+mn-ea"/>
                <a:ea typeface="+mn-ea"/>
              </a:endParaRPr>
            </a:p>
          </p:txBody>
        </p:sp>
        <p:pic>
          <p:nvPicPr>
            <p:cNvPr id="158768" name="Picture 48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568" y="2394471"/>
              <a:ext cx="7914419" cy="1244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1926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(Dada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44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식별자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(Identifier)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대표하는 유일한 속성을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지정한다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 –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설계속성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부서이름이나 내역등과 같이 이름으로 기술되는 것들은 </a:t>
            </a:r>
            <a:r>
              <a:rPr lang="ko-KR" altLang="en-US" sz="1500" dirty="0" err="1" smtClean="0">
                <a:latin typeface="맑은 고딕" pitchFamily="50" charset="-127"/>
                <a:ea typeface="맑은 고딕" pitchFamily="50" charset="-127"/>
              </a:rPr>
              <a:t>식별자로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 선정하지 않는다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회원번호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주문번호 등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1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식별관계와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관계 설정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식별 관계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부모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참조하는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속성 영역에 포함시키는 종속 관계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비식별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관계</a:t>
            </a:r>
            <a:endParaRPr lang="en-US" altLang="ko-KR" sz="15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외래키를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자식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엔티티의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일반 속성 영역에 포함시키는 </a:t>
            </a:r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비종속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관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계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2157" y="2084195"/>
            <a:ext cx="5286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3578" y="4407961"/>
            <a:ext cx="5234530" cy="138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684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엔티티에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일반 속성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(Attribute)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sz="1400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성질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분류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상태 등을 나타내는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세부 항목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내에서 관리해야 할 정보들의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>
              <a:buNone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사원명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주민번호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주소</a:t>
            </a: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명명 규칙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의미가 명확하고 내용을 함축성 있게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너무 길지 않게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필요 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표준약어를 제정 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복합명사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-&gt;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판매일자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단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엔티티에만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속하도록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55724" y="2342264"/>
            <a:ext cx="2105588" cy="3004535"/>
            <a:chOff x="6981872" y="2587860"/>
            <a:chExt cx="2105588" cy="263310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983591" y="2587860"/>
              <a:ext cx="2103869" cy="1443857"/>
            </a:xfrm>
            <a:prstGeom prst="roundRect">
              <a:avLst>
                <a:gd name="adj" fmla="val 4884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사원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	</a:t>
              </a:r>
              <a:r>
                <a:rPr lang="ko-KR" altLang="en-US" sz="1400" dirty="0" err="1">
                  <a:solidFill>
                    <a:srgbClr val="063DE8"/>
                  </a:solidFill>
                  <a:latin typeface="+mn-ea"/>
                  <a:ea typeface="+mn-ea"/>
                </a:rPr>
                <a:t>사번</a:t>
              </a: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   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성명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직책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</a:t>
              </a:r>
              <a:r>
                <a:rPr lang="ko-KR" altLang="en-US" sz="1400" dirty="0" smtClean="0">
                  <a:solidFill>
                    <a:srgbClr val="063DE8"/>
                  </a:solidFill>
                  <a:latin typeface="+mn-ea"/>
                  <a:ea typeface="+mn-ea"/>
                </a:rPr>
                <a:t>입사일자          </a:t>
              </a:r>
              <a:endParaRPr lang="ko-KR" altLang="en-US" sz="1400" dirty="0">
                <a:solidFill>
                  <a:srgbClr val="063DE8"/>
                </a:solidFill>
                <a:latin typeface="+mn-ea"/>
                <a:ea typeface="+mn-ea"/>
              </a:endParaRP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본봉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수당     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981872" y="4344469"/>
              <a:ext cx="2105366" cy="876491"/>
            </a:xfrm>
            <a:prstGeom prst="roundRect">
              <a:avLst>
                <a:gd name="adj" fmla="val 8912"/>
              </a:avLst>
            </a:prstGeom>
            <a:solidFill>
              <a:srgbClr val="FFFF00"/>
            </a:solidFill>
            <a:ln w="12700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</a:sp3d>
          </p:spPr>
          <p:txBody>
            <a:bodyPr wrap="square" lIns="92075" tIns="46038" rIns="92075" bIns="46038">
              <a:spAutoFit/>
              <a:flatTx/>
            </a:bodyPr>
            <a:lstStyle/>
            <a:p>
              <a:pPr marL="285750" indent="-285750" eaLnBrk="0" latinLnBrk="0" hangingPunct="0">
                <a:lnSpc>
                  <a:spcPct val="8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FF3300"/>
                  </a:solidFill>
                  <a:latin typeface="+mn-ea"/>
                  <a:ea typeface="+mn-ea"/>
                </a:rPr>
                <a:t>부서</a:t>
              </a:r>
            </a:p>
            <a:p>
              <a:pPr marL="285750" indent="-285750" eaLnBrk="0" latinLnBrk="0" hangingPunct="0">
                <a:lnSpc>
                  <a:spcPct val="7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부서코드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부서명            </a:t>
              </a:r>
            </a:p>
            <a:p>
              <a:pPr marL="285750" indent="-285750" eaLnBrk="0" latinLnBrk="0" hangingPunct="0">
                <a:lnSpc>
                  <a:spcPct val="50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lang="ko-KR" altLang="en-US" sz="1400" dirty="0">
                  <a:solidFill>
                    <a:srgbClr val="063DE8"/>
                  </a:solidFill>
                  <a:latin typeface="+mn-ea"/>
                  <a:ea typeface="+mn-ea"/>
                </a:rPr>
                <a:t>	위치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752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속성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지정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1</a:t>
            </a:r>
            <a:r>
              <a:rPr lang="ko-KR" altLang="en-US" sz="1400" dirty="0"/>
              <a:t>단계 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최소 단위 까지 </a:t>
            </a:r>
            <a:r>
              <a:rPr lang="ko-KR" altLang="en-US" sz="1400" dirty="0" smtClean="0"/>
              <a:t>분할</a:t>
            </a:r>
            <a:endParaRPr lang="en-US" altLang="ko-KR" sz="1400" dirty="0"/>
          </a:p>
          <a:p>
            <a:pPr lvl="3"/>
            <a:r>
              <a:rPr lang="ko-KR" altLang="en-US" sz="1400" dirty="0"/>
              <a:t>집합 개념의 </a:t>
            </a:r>
            <a:r>
              <a:rPr lang="ko-KR" altLang="en-US" sz="1400" dirty="0" smtClean="0"/>
              <a:t>속성은 </a:t>
            </a:r>
            <a:r>
              <a:rPr lang="ko-KR" altLang="en-US" sz="1400" dirty="0"/>
              <a:t>단순개념으로 분할</a:t>
            </a:r>
          </a:p>
          <a:p>
            <a:pPr lvl="3"/>
            <a:r>
              <a:rPr lang="ko-KR" altLang="en-US" sz="1400" dirty="0"/>
              <a:t>가능한 최소 단위까지 분할 한 후 필요에 따라 통합</a:t>
            </a:r>
          </a:p>
          <a:p>
            <a:pPr lvl="3"/>
            <a:r>
              <a:rPr lang="ko-KR" altLang="en-US" sz="1400" dirty="0"/>
              <a:t>분할 및 통합의 기준은 업무의 요구사항을 따른다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136576" y="2704089"/>
            <a:ext cx="7776864" cy="1706606"/>
            <a:chOff x="1477108" y="3048000"/>
            <a:chExt cx="6872654" cy="1778000"/>
          </a:xfrm>
        </p:grpSpPr>
        <p:sp>
          <p:nvSpPr>
            <p:cNvPr id="124934" name="AutoShape 6"/>
            <p:cNvSpPr>
              <a:spLocks noChangeArrowheads="1"/>
            </p:cNvSpPr>
            <p:nvPr/>
          </p:nvSpPr>
          <p:spPr bwMode="auto">
            <a:xfrm>
              <a:off x="3871547" y="3733800"/>
              <a:ext cx="2083777" cy="457200"/>
            </a:xfrm>
            <a:prstGeom prst="rightArrow">
              <a:avLst>
                <a:gd name="adj1" fmla="val 50000"/>
                <a:gd name="adj2" fmla="val 12343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24937" name="Picture 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7108" y="3048000"/>
              <a:ext cx="2239108" cy="172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938" name="Picture 10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6854" y="3048000"/>
              <a:ext cx="2162908" cy="177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919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하나의 값만 가지는가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여러 개의 값을 가지거나 반복되는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속성은 속성이 아님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반복되는 경우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분할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6993" name="Group 17"/>
          <p:cNvGrpSpPr>
            <a:grpSpLocks/>
          </p:cNvGrpSpPr>
          <p:nvPr/>
        </p:nvGrpSpPr>
        <p:grpSpPr bwMode="auto">
          <a:xfrm>
            <a:off x="1208584" y="2324614"/>
            <a:ext cx="7776864" cy="3598249"/>
            <a:chOff x="1344" y="1440"/>
            <a:chExt cx="3600" cy="2592"/>
          </a:xfrm>
        </p:grpSpPr>
        <p:sp>
          <p:nvSpPr>
            <p:cNvPr id="126988" name="AutoShape 12"/>
            <p:cNvSpPr>
              <a:spLocks noChangeArrowheads="1"/>
            </p:cNvSpPr>
            <p:nvPr/>
          </p:nvSpPr>
          <p:spPr bwMode="auto">
            <a:xfrm>
              <a:off x="3034" y="2448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pic>
          <p:nvPicPr>
            <p:cNvPr id="126990" name="Picture 1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820"/>
              <a:ext cx="3600" cy="1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991" name="Picture 1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4" y="1440"/>
              <a:ext cx="1200" cy="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7498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연산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판단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유도되는 값은 데이터의 일관성을 저해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모델링에서는 제외하고 추후 물리적 모델링에서 속성 여부 다시 판단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평균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최대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최소 등의 통계정보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관리수준 상세화 검토</a:t>
            </a: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자신 소유의 또 다른 속성 항목들을 가지면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엔티티이다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모델링 시의 관리수준 상세화는 추후 시간 및 비용을 절약시킨다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04595" y="3347163"/>
            <a:ext cx="7464829" cy="2505478"/>
            <a:chOff x="1392" y="1920"/>
            <a:chExt cx="3264" cy="2105"/>
          </a:xfrm>
        </p:grpSpPr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920"/>
              <a:ext cx="1200" cy="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3024"/>
              <a:ext cx="3264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784" y="2832"/>
              <a:ext cx="306" cy="336"/>
            </a:xfrm>
            <a:prstGeom prst="downArrow">
              <a:avLst>
                <a:gd name="adj1" fmla="val 50000"/>
                <a:gd name="adj2" fmla="val 2745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85"/>
          <p:cNvGraphicFramePr>
            <a:graphicFrameLocks noGrp="1"/>
          </p:cNvGraphicFramePr>
          <p:nvPr/>
        </p:nvGraphicFramePr>
        <p:xfrm>
          <a:off x="932507" y="2747937"/>
          <a:ext cx="7908925" cy="1645920"/>
        </p:xfrm>
        <a:graphic>
          <a:graphicData uri="http://schemas.openxmlformats.org/drawingml/2006/table">
            <a:tbl>
              <a:tblPr/>
              <a:tblGrid>
                <a:gridCol w="1130300"/>
                <a:gridCol w="1128713"/>
                <a:gridCol w="1130300"/>
                <a:gridCol w="1130300"/>
                <a:gridCol w="1130300"/>
                <a:gridCol w="1128712"/>
                <a:gridCol w="11303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고객번호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상품번호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주문일자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주문수량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주문단가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주문금액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2000/01/02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C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D8B9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66"/>
          <p:cNvSpPr txBox="1">
            <a:spLocks noChangeArrowheads="1"/>
          </p:cNvSpPr>
          <p:nvPr/>
        </p:nvSpPr>
        <p:spPr bwMode="auto">
          <a:xfrm>
            <a:off x="894283" y="4842743"/>
            <a:ext cx="1250405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</a:p>
        </p:txBody>
      </p:sp>
      <p:sp>
        <p:nvSpPr>
          <p:cNvPr id="11" name="AutoShape 68"/>
          <p:cNvSpPr>
            <a:spLocks noChangeArrowheads="1"/>
          </p:cNvSpPr>
          <p:nvPr/>
        </p:nvSpPr>
        <p:spPr bwMode="auto">
          <a:xfrm>
            <a:off x="14500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Text Box 82"/>
          <p:cNvSpPr txBox="1">
            <a:spLocks noChangeArrowheads="1"/>
          </p:cNvSpPr>
          <p:nvPr/>
        </p:nvSpPr>
        <p:spPr bwMode="auto">
          <a:xfrm>
            <a:off x="7689304" y="4842743"/>
            <a:ext cx="1152649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</a:p>
        </p:txBody>
      </p:sp>
      <p:sp>
        <p:nvSpPr>
          <p:cNvPr id="13" name="Text Box 86"/>
          <p:cNvSpPr txBox="1">
            <a:spLocks noChangeArrowheads="1"/>
          </p:cNvSpPr>
          <p:nvPr/>
        </p:nvSpPr>
        <p:spPr bwMode="auto">
          <a:xfrm>
            <a:off x="4341316" y="4842743"/>
            <a:ext cx="1115740" cy="369332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ko-KR" altLang="en-US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AutoShape 87"/>
          <p:cNvSpPr>
            <a:spLocks/>
          </p:cNvSpPr>
          <p:nvPr/>
        </p:nvSpPr>
        <p:spPr bwMode="auto">
          <a:xfrm rot="16200000">
            <a:off x="4726632" y="1855762"/>
            <a:ext cx="304800" cy="5486400"/>
          </a:xfrm>
          <a:prstGeom prst="leftBrace">
            <a:avLst>
              <a:gd name="adj1" fmla="val 150000"/>
              <a:gd name="adj2" fmla="val 50231"/>
            </a:avLst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5" name="AutoShape 88"/>
          <p:cNvSpPr>
            <a:spLocks noChangeArrowheads="1"/>
          </p:cNvSpPr>
          <p:nvPr/>
        </p:nvSpPr>
        <p:spPr bwMode="auto">
          <a:xfrm>
            <a:off x="8231832" y="4408462"/>
            <a:ext cx="152400" cy="3429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990000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992832" y="1476350"/>
            <a:ext cx="1799928" cy="92333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1. </a:t>
            </a:r>
            <a:r>
              <a:rPr lang="ko-KR" altLang="en-US" sz="1800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일반속성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2.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설계속성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sz="1800" dirty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3. </a:t>
            </a:r>
            <a:r>
              <a:rPr lang="ko-KR" altLang="en-US" dirty="0" smtClean="0">
                <a:solidFill>
                  <a:srgbClr val="990000"/>
                </a:solidFill>
                <a:latin typeface="돋움" pitchFamily="50" charset="-127"/>
                <a:ea typeface="돋움" pitchFamily="50" charset="-127"/>
              </a:rPr>
              <a:t>유도속성</a:t>
            </a:r>
            <a:endParaRPr lang="en-US" altLang="ko-KR" sz="1800" dirty="0">
              <a:solidFill>
                <a:srgbClr val="990000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별 속성 사례</a:t>
            </a:r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293440" y="2034431"/>
            <a:ext cx="7620000" cy="4392488"/>
            <a:chOff x="240" y="144"/>
            <a:chExt cx="5280" cy="412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344" y="144"/>
              <a:ext cx="4176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240" y="144"/>
              <a:ext cx="1008" cy="336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endParaRPr lang="en-US" altLang="ko-KR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44" y="52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부서명</a:t>
              </a: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40" y="52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부서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44" y="864"/>
              <a:ext cx="4176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사원번호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First_name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en-US" altLang="ko-KR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Last_name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입사일자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직급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급여액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defTabSz="822325" eaLnBrk="0" hangingPunct="0"/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커미션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40" y="864"/>
              <a:ext cx="1008" cy="38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사원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344" y="129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 명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40" y="129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지역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1344" y="163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신용도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기재사항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40" y="163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고객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344" y="196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선적일자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지불방법</a:t>
              </a: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40" y="196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1344" y="230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선적수량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40" y="230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주문항목</a:t>
              </a:r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1344" y="2640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제안가격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단위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240" y="2640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344" y="2976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재주문 시점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최대저장수량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 없는 이유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 보충 날자 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40" y="2976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1344" y="3312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주소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전화번호 </a:t>
              </a: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240" y="3312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창고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1344" y="3648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사진번호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 파일명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이미지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40" y="3648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제품사진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1344" y="3984"/>
              <a:ext cx="4176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설명번호</a:t>
              </a:r>
              <a:r>
                <a:rPr lang="en-US" altLang="ko-KR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240" y="3984"/>
              <a:ext cx="1008" cy="2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31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822325" eaLnBrk="0" hangingPunct="0"/>
              <a:r>
                <a:rPr lang="ko-KR" altLang="en-US" sz="140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제품설명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59296" y="1386359"/>
            <a:ext cx="8458200" cy="596702"/>
            <a:chOff x="382588" y="1268413"/>
            <a:chExt cx="8458200" cy="596702"/>
          </a:xfrm>
        </p:grpSpPr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392113" y="1268413"/>
              <a:ext cx="83058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1) </a:t>
              </a:r>
              <a:r>
                <a:rPr lang="ko-KR" altLang="en-US" sz="1400" b="1" dirty="0" err="1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엔티티</a:t>
              </a:r>
              <a:r>
                <a:rPr lang="ko-KR" altLang="en-US" sz="1400" dirty="0" err="1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는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여러 개의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속성으로 구성된 명사를 의미하며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>
              <a:off x="382588" y="1557338"/>
              <a:ext cx="845820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22325"/>
              <a:r>
                <a:rPr lang="en-US" altLang="ko-KR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2) </a:t>
              </a:r>
              <a:r>
                <a:rPr lang="ko-KR" altLang="en-US" sz="1400" b="1" dirty="0" smtClean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속성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은 여러 </a:t>
              </a:r>
              <a:r>
                <a:rPr lang="ko-KR" altLang="en-US" sz="14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개의 구성요소를 갖지 않는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명사를 의미한다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258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표기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내부에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작성함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표현 방식에 따라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UID, Mandatory, Optional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을 기호를 이용해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표현함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914400" lvl="2" indent="0">
              <a:buNone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(#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: UID, * : Mandatory, o : Optional)</a:t>
            </a:r>
          </a:p>
          <a:p>
            <a:pPr lvl="1">
              <a:buAutoNum type="arabicParenR" startAt="4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74592" y="2274189"/>
            <a:ext cx="7494832" cy="2490890"/>
            <a:chOff x="1520619" y="2812505"/>
            <a:chExt cx="6630736" cy="1986834"/>
          </a:xfrm>
        </p:grpSpPr>
        <p:sp>
          <p:nvSpPr>
            <p:cNvPr id="141316" name="AutoShape 4"/>
            <p:cNvSpPr>
              <a:spLocks noChangeArrowheads="1"/>
            </p:cNvSpPr>
            <p:nvPr/>
          </p:nvSpPr>
          <p:spPr bwMode="auto">
            <a:xfrm>
              <a:off x="1520619" y="3225815"/>
              <a:ext cx="2590800" cy="143364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ko-KR" altLang="en-US" sz="1400" b="1" dirty="0">
                  <a:latin typeface="+mn-ea"/>
                  <a:ea typeface="+mn-ea"/>
                </a:rPr>
                <a:t>사원</a:t>
              </a:r>
              <a:r>
                <a:rPr lang="en-US" altLang="ko-KR" sz="1400" b="1" dirty="0">
                  <a:latin typeface="+mn-ea"/>
                  <a:ea typeface="+mn-ea"/>
                </a:rPr>
                <a:t>(</a:t>
              </a:r>
              <a:r>
                <a:rPr lang="ko-KR" altLang="en-US" sz="1400" b="1" dirty="0">
                  <a:latin typeface="+mn-ea"/>
                  <a:ea typeface="+mn-ea"/>
                </a:rPr>
                <a:t>종업원</a:t>
              </a:r>
              <a:r>
                <a:rPr lang="en-US" altLang="ko-KR" sz="1400" b="1" dirty="0">
                  <a:latin typeface="+mn-ea"/>
                  <a:ea typeface="+mn-ea"/>
                </a:rPr>
                <a:t>)</a:t>
              </a:r>
            </a:p>
            <a:p>
              <a:endParaRPr lang="en-US" altLang="ko-KR" sz="1400" dirty="0">
                <a:latin typeface="+mn-ea"/>
                <a:ea typeface="+mn-ea"/>
              </a:endParaRPr>
            </a:p>
            <a:p>
              <a:r>
                <a:rPr lang="en-US" altLang="ko-KR" sz="1400" dirty="0" smtClean="0">
                  <a:latin typeface="+mn-ea"/>
                  <a:ea typeface="+mn-ea"/>
                </a:rPr>
                <a:t>  # </a:t>
              </a:r>
              <a:r>
                <a:rPr lang="ko-KR" altLang="en-US" sz="1400" dirty="0">
                  <a:latin typeface="+mn-ea"/>
                  <a:ea typeface="+mn-ea"/>
                </a:rPr>
                <a:t>사원번호</a:t>
              </a:r>
            </a:p>
            <a:p>
              <a:r>
                <a:rPr lang="ko-KR" altLang="en-US" sz="1400" dirty="0">
                  <a:latin typeface="+mn-ea"/>
                  <a:ea typeface="+mn-ea"/>
                </a:rPr>
                <a:t>  * 사원명</a:t>
              </a:r>
            </a:p>
            <a:p>
              <a:r>
                <a:rPr lang="en-US" altLang="ko-KR" sz="1400" dirty="0">
                  <a:latin typeface="+mn-ea"/>
                  <a:ea typeface="+mn-ea"/>
                </a:rPr>
                <a:t>  o </a:t>
              </a:r>
              <a:r>
                <a:rPr lang="ko-KR" altLang="en-US" sz="1400" dirty="0">
                  <a:latin typeface="+mn-ea"/>
                  <a:ea typeface="+mn-ea"/>
                </a:rPr>
                <a:t>생년월일</a:t>
              </a:r>
            </a:p>
          </p:txBody>
        </p:sp>
        <p:pic>
          <p:nvPicPr>
            <p:cNvPr id="141317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5078" y="2812505"/>
              <a:ext cx="2496277" cy="1986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46611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데이터모델 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화이트보드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포스트잇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4568" y="1458367"/>
            <a:ext cx="7848872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5118436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/>
              <a:t>데이터 모델링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정</a:t>
            </a:r>
            <a:r>
              <a:rPr lang="ko-KR" altLang="en-US" sz="1800" dirty="0"/>
              <a:t>의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현실세계의 </a:t>
            </a:r>
            <a:r>
              <a:rPr sz="1600" dirty="0" err="1" smtClean="0"/>
              <a:t>데이</a:t>
            </a:r>
            <a:r>
              <a:rPr lang="ko-KR" altLang="en-US" sz="1600" dirty="0" smtClean="0"/>
              <a:t>터들을</a:t>
            </a:r>
            <a:r>
              <a:rPr sz="1600" dirty="0" smtClean="0"/>
              <a:t> </a:t>
            </a:r>
            <a:r>
              <a:rPr lang="ko-KR" altLang="en-US" sz="1600" dirty="0" smtClean="0"/>
              <a:t>도형이나 기호를 이용하여 단순하고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이해하기 쉽게 표현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모형화</a:t>
            </a:r>
            <a:r>
              <a:rPr lang="en-US" altLang="ko-KR" sz="1600" dirty="0" smtClean="0"/>
              <a:t>)</a:t>
            </a:r>
            <a:br>
              <a:rPr lang="en-US" altLang="ko-KR" sz="1600" dirty="0" smtClean="0"/>
            </a:br>
            <a:r>
              <a:rPr lang="ko-KR" altLang="en-US" sz="1600" dirty="0" smtClean="0"/>
              <a:t>하는</a:t>
            </a:r>
            <a:r>
              <a:rPr sz="1600" dirty="0" smtClean="0"/>
              <a:t> 것</a:t>
            </a:r>
            <a:endParaRPr lang="en-US" altLang="ko-KR" sz="1600" dirty="0"/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</a:rPr>
              <a:t>개발 업무 및 사용자 요구사항을 정확하게 분석하여 기업 데이터를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엔티티</a:t>
            </a:r>
            <a:r>
              <a:rPr lang="en-US" altLang="ko-KR" sz="1600" dirty="0" smtClean="0">
                <a:solidFill>
                  <a:srgbClr val="C00000"/>
                </a:solidFill>
              </a:rPr>
              <a:t>(Entity)</a:t>
            </a:r>
            <a:r>
              <a:rPr lang="ko-KR" altLang="en-US" sz="1600" dirty="0" smtClean="0">
                <a:solidFill>
                  <a:srgbClr val="C00000"/>
                </a:solidFill>
              </a:rPr>
              <a:t>와  엔티티간의 관계</a:t>
            </a:r>
            <a:r>
              <a:rPr lang="en-US" altLang="ko-KR" sz="1600" dirty="0" smtClean="0">
                <a:solidFill>
                  <a:srgbClr val="C00000"/>
                </a:solidFill>
              </a:rPr>
              <a:t>(Relation) </a:t>
            </a:r>
            <a:r>
              <a:rPr lang="ko-KR" altLang="en-US" sz="1600" dirty="0" smtClean="0">
                <a:solidFill>
                  <a:srgbClr val="C00000"/>
                </a:solidFill>
              </a:rPr>
              <a:t>및 </a:t>
            </a:r>
            <a:r>
              <a:rPr lang="ko-KR" altLang="en-US" sz="1600" dirty="0" err="1" smtClean="0">
                <a:solidFill>
                  <a:srgbClr val="C00000"/>
                </a:solidFill>
              </a:rPr>
              <a:t>엔티티가</a:t>
            </a:r>
            <a:r>
              <a:rPr lang="ko-KR" altLang="en-US" sz="1600" dirty="0" smtClean="0">
                <a:solidFill>
                  <a:srgbClr val="C00000"/>
                </a:solidFill>
              </a:rPr>
              <a:t> 가지는 속성을 중심으로 체계적이고</a:t>
            </a:r>
            <a:r>
              <a:rPr lang="en-US" altLang="ko-KR" sz="1600" dirty="0" smtClean="0">
                <a:solidFill>
                  <a:srgbClr val="C00000"/>
                </a:solidFill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</a:rPr>
              <a:t>이해하기 쉽게 표현하는 것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</a:rPr>
              <a:t>효율적 데이터 관리를 위한 데이터베이스 구축 절차</a:t>
            </a:r>
            <a:endParaRPr lang="en-US" altLang="ko-KR" sz="1600" dirty="0" smtClean="0">
              <a:solidFill>
                <a:srgbClr val="C00000"/>
              </a:solidFill>
            </a:endParaRPr>
          </a:p>
          <a:p>
            <a:pPr lvl="2"/>
            <a:r>
              <a:rPr lang="ko-KR" altLang="en-US" sz="1500" dirty="0" smtClean="0">
                <a:solidFill>
                  <a:srgbClr val="C00000"/>
                </a:solidFill>
              </a:rPr>
              <a:t>요구사항 분석 ▷ 개념적 모델링 ▷ 논리적 모델링 ▷ 물리적 모델링 ▷ 데이터베이스 구축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데이터 모델링의 </a:t>
            </a:r>
            <a:r>
              <a:rPr lang="ko-KR" altLang="en-US" sz="1800" dirty="0"/>
              <a:t>목적</a:t>
            </a:r>
          </a:p>
          <a:p>
            <a:pPr lvl="1"/>
            <a:r>
              <a:rPr lang="ko-KR" altLang="en-US" sz="1600" dirty="0" smtClean="0">
                <a:solidFill>
                  <a:srgbClr val="C00000"/>
                </a:solidFill>
              </a:rPr>
              <a:t>정보시스템</a:t>
            </a:r>
            <a:r>
              <a:rPr lang="ko-KR" altLang="en-US" sz="1600" dirty="0" smtClean="0"/>
              <a:t> 구축 대상이 되는 기업의 업무 내용을 </a:t>
            </a:r>
            <a:r>
              <a:rPr lang="ko-KR" altLang="en-US" sz="1600" dirty="0" smtClean="0">
                <a:solidFill>
                  <a:srgbClr val="C00000"/>
                </a:solidFill>
              </a:rPr>
              <a:t>표준화된 표기법</a:t>
            </a:r>
            <a:r>
              <a:rPr lang="ko-KR" altLang="en-US" sz="1600" dirty="0" smtClean="0"/>
              <a:t>으로 작성함으로써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업무를 정확하게 분석할 수 있다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고객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분석가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설계자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개발자 등 이해당사자간의 원활한 </a:t>
            </a:r>
            <a:r>
              <a:rPr lang="ko-KR" altLang="en-US" sz="1600" dirty="0"/>
              <a:t>의사소통 </a:t>
            </a:r>
            <a:r>
              <a:rPr lang="ko-KR" altLang="en-US" sz="1600" dirty="0" smtClean="0"/>
              <a:t>수단으로 사용할 수 있다</a:t>
            </a:r>
            <a:endParaRPr lang="ko-KR" altLang="en-US" sz="1600" dirty="0"/>
          </a:p>
          <a:p>
            <a:pPr lvl="1"/>
            <a:r>
              <a:rPr lang="ko-KR" altLang="en-US" sz="1600" dirty="0" smtClean="0"/>
              <a:t>실제 데이터베이스 구축 및 시스템 개발에 적용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76818" y="5346799"/>
            <a:ext cx="8568952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600" b="1" dirty="0" smtClean="0">
                <a:latin typeface="+mn-ea"/>
              </a:rPr>
              <a:t>데이터베이스 설계에서 가장 많이 사용되는 데이터 모델은 </a:t>
            </a:r>
            <a:r>
              <a:rPr lang="en-US" altLang="ko-KR" sz="1600" b="1" dirty="0" smtClean="0">
                <a:solidFill>
                  <a:srgbClr val="FFFF00"/>
                </a:solidFill>
                <a:latin typeface="+mn-ea"/>
              </a:rPr>
              <a:t>E-R </a:t>
            </a:r>
            <a:r>
              <a:rPr lang="ko-KR" altLang="en-US" sz="1600" b="1" dirty="0" smtClean="0">
                <a:solidFill>
                  <a:srgbClr val="FFFF00"/>
                </a:solidFill>
                <a:latin typeface="+mn-ea"/>
              </a:rPr>
              <a:t>모델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err="1" smtClean="0">
                <a:latin typeface="+mn-ea"/>
              </a:rPr>
              <a:t>엔티티</a:t>
            </a:r>
            <a:r>
              <a:rPr lang="en-US" altLang="ko-KR" sz="1600" b="1" dirty="0" smtClean="0">
                <a:latin typeface="+mn-ea"/>
              </a:rPr>
              <a:t>-</a:t>
            </a:r>
            <a:r>
              <a:rPr lang="ko-KR" altLang="en-US" sz="1600" b="1" dirty="0" smtClean="0">
                <a:latin typeface="+mn-ea"/>
              </a:rPr>
              <a:t>관계모델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이다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14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논리적 데이터모델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E-R Diagram)</a:t>
            </a:r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439" y="1519253"/>
            <a:ext cx="7916234" cy="276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적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데이터 모델을 작성하는 가장 큰 목적은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사이의 관계 및 제약사항을 정확하게 표현하는 것이다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이러한 목적을 달성하기 위해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적절한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해 내야 하는데 이러한  </a:t>
            </a:r>
            <a:r>
              <a:rPr lang="ko-KR" altLang="en-US" sz="18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식별하는 데 사용되는 기법을 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(Normalization)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이라 한다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정규화</a:t>
            </a:r>
            <a:r>
              <a:rPr lang="en-US" altLang="ko-KR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기업의 정보화 요구에 대하여 적절한 속성을 갖는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생성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식별</a:t>
            </a:r>
            <a:r>
              <a:rPr lang="en-US" altLang="ko-KR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기법으로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속성들간의 관계를 통해 속성의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중복성을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5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최소화하고 정보의 일관성을 보장</a:t>
            </a:r>
            <a:r>
              <a:rPr lang="ko-KR" altLang="en-US" sz="1500" dirty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하기 위한 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sz="1500" dirty="0" smtClean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모든 정규화 과정은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기본키와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일반속성 사이의 의존성을 기반으로 </a:t>
            </a:r>
            <a:r>
              <a:rPr lang="ko-KR" altLang="en-US" sz="1500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엔티티를</a:t>
            </a:r>
            <a:r>
              <a:rPr lang="ko-KR" altLang="en-US" sz="15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식별</a:t>
            </a:r>
            <a:r>
              <a:rPr lang="ko-KR" altLang="en-US" sz="15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하는 작업을 수행</a:t>
            </a:r>
            <a:endParaRPr lang="ko-KR" altLang="en-US" sz="1500" dirty="0">
              <a:solidFill>
                <a:srgbClr val="000099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7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700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sz="17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속성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중복성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배제로 데이터 관리 편의성 제고 및 자료 저장 공간의 최소화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데이터 구조의 안정성 및 </a:t>
            </a:r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 유지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5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5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속성의 </a:t>
            </a:r>
            <a:r>
              <a:rPr lang="ko-KR" altLang="en-US" sz="1550" dirty="0">
                <a:latin typeface="맑은 고딕" pitchFamily="50" charset="-127"/>
                <a:ea typeface="맑은 고딕" pitchFamily="50" charset="-127"/>
              </a:rPr>
              <a:t>누락 여부 검증</a:t>
            </a:r>
          </a:p>
          <a:p>
            <a:pPr lvl="1"/>
            <a:r>
              <a:rPr lang="ko-KR" altLang="en-US" sz="1550" dirty="0" smtClean="0">
                <a:latin typeface="맑은 고딕" pitchFamily="50" charset="-127"/>
                <a:ea typeface="맑은 고딕" pitchFamily="50" charset="-127"/>
              </a:rPr>
              <a:t>자료검색과 추출의 효율성을 추구</a:t>
            </a:r>
            <a:endParaRPr lang="ko-KR" altLang="en-US" sz="15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4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정규화 단계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속성의 값은 속성의 도메인에 속하는 단일한 값만을 가져야 한다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수의 값을 가져서는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속성이 다수의 값을 가지고 있는 경우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의 관계의 새로운 엔티티 생성 필요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기본키에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완전하게 종속되지 않는 속성 제거</a:t>
            </a: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모든 속성은 반드시 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UID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전부에 종속되어야 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(UID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일부에만 종속되어서는 안됨</a:t>
            </a:r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2"/>
            <a:r>
              <a:rPr lang="en-US" altLang="ko-KR" sz="1450" dirty="0" smtClean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  <a:endParaRPr lang="en-US" altLang="ko-KR" sz="145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 아닌 모든 속성 간에 종속되는 속성 제거</a:t>
            </a:r>
            <a:endParaRPr lang="en-US" altLang="ko-KR" sz="145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50" dirty="0">
                <a:latin typeface="맑은 고딕" pitchFamily="50" charset="-127"/>
                <a:ea typeface="맑은 고딕" pitchFamily="50" charset="-127"/>
              </a:rPr>
              <a:t>1:N </a:t>
            </a:r>
            <a:r>
              <a:rPr lang="ko-KR" altLang="en-US" sz="1450" dirty="0">
                <a:latin typeface="맑은 고딕" pitchFamily="50" charset="-127"/>
                <a:ea typeface="맑은 고딕" pitchFamily="50" charset="-127"/>
              </a:rPr>
              <a:t>의 관계의 새로운 엔티티 </a:t>
            </a:r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추가</a:t>
            </a:r>
          </a:p>
          <a:p>
            <a:pPr lvl="1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4,5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50" dirty="0" smtClean="0">
                <a:latin typeface="맑은 고딕" pitchFamily="50" charset="-127"/>
                <a:ea typeface="맑은 고딕" pitchFamily="50" charset="-127"/>
              </a:rPr>
              <a:t>실제로 거의 고려되지 않는 정규화</a:t>
            </a:r>
          </a:p>
          <a:p>
            <a:pPr lvl="2"/>
            <a:endParaRPr lang="ko-KR" altLang="en-US" sz="14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57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모든 속성의 값은 도메인에 속하는 단일한 값만을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가져야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함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다수의 값을 가져서는 안됨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속성이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다수의 값을 가지고 있다면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생성 필요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을 이용하여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두개의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엔티티로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분리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5056575"/>
              </p:ext>
            </p:extLst>
          </p:nvPr>
        </p:nvGraphicFramePr>
        <p:xfrm>
          <a:off x="2402284" y="4506354"/>
          <a:ext cx="3074988" cy="1658940"/>
        </p:xfrm>
        <a:graphic>
          <a:graphicData uri="http://schemas.openxmlformats.org/drawingml/2006/table">
            <a:tbl>
              <a:tblPr/>
              <a:tblGrid>
                <a:gridCol w="1055688"/>
                <a:gridCol w="760412"/>
                <a:gridCol w="1258888"/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65235560"/>
              </p:ext>
            </p:extLst>
          </p:nvPr>
        </p:nvGraphicFramePr>
        <p:xfrm>
          <a:off x="5834459" y="4506354"/>
          <a:ext cx="2574925" cy="1658640"/>
        </p:xfrm>
        <a:graphic>
          <a:graphicData uri="http://schemas.openxmlformats.org/drawingml/2006/table">
            <a:tbl>
              <a:tblPr/>
              <a:tblGrid>
                <a:gridCol w="1265238"/>
                <a:gridCol w="1309687"/>
              </a:tblGrid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2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80" marB="46780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2193422"/>
              </p:ext>
            </p:extLst>
          </p:nvPr>
        </p:nvGraphicFramePr>
        <p:xfrm>
          <a:off x="1354757" y="2289264"/>
          <a:ext cx="4678363" cy="1658940"/>
        </p:xfrm>
        <a:graphic>
          <a:graphicData uri="http://schemas.openxmlformats.org/drawingml/2006/table">
            <a:tbl>
              <a:tblPr/>
              <a:tblGrid>
                <a:gridCol w="1000125"/>
                <a:gridCol w="720725"/>
                <a:gridCol w="1193800"/>
                <a:gridCol w="1763713"/>
              </a:tblGrid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학번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동아리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20013426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박하늘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컴퓨터학과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영어회화반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20025914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홍길동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영문학과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수화반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합창반</a:t>
                      </a: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20038540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홍길순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음악학과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 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미술반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99590264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이몽룡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사회복지학과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검도부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4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97456123</a:t>
                      </a:r>
                      <a:endParaRPr kumimoji="1" lang="en-US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최푸름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국어국문과</a:t>
                      </a: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축구부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802" marB="46802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AutoShape 104"/>
          <p:cNvSpPr>
            <a:spLocks noChangeArrowheads="1"/>
          </p:cNvSpPr>
          <p:nvPr/>
        </p:nvSpPr>
        <p:spPr bwMode="auto">
          <a:xfrm rot="10800000" flipH="1">
            <a:off x="6478984" y="3249306"/>
            <a:ext cx="800100" cy="723900"/>
          </a:xfrm>
          <a:custGeom>
            <a:avLst/>
            <a:gdLst>
              <a:gd name="T0" fmla="*/ 784168564 w 21600"/>
              <a:gd name="T1" fmla="*/ 0 h 21600"/>
              <a:gd name="T2" fmla="*/ 470481099 w 21600"/>
              <a:gd name="T3" fmla="*/ 271023502 h 21600"/>
              <a:gd name="T4" fmla="*/ 0 w 21600"/>
              <a:gd name="T5" fmla="*/ 677596977 h 21600"/>
              <a:gd name="T6" fmla="*/ 470481099 w 21600"/>
              <a:gd name="T7" fmla="*/ 813070538 h 21600"/>
              <a:gd name="T8" fmla="*/ 940960865 w 21600"/>
              <a:gd name="T9" fmla="*/ 564631946 h 21600"/>
              <a:gd name="T10" fmla="*/ 1097805246 w 21600"/>
              <a:gd name="T11" fmla="*/ 271023502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CC00"/>
          </a:solidFill>
          <a:ln w="127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66000">
                <a:alpha val="50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>
              <a:latin typeface="한컴돋움" pitchFamily="18" charset="-127"/>
              <a:ea typeface="한컴돋움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277" y="42196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학생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7096" y="423623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굴림" pitchFamily="50" charset="-127"/>
                <a:ea typeface="굴림" pitchFamily="50" charset="-127"/>
              </a:rPr>
              <a:t>참여 동아리항목 </a:t>
            </a: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/>
              <a:t>2 </a:t>
            </a:r>
            <a:r>
              <a:rPr lang="ko-KR" altLang="en-US" sz="1600" dirty="0" smtClean="0"/>
              <a:t>정규화</a:t>
            </a:r>
            <a:endParaRPr lang="en-US" altLang="ko-KR" sz="1600" dirty="0"/>
          </a:p>
          <a:p>
            <a:pPr lvl="2"/>
            <a:r>
              <a:rPr lang="ko-KR" altLang="en-US" sz="1400" dirty="0" smtClean="0"/>
              <a:t>모든 일반속성은 반드시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완전 종속되어야 함</a:t>
            </a:r>
            <a:r>
              <a:rPr lang="en-US" altLang="ko-KR" sz="1400" dirty="0" smtClean="0"/>
              <a:t> (</a:t>
            </a:r>
            <a:r>
              <a:rPr lang="ko-KR" altLang="en-US" sz="1400" dirty="0" smtClean="0"/>
              <a:t>일부에만 종속되어서는 안됨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400" dirty="0" smtClean="0"/>
              <a:t>어떤 일반 속성이 </a:t>
            </a:r>
            <a:r>
              <a:rPr lang="ko-KR" altLang="en-US" sz="1400" dirty="0" err="1" smtClean="0"/>
              <a:t>기본키에</a:t>
            </a:r>
            <a:r>
              <a:rPr lang="ko-KR" altLang="en-US" sz="1400" dirty="0" smtClean="0"/>
              <a:t> 종속되어 있지 않으면 </a:t>
            </a:r>
            <a:r>
              <a:rPr lang="en-US" altLang="ko-KR" sz="1400" dirty="0" smtClean="0"/>
              <a:t>1 : </a:t>
            </a:r>
            <a:r>
              <a:rPr lang="ko-KR" altLang="en-US" sz="1400" dirty="0" smtClean="0"/>
              <a:t>다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관계의 새로운 </a:t>
            </a:r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생성 필요</a:t>
            </a:r>
            <a:endParaRPr lang="en-US" altLang="ko-KR" sz="1400" dirty="0"/>
          </a:p>
        </p:txBody>
      </p:sp>
      <p:grpSp>
        <p:nvGrpSpPr>
          <p:cNvPr id="187405" name="Group 13"/>
          <p:cNvGrpSpPr>
            <a:grpSpLocks/>
          </p:cNvGrpSpPr>
          <p:nvPr/>
        </p:nvGrpSpPr>
        <p:grpSpPr bwMode="auto">
          <a:xfrm>
            <a:off x="962117" y="2178447"/>
            <a:ext cx="8020598" cy="2088232"/>
            <a:chOff x="768" y="1827"/>
            <a:chExt cx="5232" cy="1341"/>
          </a:xfrm>
        </p:grpSpPr>
        <p:pic>
          <p:nvPicPr>
            <p:cNvPr id="1873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7"/>
              <a:ext cx="910" cy="1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7400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832"/>
              <a:ext cx="3360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7401" name="AutoShape 9"/>
            <p:cNvSpPr>
              <a:spLocks noChangeArrowheads="1"/>
            </p:cNvSpPr>
            <p:nvPr/>
          </p:nvSpPr>
          <p:spPr bwMode="auto">
            <a:xfrm>
              <a:off x="1824" y="2446"/>
              <a:ext cx="615" cy="356"/>
            </a:xfrm>
            <a:prstGeom prst="rightArrow">
              <a:avLst>
                <a:gd name="adj1" fmla="val 50000"/>
                <a:gd name="adj2" fmla="val 431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522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ko-KR" altLang="en-US" sz="1600" dirty="0" smtClean="0"/>
              <a:t>제 </a:t>
            </a:r>
            <a:r>
              <a:rPr lang="en-US" altLang="ko-KR" sz="1600" dirty="0" smtClean="0"/>
              <a:t>3 </a:t>
            </a:r>
            <a:r>
              <a:rPr lang="ko-KR" altLang="en-US" sz="1600" dirty="0" smtClean="0"/>
              <a:t>정규화</a:t>
            </a:r>
            <a:endParaRPr lang="en-US" altLang="ko-KR" sz="1600" dirty="0" smtClean="0"/>
          </a:p>
          <a:p>
            <a:pPr lvl="2"/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기본키가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아닌 모든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일반 속성간에는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서로 종속 될 수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없다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속성간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종속성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배제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400" smtClean="0">
                <a:latin typeface="맑은 고딕" pitchFamily="50" charset="-127"/>
                <a:ea typeface="맑은 고딕" pitchFamily="50" charset="-127"/>
              </a:rPr>
              <a:t>일반 속성간에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종속이 존재하면 새로운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엔티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티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생성하고 </a:t>
            </a:r>
            <a:r>
              <a:rPr lang="ko-KR" altLang="en-US" sz="1400" dirty="0" err="1" smtClean="0">
                <a:latin typeface="맑은 고딕" pitchFamily="50" charset="-127"/>
                <a:ea typeface="맑은 고딕" pitchFamily="50" charset="-127"/>
              </a:rPr>
              <a:t>기본키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부여 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다의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관계를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부여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/>
          </a:p>
          <a:p>
            <a:pPr lvl="3"/>
            <a:endParaRPr lang="en-US" altLang="ko-KR" sz="1400" dirty="0" smtClean="0"/>
          </a:p>
          <a:p>
            <a:pPr lvl="3"/>
            <a:endParaRPr lang="en-US" altLang="ko-KR" sz="1400" dirty="0" smtClean="0"/>
          </a:p>
        </p:txBody>
      </p:sp>
      <p:grpSp>
        <p:nvGrpSpPr>
          <p:cNvPr id="191499" name="Group 11"/>
          <p:cNvGrpSpPr>
            <a:grpSpLocks/>
          </p:cNvGrpSpPr>
          <p:nvPr/>
        </p:nvGrpSpPr>
        <p:grpSpPr bwMode="auto">
          <a:xfrm>
            <a:off x="1020270" y="2178447"/>
            <a:ext cx="7632848" cy="2592288"/>
            <a:chOff x="780" y="1680"/>
            <a:chExt cx="5268" cy="1728"/>
          </a:xfrm>
        </p:grpSpPr>
        <p:pic>
          <p:nvPicPr>
            <p:cNvPr id="191495" name="Picture 7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" y="1680"/>
              <a:ext cx="900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1496" name="Picture 8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803"/>
              <a:ext cx="3552" cy="1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1497" name="AutoShape 9"/>
            <p:cNvSpPr>
              <a:spLocks noChangeArrowheads="1"/>
            </p:cNvSpPr>
            <p:nvPr/>
          </p:nvSpPr>
          <p:spPr bwMode="auto">
            <a:xfrm>
              <a:off x="1728" y="2379"/>
              <a:ext cx="615" cy="316"/>
            </a:xfrm>
            <a:prstGeom prst="rightArrow">
              <a:avLst>
                <a:gd name="adj1" fmla="val 50000"/>
                <a:gd name="adj2" fmla="val 4865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54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290490"/>
              </p:ext>
            </p:extLst>
          </p:nvPr>
        </p:nvGraphicFramePr>
        <p:xfrm>
          <a:off x="2072680" y="1820999"/>
          <a:ext cx="1545703" cy="3453792"/>
        </p:xfrm>
        <a:graphic>
          <a:graphicData uri="http://schemas.openxmlformats.org/drawingml/2006/table">
            <a:tbl>
              <a:tblPr/>
              <a:tblGrid>
                <a:gridCol w="1545703"/>
              </a:tblGrid>
              <a:tr h="78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1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tx2"/>
                        </a:gs>
                      </a:gsLst>
                      <a:lin ang="2700000" scaled="1"/>
                    </a:gradFill>
                  </a:tcPr>
                </a:tc>
              </a:tr>
              <a:tr h="885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2</a:t>
                      </a:r>
                      <a:r>
                        <a:rPr kumimoji="0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</a:gradFill>
                  </a:tcPr>
                </a:tc>
              </a:tr>
              <a:tr h="90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3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2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tcPr>
                </a:tc>
              </a:tr>
              <a:tr h="882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제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4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타자전각M" pitchFamily="18" charset="-127"/>
                          <a:ea typeface="굴림" pitchFamily="50" charset="-127"/>
                        </a:rPr>
                        <a:t>정규형</a:t>
                      </a:r>
                    </a:p>
                  </a:txBody>
                  <a:tcPr marL="90000" marR="90000" marT="45457" marB="4545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folHlink">
                            <a:gamma/>
                            <a:tint val="54510"/>
                            <a:invGamma/>
                          </a:schemeClr>
                        </a:gs>
                        <a:gs pos="100000">
                          <a:schemeClr val="folHlink"/>
                        </a:gs>
                      </a:gsLst>
                      <a:lin ang="2700000" scaled="1"/>
                    </a:gradFill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762399" y="1962423"/>
            <a:ext cx="4056452" cy="3168352"/>
            <a:chOff x="4304928" y="2034431"/>
            <a:chExt cx="4056452" cy="3007467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 rot="10800000">
              <a:off x="4304928" y="2034431"/>
              <a:ext cx="4056452" cy="3007467"/>
            </a:xfrm>
            <a:prstGeom prst="upArrow">
              <a:avLst>
                <a:gd name="adj1" fmla="val 85463"/>
                <a:gd name="adj2" fmla="val 25000"/>
              </a:avLst>
            </a:prstGeom>
            <a:solidFill>
              <a:srgbClr val="FFEAA7"/>
            </a:solidFill>
            <a:ln w="25400">
              <a:solidFill>
                <a:srgbClr val="00206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808983" y="2454078"/>
              <a:ext cx="3071675" cy="1569660"/>
            </a:xfrm>
            <a:prstGeom prst="rect">
              <a:avLst/>
            </a:prstGeom>
            <a:solidFill>
              <a:srgbClr val="FFEAA7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장점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유연한 데이터 구축 가능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데이터의 정확성 높아짐</a:t>
              </a:r>
            </a:p>
            <a:p>
              <a:pPr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단점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물리적 접근이 복잡</a:t>
              </a:r>
            </a:p>
            <a:p>
              <a:pPr lvl="1">
                <a:buFontTx/>
                <a:buChar char="-"/>
              </a:pPr>
              <a:r>
                <a:rPr lang="ko-KR" altLang="en-US" sz="1600" dirty="0">
                  <a:latin typeface="+mn-ea"/>
                  <a:ea typeface="+mn-ea"/>
                </a:rPr>
                <a:t> 길이가 짧은 데이터 생성</a:t>
              </a: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정규화의 장점 </a:t>
            </a:r>
            <a:r>
              <a:rPr lang="en-US" altLang="ko-KR" sz="1600" dirty="0" smtClean="0">
                <a:latin typeface="+mj-ea"/>
                <a:ea typeface="+mj-ea"/>
              </a:rPr>
              <a:t>/ </a:t>
            </a:r>
            <a:r>
              <a:rPr lang="ko-KR" altLang="en-US" sz="1600" dirty="0" smtClean="0">
                <a:latin typeface="+mj-ea"/>
                <a:ea typeface="+mj-ea"/>
              </a:rPr>
              <a:t>단점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논리적 데이터 모델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246" y="1530375"/>
            <a:ext cx="81812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636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도서 쇼핑몰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 descr="C:\JavaDeveloper\프로젝트\도서쇼핑몰(수료프로젝트)\이미지\erd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340" y="1458367"/>
            <a:ext cx="837713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논리적</a:t>
            </a:r>
            <a:r>
              <a:rPr lang="en-US" altLang="ko-KR" dirty="0" smtClean="0"/>
              <a:t>(Logical)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464" y="1092460"/>
            <a:ext cx="9499056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학사관리 시스템 논리적 데이터 모델 사례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8529" name="_x116087680" descr="EMB0000199c1a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544" y="1425798"/>
            <a:ext cx="8280920" cy="4785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2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4294967295"/>
          </p:nvPr>
        </p:nvSpPr>
        <p:spPr>
          <a:xfrm>
            <a:off x="350489" y="1092459"/>
            <a:ext cx="9205023" cy="10139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/>
              <a:t>일반적인 정보 시스템 구축 과정</a:t>
            </a:r>
            <a:endParaRPr lang="ko-KR" altLang="en-US" sz="18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06507" y="1713145"/>
            <a:ext cx="8811372" cy="4353734"/>
            <a:chOff x="506507" y="1736205"/>
            <a:chExt cx="8811372" cy="4353734"/>
          </a:xfrm>
        </p:grpSpPr>
        <p:sp>
          <p:nvSpPr>
            <p:cNvPr id="292911" name="AutoShape 47"/>
            <p:cNvSpPr>
              <a:spLocks noChangeArrowheads="1"/>
            </p:cNvSpPr>
            <p:nvPr/>
          </p:nvSpPr>
          <p:spPr bwMode="auto">
            <a:xfrm>
              <a:off x="2142249" y="1736205"/>
              <a:ext cx="6719982" cy="251940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업</a:t>
              </a:r>
              <a:r>
                <a:rPr kumimoji="1" lang="ko-KR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무 요구사항</a:t>
              </a:r>
              <a:endParaRPr kumimoji="1"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2" name="AutoShape 48"/>
            <p:cNvSpPr>
              <a:spLocks noChangeArrowheads="1"/>
            </p:cNvSpPr>
            <p:nvPr/>
          </p:nvSpPr>
          <p:spPr bwMode="auto">
            <a:xfrm>
              <a:off x="1665294" y="2124668"/>
              <a:ext cx="7652585" cy="2862092"/>
            </a:xfrm>
            <a:prstGeom prst="downArrow">
              <a:avLst>
                <a:gd name="adj1" fmla="val 68750"/>
                <a:gd name="adj2" fmla="val 12537"/>
              </a:avLst>
            </a:prstGeom>
            <a:gradFill rotWithShape="1">
              <a:gsLst>
                <a:gs pos="0">
                  <a:srgbClr val="CC99FF">
                    <a:gamma/>
                    <a:shade val="46275"/>
                    <a:invGamma/>
                  </a:srgbClr>
                </a:gs>
                <a:gs pos="50000">
                  <a:srgbClr val="CC99FF"/>
                </a:gs>
                <a:gs pos="100000">
                  <a:srgbClr val="CC99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3" name="AutoShape 49"/>
            <p:cNvSpPr>
              <a:spLocks noChangeArrowheads="1"/>
            </p:cNvSpPr>
            <p:nvPr/>
          </p:nvSpPr>
          <p:spPr bwMode="auto">
            <a:xfrm>
              <a:off x="2740491" y="5200105"/>
              <a:ext cx="5474327" cy="809184"/>
            </a:xfrm>
            <a:prstGeom prst="roundRect">
              <a:avLst>
                <a:gd name="adj" fmla="val 12495"/>
              </a:avLst>
            </a:prstGeom>
            <a:solidFill>
              <a:srgbClr val="CCFFFF"/>
            </a:solidFill>
            <a:ln w="12700">
              <a:round/>
              <a:headEnd/>
              <a:tailEnd/>
            </a:ln>
            <a:effectLst/>
            <a:scene3d>
              <a:camera prst="legacyPerspectiveTopRight"/>
              <a:lightRig rig="legacyFlat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  <a:flatTx/>
            </a:bodyPr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운영 시스템</a:t>
              </a: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endParaRPr kumimoji="1"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5" name="AutoShape 51"/>
            <p:cNvSpPr>
              <a:spLocks noChangeArrowheads="1"/>
            </p:cNvSpPr>
            <p:nvPr/>
          </p:nvSpPr>
          <p:spPr bwMode="auto">
            <a:xfrm>
              <a:off x="3074851" y="5509262"/>
              <a:ext cx="1793088" cy="580677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ts val="1000"/>
                </a:lnSpc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+mn-ea"/>
                  <a:ea typeface="+mn-ea"/>
                </a:rPr>
                <a:t>DataBase</a:t>
              </a:r>
              <a:endParaRPr lang="en-US" altLang="ko-KR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92917" name="Line 53"/>
            <p:cNvSpPr>
              <a:spLocks noChangeShapeType="1"/>
            </p:cNvSpPr>
            <p:nvPr/>
          </p:nvSpPr>
          <p:spPr bwMode="auto">
            <a:xfrm>
              <a:off x="5082651" y="5831860"/>
              <a:ext cx="8375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1000"/>
                </a:lnSpc>
              </a:pPr>
              <a:endParaRPr lang="ko-KR" altLang="en-US" sz="2000">
                <a:latin typeface="+mn-ea"/>
                <a:ea typeface="+mn-ea"/>
              </a:endParaRPr>
            </a:p>
          </p:txBody>
        </p:sp>
        <p:sp>
          <p:nvSpPr>
            <p:cNvPr id="292918" name="AutoShape 54"/>
            <p:cNvSpPr>
              <a:spLocks noChangeArrowheads="1"/>
            </p:cNvSpPr>
            <p:nvPr/>
          </p:nvSpPr>
          <p:spPr bwMode="auto">
            <a:xfrm>
              <a:off x="2247146" y="2847825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19" name="AutoShape 55"/>
            <p:cNvSpPr>
              <a:spLocks noChangeArrowheads="1"/>
            </p:cNvSpPr>
            <p:nvPr/>
          </p:nvSpPr>
          <p:spPr bwMode="auto">
            <a:xfrm>
              <a:off x="2247146" y="3474204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물리적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0" name="AutoShape 56"/>
            <p:cNvSpPr>
              <a:spLocks noChangeArrowheads="1"/>
            </p:cNvSpPr>
            <p:nvPr/>
          </p:nvSpPr>
          <p:spPr bwMode="auto">
            <a:xfrm>
              <a:off x="2247146" y="4115368"/>
              <a:ext cx="3338684" cy="457014"/>
            </a:xfrm>
            <a:prstGeom prst="bevel">
              <a:avLst>
                <a:gd name="adj" fmla="val 5491"/>
              </a:avLst>
            </a:prstGeom>
            <a:solidFill>
              <a:srgbClr val="0033CC"/>
            </a:solidFill>
            <a:ln w="9525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Database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en-US" altLang="ko-KR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2" name="AutoShape 58"/>
            <p:cNvSpPr>
              <a:spLocks noChangeArrowheads="1"/>
            </p:cNvSpPr>
            <p:nvPr/>
          </p:nvSpPr>
          <p:spPr bwMode="auto">
            <a:xfrm>
              <a:off x="5585830" y="284782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분석 객체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3" name="AutoShape 59"/>
            <p:cNvSpPr>
              <a:spLocks noChangeArrowheads="1"/>
            </p:cNvSpPr>
            <p:nvPr/>
          </p:nvSpPr>
          <p:spPr bwMode="auto">
            <a:xfrm>
              <a:off x="5585830" y="3474204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설계 객체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4" name="AutoShape 60"/>
            <p:cNvSpPr>
              <a:spLocks noChangeArrowheads="1"/>
            </p:cNvSpPr>
            <p:nvPr/>
          </p:nvSpPr>
          <p:spPr bwMode="auto">
            <a:xfrm>
              <a:off x="5585830" y="4120745"/>
              <a:ext cx="3338684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 </a:t>
              </a: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구축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5" name="AutoShape 61"/>
            <p:cNvSpPr>
              <a:spLocks noChangeArrowheads="1"/>
            </p:cNvSpPr>
            <p:nvPr/>
          </p:nvSpPr>
          <p:spPr bwMode="auto">
            <a:xfrm>
              <a:off x="6089009" y="5587223"/>
              <a:ext cx="1912736" cy="455670"/>
            </a:xfrm>
            <a:prstGeom prst="bevel">
              <a:avLst>
                <a:gd name="adj" fmla="val 5491"/>
              </a:avLst>
            </a:prstGeom>
            <a:solidFill>
              <a:srgbClr val="FF9933"/>
            </a:solidFill>
            <a:ln w="9525">
              <a:solidFill>
                <a:srgbClr val="FF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en-US" altLang="ko-KR" sz="14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Application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92927" name="Rectangle 63"/>
            <p:cNvSpPr>
              <a:spLocks noChangeArrowheads="1"/>
            </p:cNvSpPr>
            <p:nvPr/>
          </p:nvSpPr>
          <p:spPr bwMode="auto">
            <a:xfrm>
              <a:off x="506507" y="3554853"/>
              <a:ext cx="1953712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>
                  <a:solidFill>
                    <a:srgbClr val="FF3300"/>
                  </a:solidFill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292928" name="Rectangle 64"/>
            <p:cNvSpPr>
              <a:spLocks noChangeArrowheads="1"/>
            </p:cNvSpPr>
            <p:nvPr/>
          </p:nvSpPr>
          <p:spPr bwMode="auto">
            <a:xfrm>
              <a:off x="506507" y="4201394"/>
              <a:ext cx="1783254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구현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29" name="Rectangle 65"/>
            <p:cNvSpPr>
              <a:spLocks noChangeArrowheads="1"/>
            </p:cNvSpPr>
            <p:nvPr/>
          </p:nvSpPr>
          <p:spPr bwMode="auto">
            <a:xfrm>
              <a:off x="509785" y="2970129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  <a:ea typeface="+mn-ea"/>
                </a:rPr>
                <a:t>분석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  <p:sp>
          <p:nvSpPr>
            <p:cNvPr id="292930" name="AutoShape 66"/>
            <p:cNvSpPr>
              <a:spLocks noChangeArrowheads="1"/>
            </p:cNvSpPr>
            <p:nvPr/>
          </p:nvSpPr>
          <p:spPr bwMode="auto">
            <a:xfrm>
              <a:off x="2261898" y="2253707"/>
              <a:ext cx="6697036" cy="457014"/>
            </a:xfrm>
            <a:prstGeom prst="bevel">
              <a:avLst>
                <a:gd name="adj" fmla="val 5491"/>
              </a:avLst>
            </a:prstGeom>
            <a:solidFill>
              <a:srgbClr val="3366FF"/>
            </a:solidFill>
            <a:ln w="9525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85750" indent="-285750" algn="ctr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sz="1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개념적 데이터 모델링</a:t>
              </a:r>
              <a:endParaRPr kumimoji="1" lang="ko-KR" altLang="en-US" sz="1400" b="1" dirty="0">
                <a:solidFill>
                  <a:srgbClr val="8901F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1" name="Rectangle 65"/>
            <p:cNvSpPr>
              <a:spLocks noChangeArrowheads="1"/>
            </p:cNvSpPr>
            <p:nvPr/>
          </p:nvSpPr>
          <p:spPr bwMode="auto">
            <a:xfrm>
              <a:off x="509785" y="2345523"/>
              <a:ext cx="2124170" cy="239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285750" indent="-285750">
                <a:lnSpc>
                  <a:spcPts val="1000"/>
                </a:lnSpc>
                <a:spcBef>
                  <a:spcPct val="50000"/>
                </a:spcBef>
                <a:buClr>
                  <a:srgbClr val="FC0128"/>
                </a:buClr>
                <a:buFont typeface="Wingdings" pitchFamily="2" charset="2"/>
                <a:buNone/>
              </a:pPr>
              <a:r>
                <a:rPr kumimoji="1" lang="ko-KR" altLang="en-US" b="1" dirty="0" smtClean="0">
                  <a:solidFill>
                    <a:srgbClr val="FF3300"/>
                  </a:solidFill>
                  <a:latin typeface="+mn-ea"/>
                </a:rPr>
                <a:t>전략수립</a:t>
              </a:r>
              <a:endParaRPr kumimoji="1" lang="ko-KR" altLang="en-US" b="1" dirty="0">
                <a:solidFill>
                  <a:srgbClr val="FF33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</a:t>
            </a:r>
            <a:r>
              <a:rPr lang="ko-KR" altLang="en-US" dirty="0" smtClean="0"/>
              <a:t>절차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606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PHYSical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ko-KR" altLang="en-US" sz="1800" dirty="0" smtClean="0"/>
              <a:t>개요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pPr marL="1200150" lvl="2" indent="-342900"/>
            <a:r>
              <a:rPr lang="en-US" altLang="ko-KR" sz="1400" dirty="0" smtClean="0"/>
              <a:t>DBMS</a:t>
            </a:r>
            <a:r>
              <a:rPr lang="ko-KR" altLang="en-US" sz="1400" dirty="0" smtClean="0"/>
              <a:t>를 선택하고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에 맞추어 데이터 베이스를 어떻게 구축할 것인가를 결정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논리모델링을 통해 산출된 논리 </a:t>
            </a:r>
            <a:r>
              <a:rPr lang="en-US" altLang="ko-KR" sz="1400" dirty="0" smtClean="0"/>
              <a:t>ERD</a:t>
            </a:r>
            <a:r>
              <a:rPr lang="ko-KR" altLang="en-US" sz="1400" dirty="0" smtClean="0"/>
              <a:t>를 기초로 </a:t>
            </a:r>
            <a:r>
              <a:rPr lang="en-US" altLang="ko-KR" sz="1400" dirty="0" smtClean="0"/>
              <a:t>DBMS </a:t>
            </a:r>
            <a:r>
              <a:rPr lang="ko-KR" altLang="en-US" sz="1400" dirty="0" smtClean="0"/>
              <a:t>및 성능을 고려하여 물리적 데이터 모델링</a:t>
            </a:r>
            <a:endParaRPr lang="en-US" altLang="ko-KR" sz="1400" dirty="0" smtClean="0"/>
          </a:p>
          <a:p>
            <a:pPr marL="1200150" lvl="2" indent="-342900"/>
            <a:r>
              <a:rPr lang="ko-KR" altLang="en-US" sz="1400" dirty="0" smtClean="0"/>
              <a:t>테이블과 해당 테이블에 대한 제약을 도출하며</a:t>
            </a:r>
            <a:r>
              <a:rPr lang="en-US" altLang="ko-KR" sz="1400" dirty="0" smtClean="0"/>
              <a:t>, DBMS</a:t>
            </a:r>
            <a:r>
              <a:rPr lang="ko-KR" altLang="en-US" sz="1400" dirty="0" smtClean="0"/>
              <a:t>가 최대 수행 능력을 발휘할 수 있는 데이터 저장 및 접근 방법을 찾아내고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시스템 보안 사항 등을 설계하는 행위들이 포함된다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buAutoNum type="arabicParenR" startAt="2"/>
            </a:pPr>
            <a:r>
              <a:rPr lang="ko-KR" altLang="en-US" sz="1600" dirty="0" smtClean="0"/>
              <a:t>특성</a:t>
            </a:r>
            <a:endParaRPr lang="en-US" altLang="ko-KR" sz="1600" dirty="0" smtClean="0"/>
          </a:p>
          <a:p>
            <a:pPr marL="1200150" lvl="2" indent="-342900"/>
            <a:r>
              <a:rPr lang="ko-KR" altLang="en-US" sz="1400" dirty="0" smtClean="0"/>
              <a:t>논리적 데이터 모델과의 대응 관계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모델링 툴 사용시 손쉽게 변환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11035" y="3459610"/>
            <a:ext cx="7629925" cy="2391245"/>
            <a:chOff x="827584" y="2708920"/>
            <a:chExt cx="7848872" cy="3568824"/>
          </a:xfrm>
        </p:grpSpPr>
        <p:grpSp>
          <p:nvGrpSpPr>
            <p:cNvPr id="20" name="Group 86"/>
            <p:cNvGrpSpPr>
              <a:grpSpLocks/>
            </p:cNvGrpSpPr>
            <p:nvPr/>
          </p:nvGrpSpPr>
          <p:grpSpPr bwMode="auto">
            <a:xfrm>
              <a:off x="827584" y="2708920"/>
              <a:ext cx="7848872" cy="3568824"/>
              <a:chOff x="840" y="1824"/>
              <a:chExt cx="5136" cy="2112"/>
            </a:xfrm>
          </p:grpSpPr>
          <p:sp>
            <p:nvSpPr>
              <p:cNvPr id="22" name="Rectangle 47"/>
              <p:cNvSpPr>
                <a:spLocks noChangeArrowheads="1"/>
              </p:cNvSpPr>
              <p:nvPr/>
            </p:nvSpPr>
            <p:spPr bwMode="gray">
              <a:xfrm>
                <a:off x="3409" y="3487"/>
                <a:ext cx="2567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Foreign-Key</a:t>
                </a: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gray">
              <a:xfrm>
                <a:off x="840" y="3487"/>
                <a:ext cx="2569" cy="449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Relationship</a:t>
                </a:r>
              </a:p>
            </p:txBody>
          </p:sp>
          <p:sp>
            <p:nvSpPr>
              <p:cNvPr id="24" name="Rectangle 52"/>
              <p:cNvSpPr>
                <a:spLocks noChangeArrowheads="1"/>
              </p:cNvSpPr>
              <p:nvPr/>
            </p:nvSpPr>
            <p:spPr bwMode="gray">
              <a:xfrm>
                <a:off x="3409" y="3030"/>
                <a:ext cx="2567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Primary-Key</a:t>
                </a:r>
              </a:p>
            </p:txBody>
          </p:sp>
          <p:sp>
            <p:nvSpPr>
              <p:cNvPr id="25" name="Rectangle 53"/>
              <p:cNvSpPr>
                <a:spLocks noChangeArrowheads="1"/>
              </p:cNvSpPr>
              <p:nvPr/>
            </p:nvSpPr>
            <p:spPr bwMode="gray">
              <a:xfrm>
                <a:off x="840" y="3030"/>
                <a:ext cx="2569" cy="45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UID</a:t>
                </a:r>
              </a:p>
            </p:txBody>
          </p:sp>
          <p:sp>
            <p:nvSpPr>
              <p:cNvPr id="26" name="Rectangle 57"/>
              <p:cNvSpPr>
                <a:spLocks noChangeArrowheads="1"/>
              </p:cNvSpPr>
              <p:nvPr/>
            </p:nvSpPr>
            <p:spPr bwMode="gray">
              <a:xfrm>
                <a:off x="3409" y="2579"/>
                <a:ext cx="2567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Column</a:t>
                </a:r>
              </a:p>
            </p:txBody>
          </p:sp>
          <p:sp>
            <p:nvSpPr>
              <p:cNvPr id="27" name="Rectangle 58"/>
              <p:cNvSpPr>
                <a:spLocks noChangeArrowheads="1"/>
              </p:cNvSpPr>
              <p:nvPr/>
            </p:nvSpPr>
            <p:spPr bwMode="gray">
              <a:xfrm>
                <a:off x="840" y="2579"/>
                <a:ext cx="2569" cy="451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Attribute</a:t>
                </a:r>
              </a:p>
            </p:txBody>
          </p:sp>
          <p:sp>
            <p:nvSpPr>
              <p:cNvPr id="28" name="Rectangle 62"/>
              <p:cNvSpPr>
                <a:spLocks noChangeArrowheads="1"/>
              </p:cNvSpPr>
              <p:nvPr/>
            </p:nvSpPr>
            <p:spPr bwMode="gray">
              <a:xfrm>
                <a:off x="3409" y="2129"/>
                <a:ext cx="2567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>
                    <a:solidFill>
                      <a:schemeClr val="tx2"/>
                    </a:solidFill>
                    <a:latin typeface="+mn-ea"/>
                    <a:ea typeface="+mn-ea"/>
                  </a:rPr>
                  <a:t>Table</a:t>
                </a:r>
              </a:p>
            </p:txBody>
          </p:sp>
          <p:sp>
            <p:nvSpPr>
              <p:cNvPr id="29" name="Rectangle 63"/>
              <p:cNvSpPr>
                <a:spLocks noChangeArrowheads="1"/>
              </p:cNvSpPr>
              <p:nvPr/>
            </p:nvSpPr>
            <p:spPr bwMode="gray">
              <a:xfrm>
                <a:off x="840" y="2129"/>
                <a:ext cx="2569" cy="450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en-US" altLang="ko-KR" b="1" dirty="0">
                    <a:solidFill>
                      <a:schemeClr val="tx2"/>
                    </a:solidFill>
                    <a:latin typeface="+mn-ea"/>
                    <a:ea typeface="+mn-ea"/>
                  </a:rPr>
                  <a:t>Entity</a:t>
                </a:r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gray">
              <a:xfrm>
                <a:off x="3409" y="1824"/>
                <a:ext cx="2567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 데이터 모델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gray">
              <a:xfrm>
                <a:off x="840" y="1824"/>
                <a:ext cx="2569" cy="30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 데이터 모델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2" name="Line 70"/>
              <p:cNvSpPr>
                <a:spLocks noChangeShapeType="1"/>
              </p:cNvSpPr>
              <p:nvPr/>
            </p:nvSpPr>
            <p:spPr bwMode="gray">
              <a:xfrm>
                <a:off x="840" y="212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3" name="Line 71"/>
              <p:cNvSpPr>
                <a:spLocks noChangeShapeType="1"/>
              </p:cNvSpPr>
              <p:nvPr/>
            </p:nvSpPr>
            <p:spPr bwMode="gray">
              <a:xfrm>
                <a:off x="840" y="2579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4" name="Line 72"/>
              <p:cNvSpPr>
                <a:spLocks noChangeShapeType="1"/>
              </p:cNvSpPr>
              <p:nvPr/>
            </p:nvSpPr>
            <p:spPr bwMode="gray">
              <a:xfrm>
                <a:off x="840" y="3030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5" name="Line 73"/>
              <p:cNvSpPr>
                <a:spLocks noChangeShapeType="1"/>
              </p:cNvSpPr>
              <p:nvPr/>
            </p:nvSpPr>
            <p:spPr bwMode="gray">
              <a:xfrm>
                <a:off x="840" y="3487"/>
                <a:ext cx="51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6" name="Line 75"/>
              <p:cNvSpPr>
                <a:spLocks noChangeShapeType="1"/>
              </p:cNvSpPr>
              <p:nvPr/>
            </p:nvSpPr>
            <p:spPr bwMode="gray">
              <a:xfrm>
                <a:off x="3409" y="1824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7" name="Line 78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8" name="Line 79"/>
              <p:cNvSpPr>
                <a:spLocks noChangeShapeType="1"/>
              </p:cNvSpPr>
              <p:nvPr/>
            </p:nvSpPr>
            <p:spPr bwMode="gray">
              <a:xfrm>
                <a:off x="840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39" name="Line 80"/>
              <p:cNvSpPr>
                <a:spLocks noChangeShapeType="1"/>
              </p:cNvSpPr>
              <p:nvPr/>
            </p:nvSpPr>
            <p:spPr bwMode="gray">
              <a:xfrm>
                <a:off x="5976" y="1824"/>
                <a:ext cx="0" cy="211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40" name="Line 81"/>
              <p:cNvSpPr>
                <a:spLocks noChangeShapeType="1"/>
              </p:cNvSpPr>
              <p:nvPr/>
            </p:nvSpPr>
            <p:spPr bwMode="gray">
              <a:xfrm>
                <a:off x="840" y="3936"/>
                <a:ext cx="513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1" name="AutoShape 85"/>
            <p:cNvSpPr>
              <a:spLocks noChangeArrowheads="1"/>
            </p:cNvSpPr>
            <p:nvPr/>
          </p:nvSpPr>
          <p:spPr bwMode="auto">
            <a:xfrm>
              <a:off x="4332937" y="3696413"/>
              <a:ext cx="1031151" cy="2108851"/>
            </a:xfrm>
            <a:prstGeom prst="rightArrow">
              <a:avLst>
                <a:gd name="adj1" fmla="val 71954"/>
                <a:gd name="adj2" fmla="val 26667"/>
              </a:avLst>
            </a:prstGeom>
            <a:solidFill>
              <a:srgbClr val="99CCFF">
                <a:alpha val="60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32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</a:t>
            </a:r>
            <a:r>
              <a:rPr lang="en-US" altLang="ko-KR" dirty="0"/>
              <a:t>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50489" y="1092460"/>
            <a:ext cx="9049005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None/>
            </a:pPr>
            <a:r>
              <a:rPr lang="en-US" altLang="ko-KR" sz="1600" dirty="0" smtClean="0"/>
              <a:t>3)	</a:t>
            </a:r>
            <a:r>
              <a:rPr lang="ko-KR" altLang="en-US" sz="1600" dirty="0" smtClean="0"/>
              <a:t>물리적 데이터 모델링 절차</a:t>
            </a:r>
            <a:endParaRPr lang="en-US" altLang="ko-KR" sz="1600" dirty="0" smtClean="0"/>
          </a:p>
        </p:txBody>
      </p:sp>
      <p:grpSp>
        <p:nvGrpSpPr>
          <p:cNvPr id="24" name="그룹 23"/>
          <p:cNvGrpSpPr/>
          <p:nvPr/>
        </p:nvGrpSpPr>
        <p:grpSpPr>
          <a:xfrm>
            <a:off x="973832" y="1729811"/>
            <a:ext cx="8191636" cy="4126551"/>
            <a:chOff x="973832" y="2001685"/>
            <a:chExt cx="8191636" cy="4126551"/>
          </a:xfrm>
        </p:grpSpPr>
        <p:grpSp>
          <p:nvGrpSpPr>
            <p:cNvPr id="43" name="Group 30"/>
            <p:cNvGrpSpPr>
              <a:grpSpLocks/>
            </p:cNvGrpSpPr>
            <p:nvPr/>
          </p:nvGrpSpPr>
          <p:grpSpPr bwMode="auto">
            <a:xfrm>
              <a:off x="3870362" y="2001685"/>
              <a:ext cx="5295106" cy="4087547"/>
              <a:chOff x="1686" y="2099"/>
              <a:chExt cx="3598" cy="1993"/>
            </a:xfrm>
          </p:grpSpPr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1686" y="2118"/>
                <a:ext cx="3598" cy="153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757" y="2099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>
                    <a:latin typeface="+mn-ea"/>
                    <a:ea typeface="+mn-ea"/>
                  </a:rPr>
                  <a:t>단위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엔티티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테이블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 변환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686" y="2438"/>
                <a:ext cx="3598" cy="218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 sz="1400" b="1">
                  <a:latin typeface="+mn-ea"/>
                  <a:ea typeface="+mn-ea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742" y="2468"/>
                <a:ext cx="3411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50000"/>
                  </a:lnSpc>
                  <a:spcBef>
                    <a:spcPct val="50000"/>
                  </a:spcBef>
                  <a:buClr>
                    <a:schemeClr val="hlink"/>
                  </a:buClr>
                  <a:buSzPct val="90000"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속성을  </a:t>
                </a:r>
                <a:r>
                  <a:rPr lang="ko-KR" altLang="en-US" sz="1400" b="1" dirty="0" err="1" smtClean="0">
                    <a:solidFill>
                      <a:srgbClr val="FF3300"/>
                    </a:solidFill>
                    <a:latin typeface="+mn-ea"/>
                    <a:ea typeface="+mn-ea"/>
                  </a:rPr>
                  <a:t>컬럼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으로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변환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필요 시 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SAMPLE 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DATA</a:t>
                </a:r>
                <a:r>
                  <a:rPr lang="en-US" altLang="ko-KR" sz="1400" b="1" dirty="0">
                    <a:solidFill>
                      <a:schemeClr val="hlink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작성</a:t>
                </a:r>
                <a:r>
                  <a:rPr lang="en-US" altLang="ko-KR" sz="1400" b="1" dirty="0" smtClean="0">
                    <a:latin typeface="+mn-ea"/>
                  </a:rPr>
                  <a:t>)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48" name="Rectangle 14"/>
              <p:cNvSpPr>
                <a:spLocks noChangeArrowheads="1"/>
              </p:cNvSpPr>
              <p:nvPr/>
            </p:nvSpPr>
            <p:spPr bwMode="auto">
              <a:xfrm>
                <a:off x="1697" y="2860"/>
                <a:ext cx="3587" cy="177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1725" y="2854"/>
                <a:ext cx="3411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err="1" smtClean="0">
                    <a:latin typeface="+mn-ea"/>
                  </a:rPr>
                  <a:t>식별자</a:t>
                </a:r>
                <a:r>
                  <a:rPr lang="en-US" altLang="ko-KR" sz="1400" b="1" dirty="0" smtClean="0">
                    <a:latin typeface="+mn-ea"/>
                  </a:rPr>
                  <a:t>(UID)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기본키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(Primary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로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0" name="Rectangle 18"/>
              <p:cNvSpPr>
                <a:spLocks noChangeArrowheads="1"/>
              </p:cNvSpPr>
              <p:nvPr/>
            </p:nvSpPr>
            <p:spPr bwMode="auto">
              <a:xfrm>
                <a:off x="1686" y="3226"/>
                <a:ext cx="3598" cy="182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704" y="3243"/>
                <a:ext cx="3409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관계를 </a:t>
                </a:r>
                <a:r>
                  <a:rPr lang="ko-KR" altLang="en-US" sz="1400" b="1" dirty="0" err="1">
                    <a:solidFill>
                      <a:srgbClr val="FF3300"/>
                    </a:solidFill>
                    <a:latin typeface="+mn-ea"/>
                    <a:ea typeface="+mn-ea"/>
                  </a:rPr>
                  <a:t>외부키</a:t>
                </a:r>
                <a:r>
                  <a:rPr lang="en-US" altLang="ko-KR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(Foreign </a:t>
                </a:r>
                <a:r>
                  <a:rPr lang="en-US" altLang="ko-KR" sz="1400" b="1" dirty="0">
                    <a:solidFill>
                      <a:srgbClr val="FF3300"/>
                    </a:solidFill>
                    <a:latin typeface="+mn-ea"/>
                    <a:ea typeface="+mn-ea"/>
                  </a:rPr>
                  <a:t>key</a:t>
                </a:r>
                <a:r>
                  <a:rPr lang="en-US" altLang="ko-KR" sz="1400" b="1" dirty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>
                    <a:latin typeface="+mn-ea"/>
                    <a:ea typeface="+mn-ea"/>
                  </a:rPr>
                  <a:t>로</a:t>
                </a:r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1697" y="3575"/>
                <a:ext cx="3587" cy="181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1757" y="3573"/>
                <a:ext cx="316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latin typeface="+mn-ea"/>
                    <a:ea typeface="+mn-ea"/>
                  </a:rPr>
                  <a:t>데이터베이스 </a:t>
                </a: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객체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(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인덱스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smtClean="0">
                    <a:latin typeface="+mn-ea"/>
                  </a:rPr>
                  <a:t>시퀀스</a:t>
                </a:r>
                <a:r>
                  <a:rPr lang="en-US" altLang="ko-KR" sz="1400" b="1" dirty="0" smtClean="0">
                    <a:latin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뷰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, </a:t>
                </a:r>
                <a:r>
                  <a:rPr lang="ko-KR" altLang="en-US" sz="1400" b="1" dirty="0" err="1" smtClean="0">
                    <a:latin typeface="+mn-ea"/>
                    <a:ea typeface="+mn-ea"/>
                  </a:rPr>
                  <a:t>시노님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등</a:t>
                </a:r>
                <a:r>
                  <a:rPr lang="en-US" altLang="ko-KR" sz="1400" b="1" dirty="0" smtClean="0">
                    <a:latin typeface="+mn-ea"/>
                    <a:ea typeface="+mn-ea"/>
                  </a:rPr>
                  <a:t>)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설계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1697" y="3923"/>
                <a:ext cx="3587" cy="169"/>
              </a:xfrm>
              <a:prstGeom prst="rect">
                <a:avLst/>
              </a:prstGeom>
              <a:gradFill rotWithShape="0">
                <a:gsLst>
                  <a:gs pos="0">
                    <a:srgbClr val="C0FEF9"/>
                  </a:gs>
                  <a:gs pos="100000">
                    <a:srgbClr val="C0FEF9">
                      <a:gamma/>
                      <a:shade val="80000"/>
                      <a:invGamma/>
                    </a:srgbClr>
                  </a:gs>
                </a:gsLst>
                <a:lin ang="0" scaled="1"/>
              </a:gra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FEF9"/>
                </a:extrusionClr>
              </a:sp3d>
            </p:spPr>
            <p:txBody>
              <a:bodyPr wrap="none" anchor="ctr">
                <a:flatTx/>
              </a:bodyPr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1757" y="3913"/>
                <a:ext cx="2942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marL="285750" indent="-285750" eaLnBrk="0" latin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ko-KR" altLang="en-US" sz="1400" b="1" dirty="0" smtClean="0">
                    <a:solidFill>
                      <a:srgbClr val="FF3300"/>
                    </a:solidFill>
                    <a:latin typeface="+mn-ea"/>
                    <a:ea typeface="+mn-ea"/>
                  </a:rPr>
                  <a:t>역정규화</a:t>
                </a:r>
                <a:r>
                  <a:rPr lang="ko-KR" altLang="en-US" sz="1400" b="1" dirty="0" smtClean="0">
                    <a:latin typeface="+mn-ea"/>
                    <a:ea typeface="+mn-ea"/>
                  </a:rPr>
                  <a:t> 고려</a:t>
                </a:r>
                <a:endParaRPr lang="ko-KR" altLang="en-US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6" name="Group 31"/>
            <p:cNvGrpSpPr>
              <a:grpSpLocks/>
            </p:cNvGrpSpPr>
            <p:nvPr/>
          </p:nvGrpSpPr>
          <p:grpSpPr bwMode="auto">
            <a:xfrm>
              <a:off x="973832" y="2034518"/>
              <a:ext cx="2566384" cy="4093718"/>
              <a:chOff x="793" y="2115"/>
              <a:chExt cx="779" cy="1996"/>
            </a:xfrm>
          </p:grpSpPr>
          <p:sp>
            <p:nvSpPr>
              <p:cNvPr id="57" name="AutoShape 8"/>
              <p:cNvSpPr>
                <a:spLocks noChangeArrowheads="1"/>
              </p:cNvSpPr>
              <p:nvPr/>
            </p:nvSpPr>
            <p:spPr bwMode="auto">
              <a:xfrm>
                <a:off x="793" y="2115"/>
                <a:ext cx="779" cy="187"/>
              </a:xfrm>
              <a:prstGeom prst="downArrow">
                <a:avLst>
                  <a:gd name="adj1" fmla="val 72648"/>
                  <a:gd name="adj2" fmla="val 36111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1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8" name="AutoShape 12"/>
              <p:cNvSpPr>
                <a:spLocks noChangeArrowheads="1"/>
              </p:cNvSpPr>
              <p:nvPr/>
            </p:nvSpPr>
            <p:spPr bwMode="auto">
              <a:xfrm>
                <a:off x="793" y="2457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2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59" name="AutoShape 16"/>
              <p:cNvSpPr>
                <a:spLocks noChangeArrowheads="1"/>
              </p:cNvSpPr>
              <p:nvPr/>
            </p:nvSpPr>
            <p:spPr bwMode="auto">
              <a:xfrm>
                <a:off x="793" y="2863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3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auto">
              <a:xfrm>
                <a:off x="793" y="3239"/>
                <a:ext cx="779" cy="188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4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1" name="AutoShape 24"/>
              <p:cNvSpPr>
                <a:spLocks noChangeArrowheads="1"/>
              </p:cNvSpPr>
              <p:nvPr/>
            </p:nvSpPr>
            <p:spPr bwMode="auto">
              <a:xfrm>
                <a:off x="793" y="3582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5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  <p:sp>
            <p:nvSpPr>
              <p:cNvPr id="62" name="AutoShape 28"/>
              <p:cNvSpPr>
                <a:spLocks noChangeArrowheads="1"/>
              </p:cNvSpPr>
              <p:nvPr/>
            </p:nvSpPr>
            <p:spPr bwMode="auto">
              <a:xfrm>
                <a:off x="793" y="3924"/>
                <a:ext cx="779" cy="187"/>
              </a:xfrm>
              <a:prstGeom prst="downArrow">
                <a:avLst>
                  <a:gd name="adj1" fmla="val 75009"/>
                  <a:gd name="adj2" fmla="val 24079"/>
                </a:avLst>
              </a:prstGeom>
              <a:solidFill>
                <a:srgbClr val="FCFEB9"/>
              </a:solidFill>
              <a:ln w="12700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CFEB9"/>
                </a:extrusionClr>
              </a:sp3d>
            </p:spPr>
            <p:txBody>
              <a:bodyPr wrap="none" lIns="92075" tIns="46038" rIns="92075" bIns="46038" anchor="ctr">
                <a:flatTx/>
              </a:bodyPr>
              <a:lstStyle/>
              <a:p>
                <a:pPr marL="285750" indent="-285750" algn="ctr" eaLnBrk="0" latinLnBrk="0" hangingPunct="0">
                  <a:lnSpc>
                    <a:spcPct val="90000"/>
                  </a:lnSpc>
                  <a:spcBef>
                    <a:spcPct val="30000"/>
                  </a:spcBef>
                  <a:buClr>
                    <a:srgbClr val="FC0128"/>
                  </a:buClr>
                  <a:buFont typeface="Wingdings" pitchFamily="2" charset="2"/>
                  <a:buNone/>
                </a:pPr>
                <a:r>
                  <a:rPr lang="en-US" altLang="ko-KR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6</a:t>
                </a:r>
                <a:r>
                  <a:rPr lang="ko-KR" altLang="en-US" sz="1600" b="1">
                    <a:solidFill>
                      <a:srgbClr val="FF3300"/>
                    </a:solidFill>
                    <a:latin typeface="+mn-ea"/>
                    <a:ea typeface="+mn-ea"/>
                  </a:rPr>
                  <a:t>단계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6558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논리적 데이터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모델로부터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단위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방법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일반적으로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명칭을 동일하게 하는 것을 추천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한글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Table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영문명을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사용</a:t>
            </a: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사전에 준비된 용어사전이 있을 경우 해당 용어사전에 있는 단어를 사용</a:t>
            </a:r>
          </a:p>
          <a:p>
            <a:pPr>
              <a:buAutoNum type="arabicPeriod" startAt="2"/>
            </a:pP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0952" name="Group 8"/>
          <p:cNvGrpSpPr>
            <a:grpSpLocks/>
          </p:cNvGrpSpPr>
          <p:nvPr/>
        </p:nvGrpSpPr>
        <p:grpSpPr bwMode="auto">
          <a:xfrm>
            <a:off x="1471666" y="2899667"/>
            <a:ext cx="6619243" cy="1655044"/>
            <a:chOff x="1104" y="2574"/>
            <a:chExt cx="4272" cy="978"/>
          </a:xfrm>
        </p:grpSpPr>
        <p:pic>
          <p:nvPicPr>
            <p:cNvPr id="210948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574"/>
              <a:ext cx="1688" cy="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09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574"/>
              <a:ext cx="16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950" name="AutoShape 6"/>
            <p:cNvSpPr>
              <a:spLocks noChangeArrowheads="1"/>
            </p:cNvSpPr>
            <p:nvPr/>
          </p:nvSpPr>
          <p:spPr bwMode="auto">
            <a:xfrm>
              <a:off x="2831" y="2910"/>
              <a:ext cx="721" cy="306"/>
            </a:xfrm>
            <a:prstGeom prst="rightArrow">
              <a:avLst>
                <a:gd name="adj1" fmla="val 50000"/>
                <a:gd name="adj2" fmla="val 589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7196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8" y="1092460"/>
            <a:ext cx="9139016" cy="515930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2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2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Attribute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명칭은 속성의 명칭과 반드시 일치할 필요는 없으나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표준화된 약어를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함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예약어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사용은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피해야 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Column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짧은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것을 권장하나 </a:t>
            </a:r>
            <a:r>
              <a:rPr altLang="en-US" sz="1200" dirty="0" err="1" smtClean="0">
                <a:latin typeface="맑은 고딕" pitchFamily="50" charset="-127"/>
                <a:ea typeface="맑은 고딕" pitchFamily="50" charset="-127"/>
              </a:rPr>
              <a:t>너무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짧은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명칭은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가독</a:t>
            </a:r>
            <a:r>
              <a:rPr altLang="en-US" sz="1200" dirty="0" smtClean="0">
                <a:latin typeface="맑은 고딕" pitchFamily="50" charset="-127"/>
                <a:ea typeface="맑은 고딕" pitchFamily="50" charset="-127"/>
              </a:rPr>
              <a:t>성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을 감소시킴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Sample Data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를 작성하여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검증하는 것이 효과적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3005" name="Group 13"/>
          <p:cNvGrpSpPr>
            <a:grpSpLocks/>
          </p:cNvGrpSpPr>
          <p:nvPr/>
        </p:nvGrpSpPr>
        <p:grpSpPr bwMode="auto">
          <a:xfrm>
            <a:off x="1524326" y="3047500"/>
            <a:ext cx="7173090" cy="1795243"/>
            <a:chOff x="1056" y="3147"/>
            <a:chExt cx="4944" cy="933"/>
          </a:xfrm>
        </p:grpSpPr>
        <p:sp>
          <p:nvSpPr>
            <p:cNvPr id="213001" name="AutoShape 9"/>
            <p:cNvSpPr>
              <a:spLocks noChangeArrowheads="1"/>
            </p:cNvSpPr>
            <p:nvPr/>
          </p:nvSpPr>
          <p:spPr bwMode="auto">
            <a:xfrm>
              <a:off x="2841" y="3465"/>
              <a:ext cx="670" cy="291"/>
            </a:xfrm>
            <a:prstGeom prst="rightArrow">
              <a:avLst>
                <a:gd name="adj1" fmla="val 50000"/>
                <a:gd name="adj2" fmla="val 5756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3002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3147"/>
              <a:ext cx="2352" cy="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3003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172"/>
              <a:ext cx="156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5056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3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3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UID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변환방법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UID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해당하는 모든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Attribute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 선언하고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Not Null,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Unique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등의 제약조건을 정의함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관계에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포함 될 수도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식별관계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58746" y="2610495"/>
            <a:ext cx="7282686" cy="2808312"/>
            <a:chOff x="1559169" y="3352801"/>
            <a:chExt cx="6673362" cy="3048000"/>
          </a:xfrm>
        </p:grpSpPr>
        <p:pic>
          <p:nvPicPr>
            <p:cNvPr id="215050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169" y="3352801"/>
              <a:ext cx="3094892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51" name="Picture 1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431" y="5114926"/>
              <a:ext cx="5372100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052" name="AutoShape 12"/>
            <p:cNvSpPr>
              <a:spLocks noChangeArrowheads="1"/>
            </p:cNvSpPr>
            <p:nvPr/>
          </p:nvSpPr>
          <p:spPr bwMode="auto">
            <a:xfrm rot="2913258">
              <a:off x="4448725" y="46978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024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4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4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(Relationship)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로 변환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 : 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관계의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있는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Primary-Key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N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Foreign-Key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선언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PK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이름을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그대로 사용하나 다른 의미를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가질 경우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수정할 수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순환 관계에서의 자신의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FK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정의됨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16728" y="2612995"/>
            <a:ext cx="6604624" cy="3093844"/>
            <a:chOff x="1510812" y="2628900"/>
            <a:chExt cx="6753957" cy="3835400"/>
          </a:xfrm>
        </p:grpSpPr>
        <p:sp>
          <p:nvSpPr>
            <p:cNvPr id="217095" name="AutoShape 7"/>
            <p:cNvSpPr>
              <a:spLocks noChangeArrowheads="1"/>
            </p:cNvSpPr>
            <p:nvPr/>
          </p:nvSpPr>
          <p:spPr bwMode="auto">
            <a:xfrm rot="2913258">
              <a:off x="4633364" y="4088240"/>
              <a:ext cx="976312" cy="448408"/>
            </a:xfrm>
            <a:prstGeom prst="rightArrow">
              <a:avLst>
                <a:gd name="adj1" fmla="val 66972"/>
                <a:gd name="adj2" fmla="val 4870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21709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12" y="2628900"/>
              <a:ext cx="3143250" cy="1747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7100" name="Picture 1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8861" y="4699000"/>
              <a:ext cx="3305908" cy="176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4564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buFont typeface="+mj-lt"/>
              <a:buAutoNum type="arabicParenR" startAt="5"/>
            </a:pP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+mj-lt"/>
              <a:buAutoNum type="arabicParenR" startAt="5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Column Data Type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Length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자주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사용되는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</a:rPr>
              <a:t>Data Type 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CHAR 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고정길이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2000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VARCHAR2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가변길이 문자열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4000 Byte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NUMBER : +-38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자리수의 숫자 저장가능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DATE :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날자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</a:t>
            </a:r>
          </a:p>
          <a:p>
            <a:pPr lvl="3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BLOB, CLOB : Binary, Text Data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4GB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저장 가능</a:t>
            </a:r>
          </a:p>
        </p:txBody>
      </p:sp>
      <p:pic>
        <p:nvPicPr>
          <p:cNvPr id="2222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0471" y="3158027"/>
            <a:ext cx="3946585" cy="16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478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35342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+mj-lt"/>
              <a:buAutoNum type="arabicPeriod" startAt="3"/>
            </a:pPr>
            <a:r>
              <a:rPr kumimoji="1" lang="ko-KR" altLang="en-US" sz="18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Denormalization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정규화 문제점</a:t>
            </a:r>
            <a:endParaRPr kumimoji="1"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지나친 정규화는 궁극적으로 테이블 수가 증가되어 데이터 조회 시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조인연산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디스크 입출력 증가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 성능 저하를 초래할 수 있다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 정의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의 장점과 주요 특징을 기반으로 테이블 설계 구조를 재구성하는 것을 역정규화라 한다</a:t>
            </a: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정규화 단계에서 생성되었던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제거하거나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언급되지 않았던 새로운 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를 추가한다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arenR"/>
            </a:pP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논리적 데이터 모델링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규칙에 얽매이지 않고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시스템이 물리적으로 구현 되었을 때 수행속도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(Performance)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향상을 주목적으로 한다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lvl="1">
              <a:buNone/>
            </a:pPr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</a:rPr>
              <a:t>4) </a:t>
            </a:r>
            <a:r>
              <a:rPr kumimoji="1" lang="ko-KR" altLang="en-US" sz="1600" dirty="0" smtClean="0">
                <a:latin typeface="맑은 고딕" pitchFamily="50" charset="-127"/>
                <a:ea typeface="맑은 고딕" pitchFamily="50" charset="-127"/>
              </a:rPr>
              <a:t>역정규화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데이터의 중복을 통해 과도한 논리적 결합 현상을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endParaRPr kumimoji="1"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/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유도</a:t>
            </a: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(Deriving) </a:t>
            </a:r>
            <a:r>
              <a:rPr kumimoji="1" lang="ko-KR" altLang="en-US" sz="1400" dirty="0" err="1" smtClean="0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 추가하여 불필요한 연산작업을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계산을 통해서 얻어질 수 있는 결과값을 테이블의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컬럼으로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만들어서 값을 저장하게 되면 조회할 때마다 연산을 통해 결과값을 얻지 않아도 되기 때문에 조회 성능이 향상될 수 있다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333500" lvl="3" indent="-342900"/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성적테이블의 총점과 평균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 생성</a:t>
            </a:r>
            <a:endParaRPr kumimoji="1"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370" y="2067102"/>
            <a:ext cx="5268838" cy="234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/>
          <p:cNvGrpSpPr/>
          <p:nvPr/>
        </p:nvGrpSpPr>
        <p:grpSpPr>
          <a:xfrm>
            <a:off x="272480" y="1242343"/>
            <a:ext cx="9417496" cy="4555405"/>
            <a:chOff x="1022520" y="1916832"/>
            <a:chExt cx="7653936" cy="4393482"/>
          </a:xfrm>
        </p:grpSpPr>
        <p:grpSp>
          <p:nvGrpSpPr>
            <p:cNvPr id="9" name="Group 94"/>
            <p:cNvGrpSpPr>
              <a:grpSpLocks/>
            </p:cNvGrpSpPr>
            <p:nvPr/>
          </p:nvGrpSpPr>
          <p:grpSpPr bwMode="auto">
            <a:xfrm>
              <a:off x="1022520" y="1916832"/>
              <a:ext cx="7653936" cy="4393482"/>
              <a:chOff x="572" y="638"/>
              <a:chExt cx="5476" cy="3352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gray">
              <a:xfrm>
                <a:off x="422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시스템의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요구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반영을 위한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포함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추가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설계형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속성 추가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설계와 성능을 고려한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조정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의 특성 고려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타입의 분리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통합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반정규화</a:t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관계의 해제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특정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DBMS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에 적합한 성능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고려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인덱스와 같은 물리적 세부사항 등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gray">
              <a:xfrm>
                <a:off x="2398" y="1868"/>
                <a:ext cx="1824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업무데이터를 정규화하여 표현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관계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-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엔티티의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속성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err="1">
                    <a:solidFill>
                      <a:schemeClr val="tx2"/>
                    </a:solidFill>
                    <a:latin typeface="+mn-ea"/>
                    <a:ea typeface="+mn-ea"/>
                  </a:rPr>
                  <a:t>식별자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등</a:t>
                </a:r>
                <a:endParaRPr lang="en-US" altLang="ko-KR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규칙을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완전하고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정확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하게 표현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DBMS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</a:rPr>
                  <a:t>종류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성능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물리적인 세부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사항은 고려하지 않음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gray">
              <a:xfrm>
                <a:off x="572" y="1868"/>
                <a:ext cx="1826" cy="2122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t" anchorCtr="0"/>
              <a:lstStyle/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 모든 업무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영역 포함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주제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영역에 포함되는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엔티티와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</a:b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  </a:t>
                </a:r>
                <a:r>
                  <a:rPr lang="ko-KR" altLang="en-US" sz="1200" dirty="0" err="1" smtClean="0">
                    <a:solidFill>
                      <a:schemeClr val="tx2"/>
                    </a:solidFill>
                    <a:latin typeface="+mn-ea"/>
                    <a:ea typeface="+mn-ea"/>
                  </a:rPr>
                  <a:t>엔티티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간의 </a:t>
                </a:r>
                <a:r>
                  <a:rPr lang="ko-KR" altLang="en-US" sz="1200" dirty="0">
                    <a:solidFill>
                      <a:schemeClr val="tx2"/>
                    </a:solidFill>
                    <a:latin typeface="+mn-ea"/>
                    <a:ea typeface="+mn-ea"/>
                  </a:rPr>
                  <a:t>관계를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파악하여 주요</a:t>
                </a: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/>
                </a:r>
                <a:br>
                  <a:rPr lang="en-US" altLang="ko-KR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</a:b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   업무 규칙 정의</a:t>
                </a:r>
                <a:endParaRPr lang="en-US" altLang="ko-KR" sz="1200" dirty="0" smtClean="0">
                  <a:solidFill>
                    <a:schemeClr val="tx2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Char char="ü"/>
                </a:pPr>
                <a:r>
                  <a:rPr lang="en-US" altLang="ko-KR" sz="1200" dirty="0" smtClean="0">
                    <a:solidFill>
                      <a:schemeClr val="tx2"/>
                    </a:solidFill>
                    <a:latin typeface="+mn-ea"/>
                  </a:rPr>
                  <a:t> </a:t>
                </a:r>
                <a:r>
                  <a:rPr lang="ko-KR" altLang="en-US" sz="1200" dirty="0" smtClean="0">
                    <a:solidFill>
                      <a:schemeClr val="tx2"/>
                    </a:solidFill>
                    <a:latin typeface="+mn-ea"/>
                    <a:ea typeface="+mn-ea"/>
                  </a:rPr>
                  <a:t>논리적 데이터 모델링의 기초로 사용</a:t>
                </a:r>
                <a:endParaRPr lang="ko-KR" altLang="en-US" sz="1200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gray">
              <a:xfrm>
                <a:off x="422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DBMS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관리와 성능을 고려한 모델링으로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시스템의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설계적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정보요건을 명확히 표현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Rectangle 23"/>
              <p:cNvSpPr>
                <a:spLocks noChangeArrowheads="1"/>
              </p:cNvSpPr>
              <p:nvPr/>
            </p:nvSpPr>
            <p:spPr bwMode="gray">
              <a:xfrm>
                <a:off x="2398" y="1121"/>
                <a:ext cx="1824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개념적 데이터 모델로부터 개발 업무영역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의</a:t>
                </a:r>
                <a:r>
                  <a:rPr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업무 데이터와 </a:t>
                </a:r>
                <a:r>
                  <a:rPr kumimoji="1" lang="ko-KR" altLang="en-US" sz="1200" b="1" dirty="0">
                    <a:solidFill>
                      <a:srgbClr val="C00000"/>
                    </a:solidFill>
                    <a:latin typeface="+mj-ea"/>
                    <a:ea typeface="+mj-ea"/>
                  </a:rPr>
                  <a:t>규칙을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상세히 표현</a:t>
                </a:r>
                <a:endParaRPr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Rectangle 24"/>
              <p:cNvSpPr>
                <a:spLocks noChangeArrowheads="1"/>
              </p:cNvSpPr>
              <p:nvPr/>
            </p:nvSpPr>
            <p:spPr bwMode="gray">
              <a:xfrm>
                <a:off x="572" y="1121"/>
                <a:ext cx="1826" cy="747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eaLnBrk="1" latinLnBrk="1" hangingPunct="1">
                  <a:lnSpc>
                    <a:spcPct val="120000"/>
                  </a:lnSpc>
                  <a:buFontTx/>
                  <a:buChar char="•"/>
                </a:pP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기업의 전사 정보체계를 이해하기 쉽게</a:t>
                </a: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/>
                </a:r>
                <a:b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</a:br>
                <a:r>
                  <a:rPr kumimoji="1" lang="en-US" altLang="ko-KR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  </a:t>
                </a:r>
                <a:r>
                  <a:rPr kumimoji="1" lang="ko-KR" altLang="en-US" sz="1200" b="1" dirty="0" smtClean="0">
                    <a:solidFill>
                      <a:srgbClr val="C00000"/>
                    </a:solidFill>
                    <a:latin typeface="+mj-ea"/>
                    <a:ea typeface="+mj-ea"/>
                  </a:rPr>
                  <a:t>표현한 상위 수준의 모델링</a:t>
                </a:r>
                <a:endParaRPr kumimoji="1" lang="ko-KR" altLang="en-US" sz="1200" b="1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gray">
              <a:xfrm>
                <a:off x="422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gray">
              <a:xfrm>
                <a:off x="2398" y="638"/>
                <a:ext cx="1824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논리적 데이터 모델링</a:t>
                </a:r>
                <a:endParaRPr lang="ko-KR" altLang="en-US" b="1" dirty="0">
                  <a:solidFill>
                    <a:schemeClr val="tx2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gray">
              <a:xfrm>
                <a:off x="572" y="638"/>
                <a:ext cx="1826" cy="483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tx1"/>
                  </a:buClr>
                  <a:buSzPct val="90000"/>
                  <a:buFont typeface="Wingdings" pitchFamily="2" charset="2"/>
                  <a:buNone/>
                </a:pPr>
                <a:r>
                  <a:rPr lang="ko-KR" altLang="en-US" sz="1600" b="1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개념적 데이터 모델링</a:t>
                </a:r>
                <a:endParaRPr lang="ko-KR" altLang="en-US" sz="16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gray">
              <a:xfrm>
                <a:off x="572" y="1121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0" name="Line 32"/>
              <p:cNvSpPr>
                <a:spLocks noChangeShapeType="1"/>
              </p:cNvSpPr>
              <p:nvPr/>
            </p:nvSpPr>
            <p:spPr bwMode="gray">
              <a:xfrm>
                <a:off x="572" y="1868"/>
                <a:ext cx="54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1" name="Line 36"/>
              <p:cNvSpPr>
                <a:spLocks noChangeShapeType="1"/>
              </p:cNvSpPr>
              <p:nvPr/>
            </p:nvSpPr>
            <p:spPr bwMode="gray">
              <a:xfrm>
                <a:off x="2398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2" name="Line 37"/>
              <p:cNvSpPr>
                <a:spLocks noChangeShapeType="1"/>
              </p:cNvSpPr>
              <p:nvPr/>
            </p:nvSpPr>
            <p:spPr bwMode="gray">
              <a:xfrm>
                <a:off x="4222" y="638"/>
                <a:ext cx="0" cy="335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gray">
              <a:xfrm>
                <a:off x="572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gray">
              <a:xfrm>
                <a:off x="6048" y="638"/>
                <a:ext cx="0" cy="3352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gray">
              <a:xfrm>
                <a:off x="572" y="3990"/>
                <a:ext cx="5476" cy="0"/>
              </a:xfrm>
              <a:prstGeom prst="line">
                <a:avLst/>
              </a:prstGeom>
              <a:noFill/>
              <a:ln w="381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 anchorCtr="0"/>
              <a:lstStyle/>
              <a:p>
                <a:endParaRPr lang="ko-KR" altLang="en-US" sz="1600">
                  <a:latin typeface="+mn-ea"/>
                  <a:ea typeface="+mn-ea"/>
                </a:endParaRPr>
              </a:p>
            </p:txBody>
          </p:sp>
        </p:grpSp>
        <p:sp>
          <p:nvSpPr>
            <p:cNvPr id="27" name="AutoShape 90"/>
            <p:cNvSpPr>
              <a:spLocks noChangeArrowheads="1"/>
            </p:cNvSpPr>
            <p:nvPr/>
          </p:nvSpPr>
          <p:spPr bwMode="gray">
            <a:xfrm>
              <a:off x="3185088" y="2055266"/>
              <a:ext cx="754246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" name="AutoShape 90"/>
            <p:cNvSpPr>
              <a:spLocks noChangeArrowheads="1"/>
            </p:cNvSpPr>
            <p:nvPr/>
          </p:nvSpPr>
          <p:spPr bwMode="gray">
            <a:xfrm>
              <a:off x="5689422" y="2053277"/>
              <a:ext cx="821505" cy="356204"/>
            </a:xfrm>
            <a:prstGeom prst="chevron">
              <a:avLst>
                <a:gd name="adj" fmla="val 75332"/>
              </a:avLst>
            </a:prstGeom>
            <a:gradFill rotWithShape="1">
              <a:gsLst>
                <a:gs pos="0">
                  <a:schemeClr val="folHlink">
                    <a:gamma/>
                    <a:tint val="27451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808080">
                  <a:alpha val="50000"/>
                </a:srgb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  </a:t>
            </a:r>
            <a:r>
              <a:rPr lang="ko-KR" altLang="en-US" dirty="0" smtClean="0"/>
              <a:t>단계별 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697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자주 사용되는 테이블의 논리적 결합을 피하기 위해 집계 테이블을 생성하라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4447" y="1746399"/>
            <a:ext cx="689891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en-US" altLang="ko-KR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kumimoji="1" lang="en-US" altLang="ko-KR" sz="14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개로 분리된 테이블을 하나의 테이블로 통합하여 논리적 결합을 피하라</a:t>
            </a: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§"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행을 </a:t>
            </a:r>
            <a:r>
              <a:rPr kumimoji="1" lang="ko-KR" altLang="en-US" sz="1400" dirty="0">
                <a:latin typeface="맑은 고딕" pitchFamily="50" charset="-127"/>
                <a:ea typeface="맑은 고딕" pitchFamily="50" charset="-127"/>
              </a:rPr>
              <a:t>기준으로 테이블을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분리하라</a:t>
            </a:r>
            <a:endParaRPr kumimoji="1"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성적테이블에서 성적이 상위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중위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하위를 나눌 때 처음부터 성적순위에 맞게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테이블을 분리한다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066800" lvl="2" indent="-342900">
              <a:buFont typeface="Wingdings" pitchFamily="2" charset="2"/>
              <a:buChar char="ü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만일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개의 테이블을 하나로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묶어 조회할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경우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UNION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연산자를 이용한다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7859" y="1458367"/>
            <a:ext cx="677148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7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dirty="0" smtClean="0">
                <a:latin typeface="+mj-ea"/>
                <a:ea typeface="+mj-ea"/>
              </a:rPr>
              <a:t>IT </a:t>
            </a:r>
            <a:r>
              <a:rPr lang="ko-KR" altLang="en-US" sz="1600" dirty="0" smtClean="0">
                <a:latin typeface="+mj-ea"/>
                <a:ea typeface="+mj-ea"/>
              </a:rPr>
              <a:t>교육센터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47" y="1346040"/>
            <a:ext cx="8970557" cy="509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JavaDeveloper\프로젝트\도서쇼핑몰(수료프로젝트)\이미지\er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6" y="1314351"/>
            <a:ext cx="89096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도서쇼핑몰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영화 예매 사이트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949" y="1386730"/>
            <a:ext cx="9261571" cy="5040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학사관리 시스템 물리 </a:t>
            </a:r>
            <a:r>
              <a:rPr lang="en-US" altLang="ko-KR" sz="1600" dirty="0" smtClean="0">
                <a:latin typeface="+mj-ea"/>
                <a:ea typeface="+mj-ea"/>
              </a:rPr>
              <a:t>ERD</a:t>
            </a:r>
            <a:r>
              <a:rPr lang="ko-KR" altLang="en-US" sz="1600" dirty="0" smtClean="0">
                <a:latin typeface="+mj-ea"/>
                <a:ea typeface="+mj-ea"/>
              </a:rPr>
              <a:t> 사례</a:t>
            </a:r>
            <a:endParaRPr lang="en-US" altLang="ko-KR" sz="1600" dirty="0" smtClean="0">
              <a:latin typeface="+mj-ea"/>
              <a:ea typeface="+mj-ea"/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222" y="1300496"/>
            <a:ext cx="9045298" cy="512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물리적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552" y="957045"/>
            <a:ext cx="9205023" cy="496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테이블 정의서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명세서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 샘플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1600" dirty="0" smtClean="0">
                <a:latin typeface="+mj-ea"/>
                <a:ea typeface="+mj-ea"/>
              </a:rPr>
              <a:t>기타  산출물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용어사전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도메인 기술서 등</a:t>
            </a:r>
            <a:r>
              <a:rPr lang="en-US" altLang="ko-KR" sz="1600" dirty="0" smtClean="0">
                <a:latin typeface="+mj-ea"/>
                <a:ea typeface="+mj-ea"/>
              </a:rPr>
              <a:t>…</a:t>
            </a: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809" y="1386359"/>
            <a:ext cx="90006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281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(conceptual)</a:t>
            </a:r>
            <a:r>
              <a:rPr lang="ko-KR" altLang="en-US" dirty="0" smtClean="0"/>
              <a:t> 데이터 모델링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291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59"/>
            <a:ext cx="9205023" cy="52624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업무적인 관점에서 접근하고 분석하는 단계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현재 업무 프로세스 일반화 단계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고객 요구사항 및 개발 업무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분석을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기반으로 </a:t>
            </a:r>
            <a:r>
              <a:rPr lang="ko-KR" altLang="en-US" sz="160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개념 데이터 모델 구축</a:t>
            </a:r>
            <a:endParaRPr lang="en-US" altLang="ko-KR" sz="1600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물리적인 고려사항은 배제한 채 고객의 관점에서 기업에서 사용되는 모든 정보를 이해하기 쉽게 체계적으로 모형화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설계자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개발자 간의 효율적인 의사소통 수단으로 사용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특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DBMS,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응용프로그램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프로그래밍 언어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하드웨어 플랫폼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(OS),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기타 다른 물리적인 고려사항에 대해서 완전히 독립적인 모델링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수행 과정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 요구사항 및 개발 업무 분석을 기반으로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(Entity)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를 추출한다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간 관계를 찾아낸다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속성을 추출하고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연관시킨다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속성 중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기본키와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일반속성을 결정한다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Entity-Relation(E-R) Diagram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을 이용하여 개념적 개체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관계 모델을 작성한다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6439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개념적</a:t>
            </a:r>
            <a:r>
              <a:rPr lang="en-US" altLang="ko-KR" dirty="0" smtClean="0"/>
              <a:t>(</a:t>
            </a:r>
            <a:r>
              <a:rPr lang="en-US" altLang="ko-KR" dirty="0"/>
              <a:t>Conceptual) </a:t>
            </a:r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50489" y="1092460"/>
            <a:ext cx="9205023" cy="4965818"/>
          </a:xfrm>
          <a:prstGeom prst="rect">
            <a:avLst/>
          </a:prstGeom>
        </p:spPr>
        <p:txBody>
          <a:bodyPr/>
          <a:lstStyle/>
          <a:p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관계 모델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E-R Model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: Entity-Relationship Model)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 세계에 존재하는 데이터와 그들 간의 관계를 사람이 이해하기 쉬운 도형과 기호를 이용하여 체계적으로 표현한 모델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sz="1600" dirty="0" smtClean="0">
                <a:latin typeface="맑은 고딕" pitchFamily="50" charset="-127"/>
                <a:ea typeface="맑은 고딕" pitchFamily="50" charset="-127"/>
              </a:rPr>
              <a:t>1976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Peter Chen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에 의해 제안</a:t>
            </a:r>
            <a:endParaRPr lang="en-US" altLang="ko-KR" sz="1600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데이터에 대해 관리자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개발자들이 서로 다르게 인식되고 있는 도형과 기호들을 하나로  통합하여 표준화된 모델을 만들기 위해 사용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E-R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모델 구성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요소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Entity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영속적으로 정보화해야 할 대상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현실세계에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존재하는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실체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Attribute(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내에서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관리해야 할 정보들의 항목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관계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(Relation) –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엔티티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사이의 연관성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70600" y="4020212"/>
            <a:ext cx="8258864" cy="2260171"/>
            <a:chOff x="452407" y="3104141"/>
            <a:chExt cx="9001187" cy="274002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2407" y="3104141"/>
              <a:ext cx="4286279" cy="274002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1562" y="3129519"/>
              <a:ext cx="4572032" cy="264320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66000">
                  <a:alpha val="5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3291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3792</Words>
  <Application>Microsoft Office PowerPoint</Application>
  <PresentationFormat>사용자 지정</PresentationFormat>
  <Paragraphs>768</Paragraphs>
  <Slides>66</Slides>
  <Notes>54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66</vt:i4>
      </vt:variant>
    </vt:vector>
  </HeadingPairs>
  <TitlesOfParts>
    <vt:vector size="69" baseType="lpstr">
      <vt:lpstr>Office 테마</vt:lpstr>
      <vt:lpstr>클립</vt:lpstr>
      <vt:lpstr>Microsoft Office Excel 97-2003 워크시트</vt:lpstr>
      <vt:lpstr>데이터베이스 설계</vt:lpstr>
      <vt:lpstr>순  서</vt:lpstr>
      <vt:lpstr>데이터 모델링(Dada modeling) 개요</vt:lpstr>
      <vt:lpstr>데이터 모델링(Data Modeling) 개요</vt:lpstr>
      <vt:lpstr>데이터 모델링(Data Modeling) 절차</vt:lpstr>
      <vt:lpstr>데이터 모델링(Data Modeling)  단계별 특징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개념적(Conceptual)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논리적(Logical)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  <vt:lpstr>물리적(Physical) 데이터 모델링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데이터 모델링 / 데이터베이스 설계</dc:title>
  <cp:lastModifiedBy>kosta-22</cp:lastModifiedBy>
  <cp:revision>1548</cp:revision>
  <dcterms:created xsi:type="dcterms:W3CDTF">2011-05-05T14:24:12Z</dcterms:created>
  <dcterms:modified xsi:type="dcterms:W3CDTF">2015-04-06T09:20:01Z</dcterms:modified>
</cp:coreProperties>
</file>