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1"/>
  </p:notesMasterIdLst>
  <p:handoutMasterIdLst>
    <p:handoutMasterId r:id="rId62"/>
  </p:handoutMasterIdLst>
  <p:sldIdLst>
    <p:sldId id="256" r:id="rId2"/>
    <p:sldId id="369" r:id="rId3"/>
    <p:sldId id="330" r:id="rId4"/>
    <p:sldId id="319" r:id="rId5"/>
    <p:sldId id="320" r:id="rId6"/>
    <p:sldId id="370" r:id="rId7"/>
    <p:sldId id="372" r:id="rId8"/>
    <p:sldId id="371" r:id="rId9"/>
    <p:sldId id="373" r:id="rId10"/>
    <p:sldId id="260" r:id="rId11"/>
    <p:sldId id="321" r:id="rId12"/>
    <p:sldId id="374" r:id="rId13"/>
    <p:sldId id="375" r:id="rId14"/>
    <p:sldId id="376" r:id="rId15"/>
    <p:sldId id="382" r:id="rId16"/>
    <p:sldId id="383" r:id="rId17"/>
    <p:sldId id="384" r:id="rId18"/>
    <p:sldId id="377" r:id="rId19"/>
    <p:sldId id="331" r:id="rId20"/>
    <p:sldId id="329" r:id="rId21"/>
    <p:sldId id="386" r:id="rId22"/>
    <p:sldId id="332" r:id="rId23"/>
    <p:sldId id="334" r:id="rId24"/>
    <p:sldId id="333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87" r:id="rId36"/>
    <p:sldId id="344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7" r:id="rId48"/>
    <p:sldId id="356" r:id="rId49"/>
    <p:sldId id="358" r:id="rId50"/>
    <p:sldId id="359" r:id="rId51"/>
    <p:sldId id="360" r:id="rId52"/>
    <p:sldId id="361" r:id="rId53"/>
    <p:sldId id="362" r:id="rId54"/>
    <p:sldId id="363" r:id="rId55"/>
    <p:sldId id="326" r:id="rId56"/>
    <p:sldId id="327" r:id="rId57"/>
    <p:sldId id="364" r:id="rId58"/>
    <p:sldId id="365" r:id="rId59"/>
    <p:sldId id="368" r:id="rId60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D5"/>
    <a:srgbClr val="E5EBCB"/>
    <a:srgbClr val="93A73F"/>
    <a:srgbClr val="F1FF9B"/>
    <a:srgbClr val="DDFE02"/>
    <a:srgbClr val="4F5A20"/>
    <a:srgbClr val="394117"/>
    <a:srgbClr val="72822E"/>
    <a:srgbClr val="16190B"/>
    <a:srgbClr val="BAE5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>
        <p:scale>
          <a:sx n="75" d="100"/>
          <a:sy n="75" d="100"/>
        </p:scale>
        <p:origin x="-1182" y="-78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rgbClr val="92D050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306239"/>
            <a:ext cx="89154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2800" b="1" kern="1200" baseline="0" dirty="0" smtClean="0">
                <a:solidFill>
                  <a:srgbClr val="BAE575"/>
                </a:solidFill>
                <a:latin typeface="+mj-ea"/>
                <a:ea typeface="+mj-ea"/>
                <a:cs typeface="+mn-cs"/>
              </a:rPr>
              <a:t>Apache Open Source Framework</a:t>
            </a:r>
            <a:endParaRPr lang="ko-KR" altLang="en-US" sz="2800" b="1" kern="1200" baseline="0" dirty="0">
              <a:solidFill>
                <a:srgbClr val="BAE575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34190" y="2538487"/>
            <a:ext cx="453050" cy="1059946"/>
          </a:xfrm>
          <a:prstGeom prst="rect">
            <a:avLst/>
          </a:prstGeom>
          <a:solidFill>
            <a:srgbClr val="DDFE0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28415" y="2538487"/>
            <a:ext cx="6824985" cy="1062315"/>
          </a:xfrm>
          <a:prstGeom prst="rect">
            <a:avLst/>
          </a:prstGeom>
          <a:solidFill>
            <a:srgbClr val="394117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b="0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b="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0" dirty="0" smtClean="0">
                <a:latin typeface="HY헤드라인M" pitchFamily="18" charset="-127"/>
                <a:ea typeface="HY헤드라인M" pitchFamily="18" charset="-127"/>
              </a:rPr>
              <a:t>프레임워크</a:t>
            </a:r>
            <a:endParaRPr lang="ko-KR" altLang="en-US" b="0" dirty="0">
              <a:solidFill>
                <a:schemeClr val="tx2">
                  <a:lumMod val="20000"/>
                  <a:lumOff val="8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Configuration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48395"/>
            <a:ext cx="9145016" cy="550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SqlSessionFactory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863" y="858489"/>
            <a:ext cx="9280649" cy="513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Mapper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Interface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23" y="865981"/>
            <a:ext cx="9213081" cy="527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매핑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에서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Namespace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 의무화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59631"/>
            <a:ext cx="9145016" cy="535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직관적인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매핑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구분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59631"/>
            <a:ext cx="9189020" cy="52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직관적인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매핑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구분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917674"/>
            <a:ext cx="8568952" cy="507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직관적인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매핑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구분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56903"/>
            <a:ext cx="9145016" cy="492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직관적인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매핑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구분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(4/4)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954311"/>
            <a:ext cx="858825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특징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다중 환경 설정 지원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2681"/>
            <a:ext cx="9145016" cy="506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38398" y="2551366"/>
            <a:ext cx="6768752" cy="1040822"/>
          </a:xfrm>
        </p:spPr>
        <p:txBody>
          <a:bodyPr>
            <a:normAutofit/>
          </a:bodyPr>
          <a:lstStyle/>
          <a:p>
            <a:r>
              <a:rPr lang="en-US" altLang="ko-KR" sz="2800" b="1" dirty="0" err="1" smtClean="0">
                <a:solidFill>
                  <a:schemeClr val="bg1"/>
                </a:solidFill>
              </a:rPr>
              <a:t>MyBatis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설치 및 환경설정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라이브러리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(Table of Contents)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967160" y="1314351"/>
            <a:ext cx="7802264" cy="2403338"/>
          </a:xfrm>
          <a:prstGeom prst="roundRect">
            <a:avLst>
              <a:gd name="adj" fmla="val 3782"/>
            </a:avLst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360000" bIns="360000" anchor="t">
            <a:spAutoFit/>
          </a:bodyPr>
          <a:lstStyle/>
          <a:p>
            <a:pPr marL="781050" indent="-514350">
              <a:lnSpc>
                <a:spcPct val="105000"/>
              </a:lnSpc>
              <a:spcBef>
                <a:spcPts val="2200"/>
              </a:spcBef>
              <a:spcAft>
                <a:spcPct val="0"/>
              </a:spcAft>
              <a:buClr>
                <a:srgbClr val="294349"/>
              </a:buClr>
              <a:buFont typeface="Wingdings" pitchFamily="2" charset="2"/>
              <a:buChar char="§"/>
              <a:defRPr/>
            </a:pPr>
            <a:r>
              <a:rPr lang="en-US" altLang="ko-KR" sz="2200" dirty="0" err="1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프레임워크 소개</a:t>
            </a:r>
            <a:endParaRPr lang="en-US" altLang="ko-KR" sz="2200" dirty="0" smtClean="0">
              <a:solidFill>
                <a:srgbClr val="4F5A2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781050" indent="-514350">
              <a:lnSpc>
                <a:spcPct val="105000"/>
              </a:lnSpc>
              <a:spcBef>
                <a:spcPts val="2200"/>
              </a:spcBef>
              <a:spcAft>
                <a:spcPct val="0"/>
              </a:spcAft>
              <a:buClr>
                <a:srgbClr val="294349"/>
              </a:buClr>
              <a:buFont typeface="Wingdings" pitchFamily="2" charset="2"/>
              <a:buChar char="§"/>
              <a:defRPr/>
            </a:pPr>
            <a:r>
              <a:rPr lang="en-US" altLang="ko-KR" sz="2200" dirty="0" err="1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설치 및 환경설정</a:t>
            </a:r>
            <a:r>
              <a:rPr lang="en-US" altLang="ko-KR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라이브러리</a:t>
            </a:r>
            <a:r>
              <a:rPr lang="en-US" altLang="ko-KR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781050" indent="-514350">
              <a:lnSpc>
                <a:spcPct val="105000"/>
              </a:lnSpc>
              <a:spcBef>
                <a:spcPts val="2200"/>
              </a:spcBef>
              <a:spcAft>
                <a:spcPct val="0"/>
              </a:spcAft>
              <a:buClr>
                <a:srgbClr val="294349"/>
              </a:buClr>
              <a:buFont typeface="Wingdings" pitchFamily="2" charset="2"/>
              <a:buChar char="§"/>
              <a:defRPr/>
            </a:pPr>
            <a:r>
              <a:rPr lang="en-US" altLang="ko-KR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3-Tier </a:t>
            </a:r>
            <a:r>
              <a:rPr lang="ko-KR" altLang="en-US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아키텍처와 </a:t>
            </a:r>
            <a:r>
              <a:rPr lang="en-US" altLang="ko-KR" sz="2200" dirty="0" err="1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200" dirty="0" smtClean="0">
                <a:solidFill>
                  <a:srgbClr val="4F5A20"/>
                </a:solidFill>
                <a:latin typeface="HY헤드라인M" pitchFamily="18" charset="-127"/>
                <a:ea typeface="HY헤드라인M" pitchFamily="18" charset="-127"/>
              </a:rPr>
              <a:t>활용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다운로드 및 설치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4592"/>
            <a:ext cx="9217024" cy="477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2582"/>
            <a:ext cx="7553350" cy="304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214" y="882303"/>
            <a:ext cx="937918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22" y="885676"/>
            <a:ext cx="9361040" cy="48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840" y="869424"/>
            <a:ext cx="9379680" cy="52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25" y="883766"/>
            <a:ext cx="9376395" cy="503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22" y="869512"/>
            <a:ext cx="9386798" cy="498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72193"/>
            <a:ext cx="9301911" cy="469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16" y="869423"/>
            <a:ext cx="9239388" cy="512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97546"/>
            <a:ext cx="8332216" cy="494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38398" y="2551366"/>
            <a:ext cx="6768752" cy="1040822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MyBatis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프레임워크 소개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22" y="875382"/>
            <a:ext cx="9242782" cy="52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91" y="874707"/>
            <a:ext cx="9320921" cy="461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30" y="881017"/>
            <a:ext cx="9407290" cy="518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62" y="869424"/>
            <a:ext cx="9314750" cy="440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82183"/>
            <a:ext cx="9229903" cy="396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SqlSessionFactory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797" y="882303"/>
            <a:ext cx="943273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0" y="872590"/>
            <a:ext cx="4549384" cy="332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0" y="882303"/>
            <a:ext cx="922990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0" y="869424"/>
            <a:ext cx="9229903" cy="490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0" y="874690"/>
            <a:ext cx="8869863" cy="548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프레임워크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(Framework)</a:t>
            </a:r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사전적 의미 </a:t>
            </a:r>
            <a:r>
              <a:rPr lang="en-US" altLang="ko-K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건물의 골격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뼈대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프레임워크</a:t>
            </a:r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애플리케이션 기본 구조와 전체적인 제어 흐름을 담당하는 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확장 가능한   설계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기반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코드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애플리케이션을 개발하는데 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필요한 라이브러리</a:t>
            </a:r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이 두가지 요소가 통합되어 제공되는 인터페이스와 클래스의 집합이다</a:t>
            </a:r>
            <a:r>
              <a:rPr lang="en-US" altLang="ko-K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600" b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프레임워크에는 </a:t>
            </a:r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제작자의 설계 철학과 여러 디자인 패턴 조합으로 구성되어 있으며</a:t>
            </a:r>
            <a:endParaRPr lang="en-US" altLang="ko-KR" sz="1600" b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애플리케이션 설계의 기본 구조 역할뿐만 아니라 그 위에 개발되어질 개발자의 코드를 제어한다</a:t>
            </a:r>
            <a:r>
              <a:rPr lang="en-US" altLang="ko-KR" sz="16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프레임워크를 사용하는 개발자는 제작자가 설계한 기본 구조를 유지하면서</a:t>
            </a:r>
            <a:r>
              <a:rPr lang="en-US" altLang="ko-K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일정 수준   이상의 품질을 보장받을 수 있는 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애플리케이션을 쉽고 빠르게 개발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en-US" altLang="ko-KR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기본 구조와 필요한 라이브러리를 프레임워크가 제공하므로 개발자는 비즈니스 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로직에만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전념하여 애플리케이션을 개발할 수 있다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8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대표적인 오픈 소스 자바 프레임워크</a:t>
            </a:r>
          </a:p>
          <a:p>
            <a:pPr lvl="1"/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iBatis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), Hibernate, Struts, Struts2,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WebWork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Spring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등  다수 존재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프레임워크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(Framework)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정의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SqlSession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82303"/>
            <a:ext cx="922990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 SQL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740" y="882303"/>
            <a:ext cx="60034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 SQL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71259"/>
            <a:ext cx="9373919" cy="541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 SQL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71190"/>
            <a:ext cx="9301911" cy="526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 SQL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81250"/>
            <a:ext cx="9085887" cy="48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 SQL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69423"/>
            <a:ext cx="9301911" cy="52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 SQL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82303"/>
            <a:ext cx="937391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XML SQL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매퍼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87" y="882303"/>
            <a:ext cx="938153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SQL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79" y="863749"/>
            <a:ext cx="6840761" cy="101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SQL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82303"/>
            <a:ext cx="923988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는 개발자가 지정한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을 매핑하여 자바 애플리케이션에서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를 쉽게 연동할 수 있도록 도와주는 대표적인 </a:t>
            </a:r>
            <a:r>
              <a:rPr lang="ko-KR" altLang="en-US" sz="18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영속성 처리를 위한 프레임워크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Apache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재단의 대표적인 </a:t>
            </a:r>
            <a:r>
              <a:rPr lang="en-US" altLang="ko-KR" sz="16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Open Source Framework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이며 </a:t>
            </a:r>
            <a:r>
              <a:rPr lang="en-US" altLang="ko-KR" sz="16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SQL Mapping Framework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2563" lvl="1" indent="-182563">
              <a:buClr>
                <a:srgbClr val="353D17"/>
              </a:buClr>
              <a:buSzPct val="90000"/>
              <a:buFont typeface="Wingdings 2" pitchFamily="18" charset="2"/>
              <a:buChar char=""/>
            </a:pP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82563" lvl="1" indent="-182563">
              <a:buClr>
                <a:srgbClr val="353D17"/>
              </a:buClr>
              <a:buSzPct val="90000"/>
              <a:buFont typeface="Wingdings 2" pitchFamily="18" charset="2"/>
              <a:buChar char="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JDBC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의 반복적인 코드와 명시적으로 설정해야 하는 </a:t>
            </a:r>
            <a:r>
              <a:rPr lang="en-US" altLang="ko-KR" sz="1800" b="0" dirty="0" err="1" smtClean="0">
                <a:latin typeface="맑은 고딕" pitchFamily="50" charset="-127"/>
                <a:ea typeface="맑은 고딕" pitchFamily="50" charset="-127"/>
              </a:rPr>
              <a:t>PreparedStatement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 Parameter(?)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b="0" dirty="0" err="1" smtClean="0"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매핑을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없애 주면서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SQL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문장을 외부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파일에 저장하고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이 둘을 서로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연결하여 실행되기 때문에 자바 코드 양을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현격히 줄일 수 있으며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유지보수나 </a:t>
            </a: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확장성이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매우 뛰어나다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자바에서 사용하는 기본데이터타입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JavaBean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Map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등을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파일을 통해 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구문과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매핑할</a:t>
            </a:r>
            <a:r>
              <a:rPr lang="ko-KR" alt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 있다</a:t>
            </a:r>
            <a:r>
              <a:rPr lang="en-US" altLang="ko-K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프레임워크 소개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716" y="4482703"/>
            <a:ext cx="42844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80792" y="5522753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http://www.mybatis.org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SQL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82303"/>
            <a:ext cx="922990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SQL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79" y="882303"/>
            <a:ext cx="921702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SQL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01" y="883022"/>
            <a:ext cx="9301911" cy="431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동적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SQL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083" y="883325"/>
            <a:ext cx="9228421" cy="446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38398" y="2551366"/>
            <a:ext cx="6768752" cy="1040822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3-Tier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아키텍처와 </a:t>
            </a:r>
            <a:r>
              <a:rPr lang="en-US" altLang="ko-KR" sz="3200" b="1" dirty="0" err="1" smtClean="0">
                <a:solidFill>
                  <a:schemeClr val="bg1"/>
                </a:solidFill>
              </a:rPr>
              <a:t>MyBatis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활용</a:t>
            </a:r>
            <a:r>
              <a:rPr lang="en-US" altLang="ko-KR" sz="3200" b="1" dirty="0" smtClean="0">
                <a:solidFill>
                  <a:schemeClr val="bg1"/>
                </a:solidFill>
              </a:rPr>
              <a:t/>
            </a:r>
            <a:br>
              <a:rPr lang="en-US" altLang="ko-KR" sz="3200" b="1" dirty="0" smtClean="0">
                <a:solidFill>
                  <a:schemeClr val="bg1"/>
                </a:solidFill>
              </a:rPr>
            </a:br>
            <a:r>
              <a:rPr lang="en-US" altLang="ko-KR" sz="2400" b="1" dirty="0" smtClean="0">
                <a:solidFill>
                  <a:schemeClr val="bg1"/>
                </a:solidFill>
              </a:rPr>
              <a:t>( Layer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기반 시스템 구축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비즈니스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로직과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데이터 접근의 분리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8138"/>
            <a:ext cx="9361040" cy="541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연동 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JDBC API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9603"/>
            <a:ext cx="9361040" cy="526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연동 시 영속성 프레임워크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9603"/>
            <a:ext cx="6464572" cy="346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DAO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패턴 적용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9603"/>
            <a:ext cx="9361040" cy="512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DAO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패턴 적용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9603"/>
            <a:ext cx="936104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프레임워크 개요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JDBC API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 이용한 개발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79" y="882303"/>
            <a:ext cx="9361041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프레임워크 개요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JDBC API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 이용한 개발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97855"/>
            <a:ext cx="9145016" cy="545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프레임워크 개요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JDBC API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 이용한 개발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82303"/>
            <a:ext cx="928903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프레임워크 개요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MyBatis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를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이용한 개발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64468"/>
            <a:ext cx="9073008" cy="49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446</Words>
  <Application>Microsoft Office PowerPoint</Application>
  <PresentationFormat>사용자 지정</PresentationFormat>
  <Paragraphs>80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디자인 사용자 지정</vt:lpstr>
      <vt:lpstr>MyBatis 프레임워크</vt:lpstr>
      <vt:lpstr>목차(Table of Contents)</vt:lpstr>
      <vt:lpstr>MyBatis 프레임워크 소개</vt:lpstr>
      <vt:lpstr>프레임워크(Framework) 정의</vt:lpstr>
      <vt:lpstr>MyBatis 프레임워크 소개</vt:lpstr>
      <vt:lpstr>MyBatis 프레임워크 개요 – JDBC API를 이용한 개발</vt:lpstr>
      <vt:lpstr>MyBatis 프레임워크 개요 – JDBC API를 이용한 개발</vt:lpstr>
      <vt:lpstr>MyBatis 프레임워크 개요 – JDBC API를 이용한 개발</vt:lpstr>
      <vt:lpstr>MyBatis 프레임워크 개요 – MyBatis를 이용한 개발</vt:lpstr>
      <vt:lpstr>MyBatis 주요 특징 - Configuration</vt:lpstr>
      <vt:lpstr>MyBatis 주요 특징 – SqlSessionFactory 및 SqlSession</vt:lpstr>
      <vt:lpstr>MyBatis 주요 특징 – Mapper Interface</vt:lpstr>
      <vt:lpstr>MyBatis 주요 특징 – 매핑 XML에서 Namespace 사용 의무화</vt:lpstr>
      <vt:lpstr>MyBatis 주요 특징 – 직관적인 Sql 매핑 구분(1/4)</vt:lpstr>
      <vt:lpstr>MyBatis 주요 특징 – 직관적인 Sql 매핑 구분(2/4)</vt:lpstr>
      <vt:lpstr>MyBatis 주요 특징 – 직관적인 Sql 매핑 구분(3/4)</vt:lpstr>
      <vt:lpstr>MyBatis 주요 특징 – 직관적인 Sql 매핑 구분(4/4)</vt:lpstr>
      <vt:lpstr>MyBatis 주요 특징 – 다중 환경 설정 지원</vt:lpstr>
      <vt:lpstr>MyBatis 설치 및 환경설정(라이브러리)</vt:lpstr>
      <vt:lpstr>MyBatis 다운로드 및 설치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MyBatis 환경 설정</vt:lpstr>
      <vt:lpstr>SqlSessionFactory 사용</vt:lpstr>
      <vt:lpstr>SqlSession 사용</vt:lpstr>
      <vt:lpstr>SqlSession 사용</vt:lpstr>
      <vt:lpstr>SqlSession 사용</vt:lpstr>
      <vt:lpstr>SqlSession 사용</vt:lpstr>
      <vt:lpstr>SqlSession 사용</vt:lpstr>
      <vt:lpstr>XML SQL 매퍼 설정</vt:lpstr>
      <vt:lpstr>XML SQL 매퍼 설정</vt:lpstr>
      <vt:lpstr>XML SQL 매퍼 설정</vt:lpstr>
      <vt:lpstr>XML SQL 매퍼 설정</vt:lpstr>
      <vt:lpstr>XML SQL 매퍼 설정</vt:lpstr>
      <vt:lpstr>XML SQL 매퍼 설정</vt:lpstr>
      <vt:lpstr>XML SQL 매퍼 설정</vt:lpstr>
      <vt:lpstr>동적 SQL</vt:lpstr>
      <vt:lpstr>동적 SQL</vt:lpstr>
      <vt:lpstr>동적 SQL</vt:lpstr>
      <vt:lpstr>동적 SQL</vt:lpstr>
      <vt:lpstr>동적 SQL</vt:lpstr>
      <vt:lpstr>동적 SQL</vt:lpstr>
      <vt:lpstr>3-Tier 아키텍처와 MyBatis 활용 ( Layer 기반 시스템 구축 )</vt:lpstr>
      <vt:lpstr>비즈니스 로직과 데이터 접근의 분리</vt:lpstr>
      <vt:lpstr>DB 연동 시 JDBC API 사용</vt:lpstr>
      <vt:lpstr>DB 연동 시 영속성 프레임워크 사용</vt:lpstr>
      <vt:lpstr>DAO 패턴 적용</vt:lpstr>
      <vt:lpstr>DAO 패턴 적용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2259</cp:revision>
  <dcterms:created xsi:type="dcterms:W3CDTF">2011-05-05T14:24:12Z</dcterms:created>
  <dcterms:modified xsi:type="dcterms:W3CDTF">2015-04-14T06:10:27Z</dcterms:modified>
</cp:coreProperties>
</file>