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Default Extension="gif" ContentType="image/gif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embedTrueTypeFonts="1" saveSubsetFonts="1">
  <p:sldMasterIdLst>
    <p:sldMasterId id="2147483654" r:id="rId1"/>
  </p:sldMasterIdLst>
  <p:notesMasterIdLst>
    <p:notesMasterId r:id="rId33"/>
  </p:notesMasterIdLst>
  <p:handoutMasterIdLst>
    <p:handoutMasterId r:id="rId34"/>
  </p:handoutMasterIdLst>
  <p:sldIdLst>
    <p:sldId id="3755" r:id="rId2"/>
    <p:sldId id="3756" r:id="rId3"/>
    <p:sldId id="3757" r:id="rId4"/>
    <p:sldId id="3758" r:id="rId5"/>
    <p:sldId id="3759" r:id="rId6"/>
    <p:sldId id="3762" r:id="rId7"/>
    <p:sldId id="3763" r:id="rId8"/>
    <p:sldId id="3764" r:id="rId9"/>
    <p:sldId id="3765" r:id="rId10"/>
    <p:sldId id="3766" r:id="rId11"/>
    <p:sldId id="3767" r:id="rId12"/>
    <p:sldId id="3768" r:id="rId13"/>
    <p:sldId id="3770" r:id="rId14"/>
    <p:sldId id="3772" r:id="rId15"/>
    <p:sldId id="3773" r:id="rId16"/>
    <p:sldId id="3774" r:id="rId17"/>
    <p:sldId id="3930" r:id="rId18"/>
    <p:sldId id="3775" r:id="rId19"/>
    <p:sldId id="3931" r:id="rId20"/>
    <p:sldId id="3932" r:id="rId21"/>
    <p:sldId id="3933" r:id="rId22"/>
    <p:sldId id="3934" r:id="rId23"/>
    <p:sldId id="3938" r:id="rId24"/>
    <p:sldId id="3935" r:id="rId25"/>
    <p:sldId id="3936" r:id="rId26"/>
    <p:sldId id="3937" r:id="rId27"/>
    <p:sldId id="3939" r:id="rId28"/>
    <p:sldId id="3940" r:id="rId29"/>
    <p:sldId id="3941" r:id="rId30"/>
    <p:sldId id="3942" r:id="rId31"/>
    <p:sldId id="3943" r:id="rId32"/>
  </p:sldIdLst>
  <p:sldSz cx="11049000" cy="6858000"/>
  <p:notesSz cx="9866313" cy="6735763"/>
  <p:embeddedFontLst>
    <p:embeddedFont>
      <p:font typeface="HY헤드라인M" pitchFamily="18" charset="-127"/>
      <p:regular r:id="rId35"/>
    </p:embeddedFont>
    <p:embeddedFont>
      <p:font typeface="Optima"/>
      <p:regular r:id="rId36"/>
    </p:embeddedFont>
    <p:embeddedFont>
      <p:font typeface="가는각진제목체" charset="-127"/>
      <p:regular r:id="rId37"/>
    </p:embeddedFont>
    <p:embeddedFont>
      <p:font typeface="맑은 고딕" pitchFamily="50" charset="-127"/>
      <p:regular r:id="rId38"/>
      <p:bold r:id="rId39"/>
    </p:embeddedFont>
    <p:embeddedFont>
      <p:font typeface="Bitstream Vera Sans Mono" pitchFamily="49" charset="0"/>
      <p:regular r:id="rId40"/>
      <p:bold r:id="rId41"/>
      <p:italic r:id="rId42"/>
      <p:boldItalic r:id="rId43"/>
    </p:embeddedFont>
    <p:embeddedFont>
      <p:font typeface="Vrinda" pitchFamily="34" charset="0"/>
      <p:regular r:id="rId44"/>
      <p:bold r:id="rId45"/>
    </p:embeddedFont>
    <p:embeddedFont>
      <p:font typeface="양재소슬체S" charset="-127"/>
      <p:regular r:id="rId46"/>
    </p:embeddedFont>
  </p:embeddedFontLst>
  <p:custDataLst>
    <p:tags r:id="rId47"/>
  </p:custDataLst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sz="1200" b="1" kern="1200">
        <a:solidFill>
          <a:srgbClr val="000000"/>
        </a:solidFill>
        <a:latin typeface="Optima" pitchFamily="34" charset="0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33CC"/>
    <a:srgbClr val="FFFF99"/>
    <a:srgbClr val="FFFFCC"/>
    <a:srgbClr val="F2F1E2"/>
    <a:srgbClr val="FFCCCC"/>
    <a:srgbClr val="33CCCC"/>
    <a:srgbClr val="FFE6CD"/>
    <a:srgbClr val="CCECFF"/>
    <a:srgbClr val="CCCCFF"/>
    <a:srgbClr val="E7FFE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 autoAdjust="0"/>
    <p:restoredTop sz="95415" autoAdjust="0"/>
  </p:normalViewPr>
  <p:slideViewPr>
    <p:cSldViewPr showGuides="1">
      <p:cViewPr varScale="1">
        <p:scale>
          <a:sx n="69" d="100"/>
          <a:sy n="69" d="100"/>
        </p:scale>
        <p:origin x="-738" y="-96"/>
      </p:cViewPr>
      <p:guideLst>
        <p:guide orient="horz"/>
        <p:guide orient="horz" pos="1480"/>
        <p:guide orient="horz" pos="527"/>
        <p:guide pos="3480"/>
        <p:guide pos="21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0"/>
    </p:cViewPr>
  </p:sorterViewPr>
  <p:notesViewPr>
    <p:cSldViewPr showGuides="1">
      <p:cViewPr varScale="1">
        <p:scale>
          <a:sx n="115" d="100"/>
          <a:sy n="115" d="100"/>
        </p:scale>
        <p:origin x="-2070" y="-108"/>
      </p:cViewPr>
      <p:guideLst>
        <p:guide orient="horz" pos="2122"/>
        <p:guide pos="3108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font" Target="fonts/font8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335609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바닥글 개체 틀 8"/>
          <p:cNvSpPr>
            <a:spLocks noGrp="1"/>
          </p:cNvSpPr>
          <p:nvPr>
            <p:ph type="ftr" sz="quarter" idx="4"/>
          </p:nvPr>
        </p:nvSpPr>
        <p:spPr bwMode="auto">
          <a:xfrm>
            <a:off x="0" y="6341757"/>
            <a:ext cx="3807581" cy="452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6" rIns="91311" bIns="45656" numCol="1" anchor="t" anchorCtr="0" compatLnSpc="1">
            <a:prstTxWarp prst="textNoShape">
              <a:avLst/>
            </a:prstTxWarp>
          </a:bodyPr>
          <a:lstStyle>
            <a:lvl1pPr algn="l" defTabSz="908145" eaLnBrk="0" latinLnBrk="1" hangingPunct="0">
              <a:spcBef>
                <a:spcPct val="0"/>
              </a:spcBef>
              <a:buClr>
                <a:schemeClr val="folHlink"/>
              </a:buClr>
              <a:defRPr kumimoji="1" sz="1000">
                <a:latin typeface="Optima" pitchFamily="2" charset="2"/>
              </a:defRPr>
            </a:lvl1pPr>
          </a:lstStyle>
          <a:p>
            <a:pPr>
              <a:defRPr/>
            </a:pPr>
            <a:r>
              <a:rPr lang="en-US" altLang="ko-KR"/>
              <a:t>© 2007 Valtech  Consulting Korea, All Right Reserved</a:t>
            </a:r>
          </a:p>
        </p:txBody>
      </p:sp>
    </p:spTree>
    <p:extLst>
      <p:ext uri="{BB962C8B-B14F-4D97-AF65-F5344CB8AC3E}">
        <p14:creationId xmlns="" xmlns:p14="http://schemas.microsoft.com/office/powerpoint/2010/main" val="26987907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3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gif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moo tutorial bas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9724" y="138094"/>
            <a:ext cx="9145325" cy="576263"/>
          </a:xfrm>
        </p:spPr>
        <p:txBody>
          <a:bodyPr lIns="36000" tIns="36000" rIns="36000" bIns="36000" anchor="ctr" anchorCtr="0"/>
          <a:lstStyle>
            <a:lvl1pPr>
              <a:defRPr sz="2200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6" name="Line 10"/>
          <p:cNvSpPr>
            <a:spLocks noChangeShapeType="1"/>
          </p:cNvSpPr>
          <p:nvPr userDrawn="1"/>
        </p:nvSpPr>
        <p:spPr bwMode="auto">
          <a:xfrm>
            <a:off x="2722925" y="719920"/>
            <a:ext cx="8058305" cy="0"/>
          </a:xfrm>
          <a:prstGeom prst="line">
            <a:avLst/>
          </a:prstGeom>
          <a:noFill/>
          <a:ln w="63500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10"/>
          <p:cNvSpPr>
            <a:spLocks noChangeShapeType="1"/>
          </p:cNvSpPr>
          <p:nvPr userDrawn="1"/>
        </p:nvSpPr>
        <p:spPr bwMode="auto">
          <a:xfrm>
            <a:off x="267770" y="719920"/>
            <a:ext cx="73089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ko-KR" altLang="en-US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Line 10"/>
          <p:cNvSpPr>
            <a:spLocks noChangeShapeType="1"/>
          </p:cNvSpPr>
          <p:nvPr userDrawn="1"/>
        </p:nvSpPr>
        <p:spPr bwMode="auto">
          <a:xfrm>
            <a:off x="669471" y="719920"/>
            <a:ext cx="851387" cy="0"/>
          </a:xfrm>
          <a:prstGeom prst="line">
            <a:avLst/>
          </a:prstGeom>
          <a:noFill/>
          <a:ln w="635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" name="Line 10"/>
          <p:cNvSpPr>
            <a:spLocks noChangeShapeType="1"/>
          </p:cNvSpPr>
          <p:nvPr userDrawn="1"/>
        </p:nvSpPr>
        <p:spPr bwMode="auto">
          <a:xfrm>
            <a:off x="1473816" y="719920"/>
            <a:ext cx="1360666" cy="0"/>
          </a:xfrm>
          <a:prstGeom prst="line">
            <a:avLst/>
          </a:prstGeom>
          <a:noFill/>
          <a:ln w="63500">
            <a:solidFill>
              <a:srgbClr val="666633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39725" y="836613"/>
            <a:ext cx="10513515" cy="1125299"/>
          </a:xfrm>
        </p:spPr>
        <p:txBody>
          <a:bodyPr wrap="square" lIns="36000" tIns="36000" rIns="36000" bIns="36000">
            <a:spAutoFit/>
          </a:bodyPr>
          <a:lstStyle>
            <a:lvl1pPr marL="228600" indent="-228600">
              <a:buFont typeface="Wingdings" panose="05000000000000000000" pitchFamily="2" charset="2"/>
              <a:buChar char="ü"/>
              <a:defRPr sz="1800" b="1" baseline="0">
                <a:latin typeface="+mn-lt"/>
              </a:defRPr>
            </a:lvl1pPr>
            <a:lvl2pPr marL="455613" indent="-225425">
              <a:buFont typeface="Wingdings" panose="05000000000000000000" pitchFamily="2" charset="2"/>
              <a:buChar char="§"/>
              <a:defRPr sz="1600" baseline="0">
                <a:latin typeface="+mn-lt"/>
              </a:defRPr>
            </a:lvl2pPr>
            <a:lvl3pPr marL="684213" indent="-227013">
              <a:buFont typeface="가는각진제목체" panose="02030600000101010101" pitchFamily="18" charset="-127"/>
              <a:buChar char="-"/>
              <a:defRPr sz="1400" baseline="0">
                <a:latin typeface="+mn-lt"/>
              </a:defRPr>
            </a:lvl3pPr>
            <a:lvl4pPr marL="898525" indent="-228600">
              <a:buFont typeface="Optima" panose="00000400000000000000" pitchFamily="2" charset="2"/>
              <a:buChar char=""/>
              <a:defRPr sz="1200" baseline="0">
                <a:latin typeface="+mn-lt"/>
              </a:defRPr>
            </a:lvl4pPr>
            <a:lvl5pPr marL="4271963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5499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xtree edu Sub-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100" y="6488524"/>
            <a:ext cx="1152160" cy="348536"/>
          </a:xfrm>
          <a:prstGeom prst="rect">
            <a:avLst/>
          </a:prstGeom>
        </p:spPr>
      </p:pic>
      <p:sp>
        <p:nvSpPr>
          <p:cNvPr id="16" name="직사각형 15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ko-KR" altLang="en-US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 smtClean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  <p:sp>
        <p:nvSpPr>
          <p:cNvPr id="4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5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직선 연결선 28"/>
          <p:cNvCxnSpPr/>
          <p:nvPr userDrawn="1"/>
        </p:nvCxnSpPr>
        <p:spPr bwMode="auto">
          <a:xfrm flipV="1">
            <a:off x="5524500" y="3507418"/>
            <a:ext cx="2" cy="3116936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3" name="직선 연결선 32"/>
          <p:cNvCxnSpPr/>
          <p:nvPr userDrawn="1"/>
        </p:nvCxnSpPr>
        <p:spPr bwMode="auto">
          <a:xfrm>
            <a:off x="195760" y="3506273"/>
            <a:ext cx="10657978" cy="0"/>
          </a:xfrm>
          <a:prstGeom prst="lin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텍스트 개체 틀 36"/>
          <p:cNvSpPr>
            <a:spLocks noGrp="1"/>
          </p:cNvSpPr>
          <p:nvPr>
            <p:ph type="body" sz="quarter" idx="10" hasCustomPrompt="1"/>
          </p:nvPr>
        </p:nvSpPr>
        <p:spPr>
          <a:xfrm>
            <a:off x="5596012" y="3589128"/>
            <a:ext cx="5329238" cy="343942"/>
          </a:xfrm>
          <a:solidFill>
            <a:schemeClr val="bg1">
              <a:alpha val="58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8505" tIns="48388" rIns="98505" bIns="48388">
            <a:spAutoFit/>
          </a:bodyPr>
          <a:lstStyle>
            <a:lvl1pPr marL="514350" indent="-514350">
              <a:defRPr lang="ko-KR" altLang="en-US" b="1" kern="120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</a:defRPr>
            </a:lvl1pPr>
            <a:lvl2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>
              <a:defRPr lang="ko-KR" altLang="en-US" sz="1200" b="1" kern="1200" smtClean="0"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>
              <a:defRPr lang="ko-KR" altLang="en-US" sz="1200" b="1" kern="1200" smtClean="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>
              <a:defRPr lang="ko-KR" altLang="en-US"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</a:lstStyle>
          <a:p>
            <a:pPr marL="514350" lvl="0" indent="-514350" latinLnBrk="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 err="1" smtClean="0"/>
              <a:t>항목이름을</a:t>
            </a:r>
            <a:r>
              <a:rPr lang="ko-KR" altLang="en-US" dirty="0" smtClean="0"/>
              <a:t> 입력하세요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0"/>
            <a:ext cx="5522912" cy="292493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9250" y="2996940"/>
            <a:ext cx="10287960" cy="504070"/>
          </a:xfr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sz="2400">
                <a:solidFill>
                  <a:srgbClr val="000000"/>
                </a:solidFill>
                <a:cs typeface="+mn-cs"/>
              </a:defRPr>
            </a:lvl1pPr>
          </a:lstStyle>
          <a:p>
            <a:pPr lvl="0"/>
            <a:r>
              <a:rPr lang="ko-KR" altLang="en-US" dirty="0" smtClean="0"/>
              <a:t>목차 이름을 입력하세요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sp>
        <p:nvSpPr>
          <p:cNvPr id="17" name="슬라이드 번호 개체 틀 3"/>
          <p:cNvSpPr txBox="1">
            <a:spLocks/>
          </p:cNvSpPr>
          <p:nvPr userDrawn="1"/>
        </p:nvSpPr>
        <p:spPr>
          <a:xfrm>
            <a:off x="4624400" y="6616490"/>
            <a:ext cx="1800200" cy="233646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lang="ko-KR" altLang="en-US" sz="1000" b="0" i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pPr algn="ctr"/>
              <a:t>‹#›</a:t>
            </a:fld>
            <a:r>
              <a:rPr lang="ko-KR" altLang="en-US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 </a:t>
            </a:r>
            <a:r>
              <a:rPr lang="en-US" altLang="ko-KR" sz="1000" b="0" i="1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tima" pitchFamily="34" charset="0"/>
                <a:ea typeface="가는각진제목체" pitchFamily="18" charset="-127"/>
                <a:cs typeface="+mn-cs"/>
              </a:rPr>
              <a:t>-</a:t>
            </a:r>
            <a:endParaRPr lang="ko-KR" alt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24060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49250" y="2924930"/>
            <a:ext cx="10287960" cy="504253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dirty="0" smtClean="0"/>
              <a:t>목차 이름을 입력하세요</a:t>
            </a:r>
            <a:r>
              <a:rPr lang="en-US" altLang="ko-KR" dirty="0" smtClean="0"/>
              <a:t>...</a:t>
            </a:r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 bwMode="auto">
          <a:xfrm>
            <a:off x="349250" y="3429000"/>
            <a:ext cx="10287960" cy="0"/>
          </a:xfrm>
          <a:prstGeom prst="line">
            <a:avLst/>
          </a:prstGeom>
          <a:noFill/>
          <a:ln w="19050">
            <a:solidFill>
              <a:srgbClr val="666633"/>
            </a:solidFill>
            <a:round/>
            <a:headEnd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932140" y="3644900"/>
            <a:ext cx="5256729" cy="2808288"/>
          </a:xfrm>
        </p:spPr>
        <p:txBody>
          <a:bodyPr/>
          <a:lstStyle>
            <a:lvl1pPr marL="342900" indent="-342900">
              <a:buFont typeface="+mj-lt"/>
              <a:buAutoNum type="arabicPeriod"/>
              <a:defRPr sz="2200" b="1"/>
            </a:lvl1pPr>
          </a:lstStyle>
          <a:p>
            <a:pPr lvl="0"/>
            <a:r>
              <a:rPr lang="ko-KR" altLang="en-US" dirty="0" smtClean="0"/>
              <a:t>목차 항목을 입력하세요</a:t>
            </a:r>
            <a:r>
              <a:rPr lang="en-US" altLang="ko-KR" dirty="0" smtClean="0"/>
              <a:t>...</a:t>
            </a:r>
            <a:endParaRPr lang="ko-KR" altLang="en-US" dirty="0" smtClean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0"/>
            <a:ext cx="5522912" cy="292493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4500" cy="29249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18420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3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3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654" y="138100"/>
            <a:ext cx="10359692" cy="576263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>
              <a:defRPr sz="2200" spc="0" baseline="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2314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+빈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10539138" y="1517563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10539138" y="1517563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4654" y="138100"/>
            <a:ext cx="10359692" cy="576263"/>
          </a:xfrm>
          <a:prstGeom prst="rect">
            <a:avLst/>
          </a:prstGeom>
        </p:spPr>
        <p:txBody>
          <a:bodyPr lIns="36000" tIns="36000" rIns="36000" bIns="36000" anchor="ctr" anchorCtr="0"/>
          <a:lstStyle>
            <a:lvl1pPr>
              <a:defRPr sz="2200" spc="0" baseline="0">
                <a:latin typeface="+mj-lt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03204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C Banner Title"/>
          <p:cNvSpPr>
            <a:spLocks noGrp="1" noChangeArrowheads="1"/>
          </p:cNvSpPr>
          <p:nvPr>
            <p:ph type="title"/>
          </p:nvPr>
        </p:nvSpPr>
        <p:spPr bwMode="auto">
          <a:xfrm>
            <a:off x="380963" y="142852"/>
            <a:ext cx="10029093" cy="576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SG" smtClean="0"/>
              <a:t>Click to edit title style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954" y="2133600"/>
            <a:ext cx="10029093" cy="411480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text format of master</a:t>
            </a:r>
            <a:endParaRPr lang="en-US" altLang="zh-SG" dirty="0" smtClean="0"/>
          </a:p>
          <a:p>
            <a:pPr lvl="1"/>
            <a:r>
              <a:rPr lang="en-US" altLang="ko-KR" dirty="0" smtClean="0"/>
              <a:t>Second level</a:t>
            </a:r>
            <a:endParaRPr lang="en-US" altLang="zh-SG" dirty="0" smtClean="0"/>
          </a:p>
          <a:p>
            <a:pPr lvl="2"/>
            <a:r>
              <a:rPr lang="en-US" altLang="ko-KR" dirty="0" smtClean="0"/>
              <a:t>Third level</a:t>
            </a:r>
            <a:endParaRPr lang="en-US" altLang="zh-SG" dirty="0" smtClean="0"/>
          </a:p>
        </p:txBody>
      </p:sp>
      <p:sp>
        <p:nvSpPr>
          <p:cNvPr id="7" name="AcnStamp_ID_7" hidden="1"/>
          <p:cNvSpPr/>
          <p:nvPr>
            <p:custDataLst>
              <p:tags r:id="rId7"/>
            </p:custDataLst>
          </p:nvPr>
        </p:nvSpPr>
        <p:spPr bwMode="gray">
          <a:xfrm>
            <a:off x="10539046" y="1517650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5400" rIns="0" bIns="25400">
            <a:spAutoFit/>
          </a:bodyPr>
          <a:lstStyle/>
          <a:p>
            <a:pPr algn="r" eaLnBrk="0" latinLnBrk="0" hangingPunct="0">
              <a:buClr>
                <a:schemeClr val="folHlink"/>
              </a:buClr>
              <a:defRPr/>
            </a:pPr>
            <a:r>
              <a:rPr lang="en-US" altLang="ko-KR" sz="1400">
                <a:solidFill>
                  <a:schemeClr val="tx1"/>
                </a:solidFill>
                <a:latin typeface="Optima" pitchFamily="2" charset="2"/>
              </a:rPr>
              <a:t>MASTER STAMP</a:t>
            </a:r>
            <a:endParaRPr lang="ko-KR" altLang="en-US" sz="1400">
              <a:solidFill>
                <a:schemeClr val="tx1"/>
              </a:solidFill>
              <a:latin typeface="Optima" pitchFamily="2" charset="2"/>
            </a:endParaRPr>
          </a:p>
        </p:txBody>
      </p:sp>
      <p:cxnSp>
        <p:nvCxnSpPr>
          <p:cNvPr id="1033" name="AcnStpConnector_ID_9" hidden="1"/>
          <p:cNvCxnSpPr>
            <a:cxnSpLocks noChangeShapeType="1"/>
            <a:stCxn id="7" idx="2"/>
            <a:endCxn id="7" idx="0"/>
          </p:cNvCxnSpPr>
          <p:nvPr>
            <p:custDataLst>
              <p:tags r:id="rId8"/>
            </p:custDataLst>
          </p:nvPr>
        </p:nvCxnSpPr>
        <p:spPr bwMode="gray">
          <a:xfrm rot="5400000" flipH="1" flipV="1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34" name="AcnStpConnector_ID_10" hidden="1"/>
          <p:cNvCxnSpPr>
            <a:cxnSpLocks noChangeShapeType="1"/>
            <a:stCxn id="7" idx="4"/>
            <a:endCxn id="7" idx="6"/>
          </p:cNvCxnSpPr>
          <p:nvPr>
            <p:custDataLst>
              <p:tags r:id="rId9"/>
            </p:custDataLst>
          </p:nvPr>
        </p:nvCxnSpPr>
        <p:spPr bwMode="gray">
          <a:xfrm rot="5400000">
            <a:off x="10539138" y="1517560"/>
            <a:ext cx="1588" cy="177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직사각형 7"/>
          <p:cNvSpPr/>
          <p:nvPr userDrawn="1"/>
        </p:nvSpPr>
        <p:spPr>
          <a:xfrm>
            <a:off x="0" y="6594475"/>
            <a:ext cx="11034835" cy="261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140" y="6575658"/>
            <a:ext cx="864120" cy="261402"/>
          </a:xfrm>
          <a:prstGeom prst="rect">
            <a:avLst/>
          </a:prstGeom>
        </p:spPr>
      </p:pic>
      <p:cxnSp>
        <p:nvCxnSpPr>
          <p:cNvPr id="10" name="직선 연결선 9"/>
          <p:cNvCxnSpPr/>
          <p:nvPr userDrawn="1"/>
        </p:nvCxnSpPr>
        <p:spPr bwMode="auto">
          <a:xfrm>
            <a:off x="0" y="6597650"/>
            <a:ext cx="11047413" cy="0"/>
          </a:xfrm>
          <a:prstGeom prst="line">
            <a:avLst/>
          </a:prstGeom>
          <a:noFill/>
          <a:ln w="6350">
            <a:solidFill>
              <a:schemeClr val="bg1">
                <a:lumMod val="65000"/>
              </a:schemeClr>
            </a:solidFill>
            <a:prstDash val="sysDot"/>
            <a:round/>
            <a:headEnd/>
            <a:tailEnd type="none" w="med" len="med"/>
          </a:ln>
          <a:effectLst/>
        </p:spPr>
      </p:cxnSp>
      <p:sp>
        <p:nvSpPr>
          <p:cNvPr id="11" name="직사각형 10"/>
          <p:cNvSpPr/>
          <p:nvPr userDrawn="1"/>
        </p:nvSpPr>
        <p:spPr bwMode="auto">
          <a:xfrm>
            <a:off x="0" y="6624355"/>
            <a:ext cx="2014110" cy="2336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r>
              <a:rPr lang="ko-KR" altLang="en-US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올바른 성장과 따뜻한 나눔 </a:t>
            </a:r>
            <a:r>
              <a:rPr lang="en-US" altLang="ko-KR" sz="1000" b="0" dirty="0" smtClean="0">
                <a:solidFill>
                  <a:srgbClr val="666633"/>
                </a:solidFill>
                <a:latin typeface="양재소슬체S" panose="02020603020101020101" pitchFamily="18" charset="-127"/>
                <a:ea typeface="양재소슬체S" panose="02020603020101020101" pitchFamily="18" charset="-127"/>
              </a:rPr>
              <a:t>~</a:t>
            </a:r>
            <a:endParaRPr lang="ko-KR" altLang="en-US" sz="1000" b="0" dirty="0" smtClean="0">
              <a:solidFill>
                <a:srgbClr val="666633"/>
              </a:solidFill>
              <a:latin typeface="양재소슬체S" panose="02020603020101020101" pitchFamily="18" charset="-127"/>
              <a:ea typeface="양재소슬체S" panose="02020603020101020101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7" r:id="rId1"/>
    <p:sldLayoutId id="2147485553" r:id="rId2"/>
    <p:sldLayoutId id="2147485559" r:id="rId3"/>
    <p:sldLayoutId id="2147485564" r:id="rId4"/>
    <p:sldLayoutId id="2147485569" r:id="rId5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+mj-ea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1"/>
          </a:solidFill>
          <a:latin typeface="Optima" pitchFamily="2" charset="2"/>
          <a:ea typeface="가는각진제목체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1"/>
          </a:solidFill>
          <a:latin typeface="Optima" pitchFamily="2" charset="2"/>
          <a:ea typeface="가는각진제목체" pitchFamily="18" charset="-127"/>
        </a:defRPr>
      </a:lvl9pPr>
    </p:titleStyle>
    <p:bodyStyle>
      <a:lvl1pPr marL="2286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  <a:cs typeface="+mn-cs"/>
        </a:defRPr>
      </a:lvl1pPr>
      <a:lvl2pPr marL="455613" indent="-225425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–"/>
        <a:defRPr kumimoji="1" sz="1600">
          <a:solidFill>
            <a:srgbClr val="000000"/>
          </a:solidFill>
          <a:latin typeface="+mj-ea"/>
          <a:ea typeface="+mj-ea"/>
        </a:defRPr>
      </a:lvl2pPr>
      <a:lvl3pPr marL="684213" indent="-227013" algn="l" rtl="0" eaLnBrk="0" fontAlgn="base" latinLnBrk="1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Optima" pitchFamily="34" charset="0"/>
        <a:buChar char="•"/>
        <a:defRPr kumimoji="1" sz="1600">
          <a:solidFill>
            <a:srgbClr val="000000"/>
          </a:solidFill>
          <a:latin typeface="+mj-ea"/>
          <a:ea typeface="+mj-ea"/>
        </a:defRPr>
      </a:lvl3pPr>
      <a:lvl4pPr marL="4270375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4500563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49577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54149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58721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6329363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메이븐</a:t>
            </a:r>
            <a:r>
              <a:rPr lang="ko-KR" altLang="en-US" dirty="0" smtClean="0"/>
              <a:t> 소개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940633"/>
          </a:xfrm>
        </p:spPr>
        <p:txBody>
          <a:bodyPr/>
          <a:lstStyle/>
          <a:p>
            <a:r>
              <a:rPr lang="en-US" altLang="ko-KR" dirty="0" smtClean="0"/>
              <a:t>Maven</a:t>
            </a:r>
            <a:r>
              <a:rPr lang="ko-KR" altLang="en-US" dirty="0" smtClean="0"/>
              <a:t>은 소프트웨어 프로젝트에 대해 </a:t>
            </a:r>
            <a:r>
              <a:rPr lang="ko-KR" altLang="en-US" dirty="0" smtClean="0"/>
              <a:t>표준화된 </a:t>
            </a:r>
            <a:r>
              <a:rPr lang="ko-KR" altLang="en-US" dirty="0" smtClean="0"/>
              <a:t>접근방법을 제공하는 프로젝츠트 관리 프레임워크이다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팀 협력 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재사용에 대한 촉진 및 프로젝트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이외의 많은 업무를 수행하는데 필요한 메커니즘을 제공</a:t>
            </a:r>
            <a:endParaRPr lang="en-US" altLang="ko-KR" dirty="0"/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2164371" y="2563164"/>
            <a:ext cx="6944188" cy="2524122"/>
          </a:xfrm>
          <a:prstGeom prst="roundRect">
            <a:avLst/>
          </a:prstGeom>
          <a:solidFill>
            <a:srgbClr val="EAEAEA"/>
          </a:solidFill>
          <a:ln w="9525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</p:spPr>
        <p:txBody>
          <a:bodyPr vert="horz" wrap="square" lIns="99855" tIns="49928" rIns="99855" bIns="49928" numCol="1" rtlCol="0" anchor="b" anchorCtr="0" compatLnSpc="1">
            <a:prstTxWarp prst="textNoShape">
              <a:avLst/>
            </a:prstTxWarp>
          </a:bodyPr>
          <a:lstStyle/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메이븐은 유대인 단어로 </a:t>
            </a:r>
            <a:r>
              <a:rPr lang="ko-KR" altLang="en-US" sz="120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지식의 축적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(accumulator of knowledge)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라는 뜻으로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원래는 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Jakarta Turbine </a:t>
            </a:r>
            <a:r>
              <a:rPr lang="ko-KR" altLang="en-US" sz="1200" dirty="0" smtClean="0">
                <a:latin typeface="맑은 고딕" pitchFamily="50" charset="-127"/>
                <a:ea typeface="맑은 고딕" pitchFamily="50" charset="-127"/>
              </a:rPr>
              <a:t>프로젝트에서 빌드 프로세스를 단순화 시키려고 시작했던 작업임</a:t>
            </a:r>
            <a:r>
              <a:rPr lang="en-US" altLang="ko-KR" sz="12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모두 약간씩 다른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Ant 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빌드 파일과 </a:t>
            </a:r>
            <a:r>
              <a:rPr kumimoji="1" lang="en-US" altLang="ko-KR" sz="12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CVS</a:t>
            </a:r>
            <a:r>
              <a:rPr kumimoji="1" lang="ko-KR" altLang="en-US" sz="1200" b="0" i="0" u="none" strike="noStrike" cap="none" normalizeH="0" baseline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에 체크인</a:t>
            </a:r>
            <a:r>
              <a:rPr kumimoji="1" lang="ko-KR" altLang="en-US" sz="1200" b="0" i="0" u="none" strike="noStrike" cap="none" normalizeH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 되어야 하는 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JAR </a:t>
            </a:r>
            <a:r>
              <a:rPr kumimoji="1" lang="ko-KR" altLang="en-US" sz="1200" b="0" i="0" u="none" strike="noStrike" cap="none" normalizeH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파일을 각각 가지는 몇 가지 프로젝트가 있었음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2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프로젝트들을 빌드하는 일관화된 방법과 프로젝트가 어떠한 것들로 구성되어 있는지 명확한 정의와 프로젝트 정보를 정리하는 손쉬운 방법과 여러 프로젝트들에서 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JAR</a:t>
            </a:r>
            <a:r>
              <a:rPr kumimoji="1" lang="ko-KR" altLang="en-US" sz="12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를 공유하는 방법에 대해서 표준적인 방법을 원했음</a:t>
            </a:r>
            <a:r>
              <a:rPr kumimoji="1" lang="en-US" altLang="ko-KR" sz="1200" b="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lang="en-US" altLang="ko-KR" sz="1200" baseline="0" dirty="0" smtClean="0">
              <a:latin typeface="맑은 고딕" pitchFamily="50" charset="-127"/>
              <a:ea typeface="맑은 고딕" pitchFamily="50" charset="-127"/>
            </a:endParaRPr>
          </a:p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2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맑은 고딕" pitchFamily="50" charset="-127"/>
                <a:ea typeface="맑은 고딕" pitchFamily="50" charset="-127"/>
              </a:rPr>
              <a:t>그 결과로 자바 기반 소프트웨어 프로젝트를 빌드하고 관리하는 데에 사용될 수 있는 도구가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1" lang="en-US" altLang="ko-KR" sz="12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2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맑은 고딕" pitchFamily="50" charset="-127"/>
                <a:ea typeface="맑은 고딕" pitchFamily="50" charset="-127"/>
              </a:rPr>
              <a:t>필요했음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맑은 고딕" pitchFamily="50" charset="-127"/>
                <a:ea typeface="맑은 고딕" pitchFamily="50" charset="-127"/>
              </a:rPr>
              <a:t>자바 개발자들이 더 쉽게 하루 작업을 수행하고 자바 기반 프로젝트에 대한 범용적으로 이해를 하는데 돕는 데에 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맑은 고딕" pitchFamily="50" charset="-127"/>
                <a:ea typeface="맑은 고딕" pitchFamily="50" charset="-127"/>
              </a:rPr>
              <a:t>maven</a:t>
            </a:r>
            <a:r>
              <a:rPr kumimoji="1" lang="ko-KR" altLang="en-US" sz="12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맑은 고딕" pitchFamily="50" charset="-127"/>
                <a:ea typeface="맑은 고딕" pitchFamily="50" charset="-127"/>
              </a:rPr>
              <a:t>이 사용되기를 희망함</a:t>
            </a:r>
            <a:r>
              <a:rPr kumimoji="1" lang="en-US" altLang="ko-KR" sz="1200" i="0" u="none" strike="noStrike" cap="none" normalizeH="0" dirty="0" smtClean="0">
                <a:ln>
                  <a:noFill/>
                </a:ln>
                <a:solidFill>
                  <a:srgbClr val="0033CC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ko-KR" altLang="en-US" sz="1200" i="0" u="none" strike="noStrike" cap="none" normalizeH="0" baseline="0" dirty="0" smtClean="0">
              <a:ln>
                <a:noFill/>
              </a:ln>
              <a:solidFill>
                <a:srgbClr val="0033CC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972227" y="2348850"/>
            <a:ext cx="3522632" cy="428628"/>
          </a:xfrm>
          <a:prstGeom prst="rect">
            <a:avLst/>
          </a:prstGeom>
          <a:solidFill>
            <a:srgbClr val="FFECC5"/>
          </a:solidFill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Apache</a:t>
            </a:r>
            <a:r>
              <a:rPr kumimoji="1" lang="en-US" altLang="ko-KR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</a:t>
            </a:r>
            <a:r>
              <a:rPr kumimoji="1" lang="ko-KR" altLang="en-US" sz="14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단</a:t>
            </a:r>
            <a:r>
              <a:rPr kumimoji="1" lang="ko-KR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</a:t>
            </a:r>
            <a:r>
              <a:rPr kumimoji="1" lang="ko-KR" altLang="en-US" sz="1400" b="1" i="0" u="none" strike="noStrike" cap="none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맑은 고딕" pitchFamily="50" charset="-127"/>
                <a:ea typeface="맑은 고딕" pitchFamily="50" charset="-127"/>
              </a:rPr>
              <a:t>메이븐</a:t>
            </a:r>
            <a:r>
              <a:rPr kumimoji="1" lang="ko-KR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소개글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17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메이븐 </a:t>
            </a:r>
            <a:r>
              <a:rPr lang="ko-KR" altLang="en-US" dirty="0" smtClean="0"/>
              <a:t>원칙</a:t>
            </a:r>
            <a:r>
              <a:rPr lang="ko-KR" altLang="en-US" dirty="0"/>
              <a:t> </a:t>
            </a:r>
            <a:r>
              <a:rPr lang="en-US" altLang="ko-KR" dirty="0" smtClean="0"/>
              <a:t>(5/7)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선언적인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3525956"/>
          </a:xfrm>
        </p:spPr>
        <p:txBody>
          <a:bodyPr/>
          <a:lstStyle/>
          <a:p>
            <a:r>
              <a:rPr lang="ko-KR" altLang="en-US" dirty="0" err="1" smtClean="0"/>
              <a:t>빌드</a:t>
            </a:r>
            <a:r>
              <a:rPr lang="ko-KR" altLang="en-US" dirty="0" smtClean="0"/>
              <a:t> 생명 주기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일반적인 생명 주기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준비</a:t>
            </a:r>
            <a:r>
              <a:rPr lang="en-US" altLang="ko-KR" dirty="0" smtClean="0"/>
              <a:t>(preparation), 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(compilation), </a:t>
            </a:r>
            <a:r>
              <a:rPr lang="ko-KR" altLang="en-US" dirty="0" err="1" smtClean="0"/>
              <a:t>테스팅</a:t>
            </a:r>
            <a:r>
              <a:rPr lang="en-US" altLang="ko-KR" dirty="0" smtClean="0"/>
              <a:t>(testing), </a:t>
            </a:r>
            <a:r>
              <a:rPr lang="ko-KR" altLang="en-US" dirty="0" err="1" smtClean="0"/>
              <a:t>패키징</a:t>
            </a:r>
            <a:r>
              <a:rPr lang="en-US" altLang="ko-KR" dirty="0" smtClean="0"/>
              <a:t>(packaging),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(installation)</a:t>
            </a:r>
          </a:p>
          <a:p>
            <a:pPr lvl="1"/>
            <a:r>
              <a:rPr lang="ko-KR" altLang="en-US" dirty="0" err="1" smtClean="0"/>
              <a:t>메이븐의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생명 주기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각각의 단계</a:t>
            </a:r>
            <a:r>
              <a:rPr lang="en-US" altLang="ko-KR" dirty="0" smtClean="0"/>
              <a:t>(phase)</a:t>
            </a:r>
            <a:r>
              <a:rPr lang="ko-KR" altLang="en-US" dirty="0" smtClean="0"/>
              <a:t>가 해당 단계와 관련된 하나 이상의 행위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goal</a:t>
            </a:r>
            <a:r>
              <a:rPr lang="ko-KR" altLang="en-US" dirty="0" smtClean="0"/>
              <a:t>을 수행할 수 있는 여러 단계로 구성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compile </a:t>
            </a:r>
            <a:r>
              <a:rPr lang="ko-KR" altLang="en-US" dirty="0" smtClean="0"/>
              <a:t>단계는 여러 클래스들을 컴파일 하는 특정 </a:t>
            </a:r>
            <a:r>
              <a:rPr lang="en-US" altLang="ko-KR" dirty="0" smtClean="0"/>
              <a:t>goal</a:t>
            </a:r>
            <a:r>
              <a:rPr lang="ko-KR" altLang="en-US" dirty="0" smtClean="0"/>
              <a:t>들을 호출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표준화된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생명 주기의 특정 단계들을 호출함으로써 일일 작업을 수행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compile, test, package, install</a:t>
            </a:r>
            <a:r>
              <a:rPr lang="ko-KR" altLang="en-US" dirty="0" smtClean="0"/>
              <a:t>의 일련의 과정들을 선언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상위 레벨에서 수행할 필요가 있는 단계의 행위를 기술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메이븐은</a:t>
            </a:r>
            <a:r>
              <a:rPr lang="ko-KR" altLang="en-US" dirty="0" smtClean="0"/>
              <a:t> 세부 사항을 실행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생명 주기의 각 단계는 실행되며 지정한 단계를 포함함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 * compile 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validate, initialize, generate-sources, process-sources, generate-resources, compile </a:t>
            </a:r>
            <a:r>
              <a:rPr lang="ko-KR" altLang="en-US" dirty="0" smtClean="0"/>
              <a:t>단계가 실행됨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표준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생명 주기는 많은 단계로 구성되며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단계들은 </a:t>
            </a:r>
            <a:r>
              <a:rPr lang="ko-KR" altLang="en-US" dirty="0" err="1" smtClean="0"/>
              <a:t>확장점</a:t>
            </a:r>
            <a:r>
              <a:rPr lang="en-US" altLang="ko-KR" dirty="0"/>
              <a:t>(</a:t>
            </a:r>
            <a:r>
              <a:rPr lang="en-US" altLang="ko-KR" dirty="0" smtClean="0"/>
              <a:t>extension point)</a:t>
            </a:r>
            <a:r>
              <a:rPr lang="ko-KR" altLang="en-US" dirty="0" smtClean="0"/>
              <a:t>로 여김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err="1" smtClean="0"/>
              <a:t>빌드</a:t>
            </a:r>
            <a:r>
              <a:rPr lang="ko-KR" altLang="en-US" dirty="0" smtClean="0"/>
              <a:t> 생명 주기에 어떤 기능을 추가할 필요가 있으면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메이븐 </a:t>
            </a:r>
            <a:r>
              <a:rPr lang="ko-KR" altLang="en-US" dirty="0" err="1" smtClean="0"/>
              <a:t>플러그인은</a:t>
            </a:r>
            <a:r>
              <a:rPr lang="ko-KR" altLang="en-US" dirty="0" smtClean="0"/>
              <a:t> 표준 빌드 생명 주기에 끼어들어가는 재사용 가능한 빌드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제공함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891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메이븐 원칙 </a:t>
            </a:r>
            <a:r>
              <a:rPr lang="en-US" altLang="ko-KR" dirty="0" smtClean="0"/>
              <a:t>(6/7)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일관된 </a:t>
            </a:r>
            <a:r>
              <a:rPr lang="en-US" altLang="ko-KR" dirty="0" smtClean="0"/>
              <a:t>dependency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4178442"/>
          </a:xfrm>
        </p:spPr>
        <p:txBody>
          <a:bodyPr/>
          <a:lstStyle/>
          <a:p>
            <a:r>
              <a:rPr lang="en-US" altLang="ko-KR" dirty="0" smtClean="0"/>
              <a:t>POM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dependency </a:t>
            </a:r>
            <a:r>
              <a:rPr lang="ko-KR" altLang="en-US" dirty="0" smtClean="0"/>
              <a:t>예제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Dependency</a:t>
            </a:r>
          </a:p>
          <a:p>
            <a:pPr lvl="2"/>
            <a:r>
              <a:rPr lang="ko-KR" altLang="en-US" dirty="0" smtClean="0"/>
              <a:t>레파지토리에 위치한 특정 산출물</a:t>
            </a:r>
            <a:r>
              <a:rPr lang="en-US" altLang="ko-KR" dirty="0" smtClean="0"/>
              <a:t>(artifact)</a:t>
            </a:r>
            <a:r>
              <a:rPr lang="ko-KR" altLang="en-US" dirty="0" smtClean="0"/>
              <a:t>에 대한 참조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Dependency</a:t>
            </a:r>
            <a:r>
              <a:rPr lang="ko-KR" altLang="en-US" dirty="0" smtClean="0"/>
              <a:t>를 충족시키기 위해서 어떤 레파지토리를 찾아야 하고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의 관련된 사항을 알아야 함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err="1" smtClean="0"/>
              <a:t>groupId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, version</a:t>
            </a:r>
            <a:r>
              <a:rPr lang="ko-KR" altLang="en-US" dirty="0" smtClean="0"/>
              <a:t>으로 유일하게 식별됨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메이븐의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는 선언적</a:t>
            </a:r>
            <a:r>
              <a:rPr lang="en-US" altLang="ko-KR" dirty="0" smtClean="0"/>
              <a:t>(declarative)</a:t>
            </a:r>
            <a:r>
              <a:rPr lang="ko-KR" altLang="en-US" dirty="0" smtClean="0"/>
              <a:t>임</a:t>
            </a:r>
            <a:r>
              <a:rPr lang="en-US" altLang="ko-KR" dirty="0" smtClean="0"/>
              <a:t>.</a:t>
            </a:r>
          </a:p>
          <a:p>
            <a:pPr lvl="3"/>
            <a:r>
              <a:rPr lang="en-US" altLang="ko-KR" dirty="0" smtClean="0"/>
              <a:t>POM</a:t>
            </a:r>
            <a:r>
              <a:rPr lang="ko-KR" altLang="en-US" dirty="0" smtClean="0"/>
              <a:t>에서 제공되는 의존관계 정보를 가지고 내부 의존관계 메커니즘에 추가함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논리적인 의존관계에 초점을 맞춤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메이븐에서 가장 쉽게 이해되고 강력한 기능 중의 하나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가용한 모든 원격 레파지토리에서 검색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일치하는 산출물이 있으면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원격 레파지토리에서 로컬 레파지토리로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가지 유형의 레파지토리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로컬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원격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통상 로컬 레파지토리를 검색하고</a:t>
            </a:r>
            <a:r>
              <a:rPr lang="en-US" altLang="ko-KR" dirty="0" smtClean="0"/>
              <a:t>, </a:t>
            </a:r>
            <a:br>
              <a:rPr lang="en-US" altLang="ko-KR" dirty="0" smtClean="0"/>
            </a:br>
            <a:r>
              <a:rPr lang="ko-KR" altLang="en-US" dirty="0" smtClean="0"/>
              <a:t>선언된 의존관계가 로컬에 없는 경우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접근이 가능한 모든 원격 레파지토리를 검색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 bwMode="auto">
          <a:xfrm>
            <a:off x="5524500" y="3212976"/>
            <a:ext cx="5219944" cy="2786082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project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endParaRPr lang="en-US" altLang="ko-KR" b="0" dirty="0">
              <a:latin typeface="Vrinda" pitchFamily="2" charset="0"/>
              <a:cs typeface="Vrinda" pitchFamily="2" charset="0"/>
            </a:endParaRPr>
          </a:p>
          <a:p>
            <a:r>
              <a:rPr lang="en-US" altLang="ko-KR" b="0" dirty="0" smtClean="0">
                <a:latin typeface="Bitstream Vera Sans Mono"/>
                <a:ea typeface="Bitstream Vera Sans Mono"/>
              </a:rPr>
              <a:t>  …</a:t>
            </a:r>
            <a:endParaRPr lang="ko-KR" altLang="en-US" b="0" dirty="0">
              <a:latin typeface="Bitstream Vera Sans Mono"/>
              <a:ea typeface="Bitstream Vera Sans Mono"/>
            </a:endParaRPr>
          </a:p>
          <a:p>
            <a:r>
              <a:rPr lang="en-US" altLang="ko-KR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dependencies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b="0" dirty="0">
                <a:latin typeface="Bitstream Vera Sans Mono"/>
                <a:ea typeface="Bitstream Vera Sans Mono"/>
              </a:rPr>
              <a:t>    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dependency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groupId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b="0" dirty="0" err="1">
                <a:latin typeface="Bitstream Vera Sans Mono"/>
                <a:ea typeface="Bitstream Vera Sans Mono"/>
              </a:rPr>
              <a:t>junit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groupId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artifactId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b="0" dirty="0" err="1">
                <a:latin typeface="Bitstream Vera Sans Mono"/>
                <a:ea typeface="Bitstream Vera Sans Mono"/>
              </a:rPr>
              <a:t>junit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artifactId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version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b="0" dirty="0">
                <a:latin typeface="Bitstream Vera Sans Mono"/>
                <a:ea typeface="Bitstream Vera Sans Mono"/>
              </a:rPr>
              <a:t>3.8.1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version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scope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b="0" dirty="0">
                <a:latin typeface="Bitstream Vera Sans Mono"/>
                <a:ea typeface="Bitstream Vera Sans Mono"/>
              </a:rPr>
              <a:t>test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scope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b="0" dirty="0">
                <a:latin typeface="Bitstream Vera Sans Mono"/>
                <a:ea typeface="Bitstream Vera Sans Mono"/>
              </a:rPr>
              <a:t>    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dependency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dependencies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project</a:t>
            </a:r>
            <a:r>
              <a:rPr lang="en-US" altLang="ko-KR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endParaRPr lang="en-US" altLang="ko-KR" b="0" dirty="0" smtClean="0">
              <a:latin typeface="Vrinda" pitchFamily="2" charset="0"/>
              <a:cs typeface="Vrinda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927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메이븐 </a:t>
            </a:r>
            <a:r>
              <a:rPr lang="ko-KR" altLang="en-US" dirty="0" smtClean="0"/>
              <a:t>원칙</a:t>
            </a:r>
            <a:r>
              <a:rPr lang="ko-KR" altLang="en-US" dirty="0"/>
              <a:t> </a:t>
            </a:r>
            <a:r>
              <a:rPr lang="en-US" altLang="ko-KR" dirty="0" smtClean="0"/>
              <a:t>(7/7)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일관된 </a:t>
            </a:r>
            <a:r>
              <a:rPr lang="en-US" altLang="ko-KR" dirty="0" smtClean="0"/>
              <a:t>dependency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369495" cy="903700"/>
          </a:xfrm>
        </p:spPr>
        <p:txBody>
          <a:bodyPr/>
          <a:lstStyle/>
          <a:p>
            <a:r>
              <a:rPr lang="ko-KR" altLang="en-US" dirty="0" smtClean="0"/>
              <a:t>로컬 메이븐 레파지토리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위치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c:/users/{userId}/.m2/repository</a:t>
            </a:r>
            <a:endParaRPr lang="en-US" altLang="ko-K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0830" y="836617"/>
            <a:ext cx="2304190" cy="5643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988" y="2424241"/>
            <a:ext cx="2802867" cy="16301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4736" y="2420892"/>
            <a:ext cx="2958582" cy="18722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915990" y="4209366"/>
            <a:ext cx="2519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dirty="0" smtClean="0"/>
              <a:t>일반적인 형태의 레파지토리 구조</a:t>
            </a:r>
            <a:endParaRPr lang="ko-KR" altLang="en-US" sz="14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4324736" y="4445700"/>
            <a:ext cx="24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 smtClean="0"/>
              <a:t>groupId</a:t>
            </a:r>
            <a:r>
              <a:rPr lang="ko-KR" altLang="en-US" sz="1400" b="0" dirty="0" smtClean="0"/>
              <a:t>가 </a:t>
            </a:r>
            <a:r>
              <a:rPr lang="en-US" altLang="ko-KR" sz="1400" b="0" dirty="0" smtClean="0"/>
              <a:t>x.y.z</a:t>
            </a:r>
            <a:r>
              <a:rPr lang="ko-KR" altLang="en-US" sz="1400" b="0" dirty="0" smtClean="0"/>
              <a:t>와 같은 형식의</a:t>
            </a:r>
            <a:r>
              <a:rPr lang="en-US" altLang="ko-KR" sz="1400" b="0" dirty="0" smtClean="0"/>
              <a:t/>
            </a:r>
            <a:br>
              <a:rPr lang="en-US" altLang="ko-KR" sz="1400" b="0" dirty="0" smtClean="0"/>
            </a:br>
            <a:r>
              <a:rPr lang="ko-KR" altLang="en-US" sz="1400" b="0" dirty="0" smtClean="0"/>
              <a:t>레파지토리 구조</a:t>
            </a:r>
            <a:endParaRPr lang="ko-KR" altLang="en-US" sz="1400" b="0" dirty="0"/>
          </a:p>
        </p:txBody>
      </p:sp>
    </p:spTree>
    <p:extLst>
      <p:ext uri="{BB962C8B-B14F-4D97-AF65-F5344CB8AC3E}">
        <p14:creationId xmlns="" xmlns:p14="http://schemas.microsoft.com/office/powerpoint/2010/main" val="2920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메이븐 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1863963"/>
          </a:xfrm>
        </p:spPr>
        <p:txBody>
          <a:bodyPr/>
          <a:lstStyle/>
          <a:p>
            <a:r>
              <a:rPr lang="ko-KR" altLang="en-US" dirty="0" smtClean="0"/>
              <a:t>부담을 </a:t>
            </a:r>
            <a:r>
              <a:rPr lang="ko-KR" altLang="en-US" dirty="0" smtClean="0"/>
              <a:t>강요하는 대신에 부담을 없애줌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유용한 기술은 특정 작업에만 집중하도록 하면서 복잡성을 그 이면에 감추어서 작업하게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개발 절차를 간소화시킴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표준들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레파지토리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프레임워크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소프트웨어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관리에 집중된 소프트웨어를 만들고 이는 역동적이고 활동적인 오픈 소스 진영임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jar </a:t>
            </a:r>
            <a:r>
              <a:rPr lang="ko-KR" altLang="en-US" dirty="0" smtClean="0"/>
              <a:t>파일이나 스크립트들을 단순히 다운받는 것을 넘어서 다음 단계로 소프트웨어 개발을 적용하게끔 프로세스를 적용함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6919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메이븐 사용 준비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2565693"/>
          </a:xfrm>
        </p:spPr>
        <p:txBody>
          <a:bodyPr/>
          <a:lstStyle/>
          <a:p>
            <a:r>
              <a:rPr lang="ko-KR" altLang="en-US" dirty="0" smtClean="0"/>
              <a:t>메이븐 다운로드 및 설치</a:t>
            </a:r>
            <a:r>
              <a:rPr lang="en-US" altLang="ko-KR" dirty="0" smtClean="0"/>
              <a:t>(</a:t>
            </a:r>
            <a:r>
              <a:rPr lang="ko-KR" altLang="en-US" dirty="0" smtClean="0"/>
              <a:t>압축해제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다운로드</a:t>
            </a:r>
            <a:r>
              <a:rPr lang="en-US" altLang="ko-KR" dirty="0" smtClean="0"/>
              <a:t>: </a:t>
            </a:r>
            <a:r>
              <a:rPr lang="en-US" altLang="ko-KR" dirty="0"/>
              <a:t>http://</a:t>
            </a:r>
            <a:r>
              <a:rPr lang="en-US" altLang="ko-KR" dirty="0" smtClean="0"/>
              <a:t>maven.apache.org/download.html</a:t>
            </a:r>
          </a:p>
          <a:p>
            <a:pPr lvl="1"/>
            <a:r>
              <a:rPr lang="en-US" altLang="ko-KR" dirty="0" smtClean="0"/>
              <a:t>2015.04 </a:t>
            </a:r>
            <a:r>
              <a:rPr lang="ko-KR" altLang="en-US" dirty="0" smtClean="0"/>
              <a:t>현재</a:t>
            </a:r>
            <a:r>
              <a:rPr lang="en-US" altLang="ko-KR" dirty="0" smtClean="0"/>
              <a:t>: Maven 3.3.1 </a:t>
            </a:r>
            <a:r>
              <a:rPr lang="ko-KR" altLang="en-US" dirty="0" smtClean="0"/>
              <a:t>이 최신 버전임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설치</a:t>
            </a:r>
            <a:r>
              <a:rPr lang="en-US" altLang="ko-KR" dirty="0"/>
              <a:t>: $</a:t>
            </a:r>
            <a:r>
              <a:rPr lang="en-US" altLang="ko-KR" dirty="0" smtClean="0"/>
              <a:t>PROJECT_HOME/Tools/apache-maven-3.3.1</a:t>
            </a:r>
          </a:p>
          <a:p>
            <a:pPr lvl="1"/>
            <a:r>
              <a:rPr lang="ko-KR" altLang="en-US" dirty="0" smtClean="0"/>
              <a:t>환경변수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ko-KR" altLang="en-US" dirty="0" err="1"/>
              <a:t>내컴퓨터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오른쪽 팝업메뉴 </a:t>
            </a:r>
            <a:r>
              <a:rPr lang="en-US" altLang="ko-KR" dirty="0"/>
              <a:t>-&gt; </a:t>
            </a:r>
            <a:r>
              <a:rPr lang="ko-KR" altLang="en-US" dirty="0"/>
              <a:t>속성 </a:t>
            </a:r>
            <a:r>
              <a:rPr lang="en-US" altLang="ko-KR" dirty="0"/>
              <a:t>-&gt; </a:t>
            </a:r>
            <a:r>
              <a:rPr lang="ko-KR" altLang="en-US" dirty="0"/>
              <a:t>고급 시스템 설정 </a:t>
            </a:r>
            <a:r>
              <a:rPr lang="en-US" altLang="ko-KR" dirty="0"/>
              <a:t>&gt; </a:t>
            </a:r>
            <a:r>
              <a:rPr lang="ko-KR" altLang="en-US" dirty="0"/>
              <a:t>고급 탭 </a:t>
            </a:r>
            <a:r>
              <a:rPr lang="en-US" altLang="ko-KR" dirty="0"/>
              <a:t>-&gt; [</a:t>
            </a:r>
            <a:r>
              <a:rPr lang="ko-KR" altLang="en-US" dirty="0"/>
              <a:t>환경 변수</a:t>
            </a:r>
            <a:r>
              <a:rPr lang="en-US" altLang="ko-KR" dirty="0"/>
              <a:t>(N)…] </a:t>
            </a:r>
            <a:r>
              <a:rPr lang="ko-KR" altLang="en-US" dirty="0"/>
              <a:t>버튼 </a:t>
            </a:r>
            <a:r>
              <a:rPr lang="en-US" altLang="ko-KR" dirty="0"/>
              <a:t>-&gt; </a:t>
            </a:r>
            <a:r>
              <a:rPr lang="ko-KR" altLang="en-US" dirty="0" smtClean="0"/>
              <a:t>사용</a:t>
            </a:r>
            <a:r>
              <a:rPr lang="ko-KR" altLang="en-US" dirty="0"/>
              <a:t>자</a:t>
            </a:r>
            <a:r>
              <a:rPr lang="ko-KR" altLang="en-US" dirty="0" smtClean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(S) -&gt; [</a:t>
            </a:r>
            <a:r>
              <a:rPr lang="ko-KR" altLang="en-US" dirty="0"/>
              <a:t>새로 만들기</a:t>
            </a:r>
            <a:r>
              <a:rPr lang="en-US" altLang="ko-KR" dirty="0"/>
              <a:t>(N)…] </a:t>
            </a:r>
            <a:r>
              <a:rPr lang="ko-KR" altLang="en-US" dirty="0"/>
              <a:t>버튼</a:t>
            </a:r>
          </a:p>
          <a:p>
            <a:pPr lvl="2"/>
            <a:r>
              <a:rPr lang="en-US" altLang="ko-KR" dirty="0" smtClean="0"/>
              <a:t>M2_HOME </a:t>
            </a:r>
            <a:r>
              <a:rPr lang="ko-KR" altLang="en-US" dirty="0"/>
              <a:t>신규 입력 및 경로 설정</a:t>
            </a:r>
          </a:p>
          <a:p>
            <a:pPr lvl="2"/>
            <a:r>
              <a:rPr lang="en-US" altLang="ko-KR" dirty="0"/>
              <a:t>Path </a:t>
            </a:r>
            <a:r>
              <a:rPr lang="ko-KR" altLang="en-US" dirty="0"/>
              <a:t>환경변수 편집</a:t>
            </a:r>
            <a:r>
              <a:rPr lang="en-US" altLang="ko-KR" dirty="0"/>
              <a:t>: Path</a:t>
            </a:r>
            <a:r>
              <a:rPr lang="ko-KR" altLang="en-US" dirty="0"/>
              <a:t>를 선택하고 </a:t>
            </a:r>
            <a:r>
              <a:rPr lang="en-US" altLang="ko-KR" dirty="0"/>
              <a:t>[</a:t>
            </a:r>
            <a:r>
              <a:rPr lang="ko-KR" altLang="en-US" dirty="0"/>
              <a:t>편집</a:t>
            </a:r>
            <a:r>
              <a:rPr lang="en-US" altLang="ko-KR" dirty="0"/>
              <a:t>(E)…] </a:t>
            </a:r>
            <a:r>
              <a:rPr lang="ko-KR" altLang="en-US" dirty="0"/>
              <a:t>버튼을 선택하여 맨 앞에 </a:t>
            </a:r>
            <a:r>
              <a:rPr lang="en-US" altLang="ko-KR" dirty="0" smtClean="0"/>
              <a:t>%M2_HOME</a:t>
            </a:r>
            <a:r>
              <a:rPr lang="en-US" altLang="ko-KR" dirty="0"/>
              <a:t>%\bin; </a:t>
            </a:r>
            <a:r>
              <a:rPr lang="ko-KR" altLang="en-US" dirty="0"/>
              <a:t>입력</a:t>
            </a:r>
          </a:p>
          <a:p>
            <a:pPr lvl="2"/>
            <a:r>
              <a:rPr lang="en-US" altLang="ko-KR" dirty="0"/>
              <a:t>terminal </a:t>
            </a:r>
            <a:r>
              <a:rPr lang="ko-KR" altLang="en-US" dirty="0"/>
              <a:t>에서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--version </a:t>
            </a:r>
            <a:r>
              <a:rPr lang="ko-KR" altLang="en-US" dirty="0"/>
              <a:t>으로 설정 내역 </a:t>
            </a:r>
            <a:r>
              <a:rPr lang="ko-KR" altLang="en-US" dirty="0" smtClean="0"/>
              <a:t>확인</a:t>
            </a:r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18" y="3359468"/>
            <a:ext cx="3482340" cy="309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50" y="3616816"/>
            <a:ext cx="3147060" cy="10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01" y="3604606"/>
            <a:ext cx="3147060" cy="10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4616"/>
          <a:stretch/>
        </p:blipFill>
        <p:spPr bwMode="auto">
          <a:xfrm>
            <a:off x="4116550" y="4923288"/>
            <a:ext cx="5727004" cy="153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007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메이븐 사용 준비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메이븐 설정</a:t>
            </a:r>
            <a:endParaRPr lang="en-US" altLang="ko-KR" dirty="0" smtClean="0"/>
          </a:p>
          <a:p>
            <a:pPr lvl="1"/>
            <a:r>
              <a:rPr lang="ko-KR" altLang="en-US" dirty="0"/>
              <a:t>설정 파일</a:t>
            </a:r>
            <a:endParaRPr lang="en-US" altLang="ko-KR" dirty="0"/>
          </a:p>
          <a:p>
            <a:pPr lvl="2"/>
            <a:r>
              <a:rPr lang="en-US" altLang="ko-KR" dirty="0"/>
              <a:t>%USERPROFILE%/.m2/settings.xml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기본 </a:t>
            </a:r>
            <a:r>
              <a:rPr lang="en-US" altLang="ko-KR" dirty="0"/>
              <a:t>repository </a:t>
            </a:r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%USERPROFILE%/.</a:t>
            </a:r>
            <a:r>
              <a:rPr lang="en-US" altLang="ko-KR" dirty="0" smtClean="0"/>
              <a:t>m2/repository</a:t>
            </a:r>
            <a:endParaRPr lang="en-US" altLang="ko-KR" dirty="0"/>
          </a:p>
          <a:p>
            <a:pPr lvl="1"/>
            <a:r>
              <a:rPr lang="en-US" altLang="ko-KR" dirty="0"/>
              <a:t>%USERPROFILE% </a:t>
            </a:r>
            <a:r>
              <a:rPr lang="ko-KR" altLang="en-US" dirty="0"/>
              <a:t>위치</a:t>
            </a:r>
            <a:endParaRPr lang="en-US" altLang="ko-KR" dirty="0"/>
          </a:p>
          <a:p>
            <a:pPr lvl="2"/>
            <a:r>
              <a:rPr lang="en-US" altLang="ko-KR" dirty="0"/>
              <a:t>Windows XP </a:t>
            </a:r>
            <a:r>
              <a:rPr lang="ko-KR" altLang="en-US" dirty="0"/>
              <a:t>기준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C:\Documents and Settings\{</a:t>
            </a:r>
            <a:r>
              <a:rPr lang="en-US" altLang="ko-KR" dirty="0" err="1"/>
              <a:t>userId</a:t>
            </a:r>
            <a:r>
              <a:rPr lang="en-US" altLang="ko-KR" dirty="0"/>
              <a:t>}</a:t>
            </a:r>
          </a:p>
          <a:p>
            <a:pPr lvl="2"/>
            <a:r>
              <a:rPr lang="en-US" altLang="ko-KR" dirty="0"/>
              <a:t>Windows 7 </a:t>
            </a:r>
            <a:r>
              <a:rPr lang="ko-KR" altLang="en-US" dirty="0"/>
              <a:t>기준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C:\Users\{userId}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%USERPROFILE% == $USER_HOME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4721334" y="2096583"/>
            <a:ext cx="5987742" cy="4356757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9855" tIns="49928" rIns="99855" bIns="49928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&lt;settings </a:t>
            </a:r>
            <a:r>
              <a:rPr lang="en-US" altLang="ko-KR" sz="1000" b="0" dirty="0" err="1">
                <a:solidFill>
                  <a:srgbClr val="7F007F"/>
                </a:solidFill>
                <a:latin typeface="Bitstream Vera Sans Mono"/>
                <a:ea typeface="Bitstream Vera Sans Mono"/>
              </a:rPr>
              <a:t>xmlns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=</a:t>
            </a:r>
            <a:r>
              <a:rPr lang="en-US" altLang="ko-KR" sz="10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"http://maven.apache.org/POM/4.0.0" </a:t>
            </a:r>
            <a:endParaRPr lang="en-US" altLang="ko-KR" sz="1000" b="0" dirty="0" smtClean="0">
              <a:solidFill>
                <a:srgbClr val="2A00FF"/>
              </a:solidFill>
              <a:latin typeface="Bitstream Vera Sans Mono"/>
              <a:ea typeface="Bitstream Vera Sans Mono"/>
            </a:endParaRPr>
          </a:p>
          <a:p>
            <a:r>
              <a:rPr lang="en-US" altLang="ko-KR" sz="10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 </a:t>
            </a:r>
            <a:r>
              <a:rPr lang="en-US" altLang="ko-KR" sz="1000" b="0" dirty="0" smtClean="0">
                <a:solidFill>
                  <a:srgbClr val="2A00FF"/>
                </a:solidFill>
                <a:latin typeface="Bitstream Vera Sans Mono"/>
                <a:ea typeface="Bitstream Vera Sans Mono"/>
              </a:rPr>
              <a:t> </a:t>
            </a:r>
            <a:r>
              <a:rPr lang="en-US" altLang="ko-KR" sz="1000" b="0" dirty="0" err="1" smtClean="0">
                <a:solidFill>
                  <a:srgbClr val="7F007F"/>
                </a:solidFill>
                <a:latin typeface="Bitstream Vera Sans Mono"/>
                <a:ea typeface="Bitstream Vera Sans Mono"/>
              </a:rPr>
              <a:t>xmlns:xsi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=</a:t>
            </a:r>
            <a:r>
              <a:rPr lang="en-US" altLang="ko-KR" sz="10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"http://www.w3.org/2001/XMLSchema-instance"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000" b="0" dirty="0" err="1">
                <a:solidFill>
                  <a:srgbClr val="7F007F"/>
                </a:solidFill>
                <a:latin typeface="Bitstream Vera Sans Mono"/>
                <a:ea typeface="Bitstream Vera Sans Mono"/>
              </a:rPr>
              <a:t>xsi:schemaLocation</a:t>
            </a:r>
            <a:r>
              <a:rPr lang="en-US" altLang="ko-KR" sz="1000" b="0" dirty="0" smtClean="0">
                <a:latin typeface="Bitstream Vera Sans Mono"/>
                <a:ea typeface="Bitstream Vera Sans Mono"/>
              </a:rPr>
              <a:t>=</a:t>
            </a:r>
          </a:p>
          <a:p>
            <a:r>
              <a:rPr lang="en-US" altLang="ko-KR" sz="10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 </a:t>
            </a:r>
            <a:r>
              <a:rPr lang="en-US" altLang="ko-KR" sz="1000" b="0" dirty="0" smtClean="0">
                <a:solidFill>
                  <a:srgbClr val="2A00FF"/>
                </a:solidFill>
                <a:latin typeface="Bitstream Vera Sans Mono"/>
                <a:ea typeface="Bitstream Vera Sans Mono"/>
              </a:rPr>
              <a:t> "</a:t>
            </a:r>
            <a:r>
              <a:rPr lang="en-US" altLang="ko-KR" sz="10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http://maven.apache.org/POM/4.0.0 </a:t>
            </a:r>
            <a:endParaRPr lang="en-US" altLang="ko-KR" sz="1000" b="0" dirty="0" smtClean="0">
              <a:solidFill>
                <a:srgbClr val="2A00FF"/>
              </a:solidFill>
              <a:latin typeface="Bitstream Vera Sans Mono"/>
              <a:ea typeface="Bitstream Vera Sans Mono"/>
            </a:endParaRPr>
          </a:p>
          <a:p>
            <a:r>
              <a:rPr lang="en-US" altLang="ko-KR" sz="10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 </a:t>
            </a:r>
            <a:r>
              <a:rPr lang="en-US" altLang="ko-KR" sz="1000" b="0" dirty="0" smtClean="0">
                <a:solidFill>
                  <a:srgbClr val="2A00FF"/>
                </a:solidFill>
                <a:latin typeface="Bitstream Vera Sans Mono"/>
                <a:ea typeface="Bitstream Vera Sans Mono"/>
              </a:rPr>
              <a:t>  http</a:t>
            </a:r>
            <a:r>
              <a:rPr lang="en-US" altLang="ko-KR" sz="10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://maven.apache.org/xsd/settings-1.0.0.xsd</a:t>
            </a:r>
            <a:r>
              <a:rPr lang="en-US" altLang="ko-KR" sz="1000" b="0" dirty="0" smtClean="0">
                <a:solidFill>
                  <a:srgbClr val="2A00FF"/>
                </a:solidFill>
                <a:latin typeface="Bitstream Vera Sans Mono"/>
                <a:ea typeface="Bitstream Vera Sans Mono"/>
              </a:rPr>
              <a:t>"</a:t>
            </a:r>
            <a:r>
              <a:rPr lang="en-US" altLang="ko-KR" sz="10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endParaRPr lang="ko-KR" altLang="en-US" sz="1000" b="0" dirty="0">
              <a:latin typeface="Bitstream Vera Sans Mono"/>
              <a:ea typeface="Bitstream Vera Sans Mono"/>
            </a:endParaRPr>
          </a:p>
          <a:p>
            <a:endParaRPr lang="en-US" altLang="ko-KR" sz="1000" b="0" dirty="0" smtClean="0">
              <a:solidFill>
                <a:srgbClr val="008080"/>
              </a:solidFill>
              <a:latin typeface="Bitstream Vera Sans Mono"/>
              <a:ea typeface="Bitstream Vera Sans Mono"/>
            </a:endParaRPr>
          </a:p>
          <a:p>
            <a:r>
              <a:rPr lang="en-US" altLang="ko-KR" sz="10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  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proxies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proxy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active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true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active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protocol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http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protocol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host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proxy.mycompany.com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host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port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8080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port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username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your-username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username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password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your-password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password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proxy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proxies</a:t>
            </a:r>
            <a:r>
              <a:rPr lang="en-US" altLang="ko-KR" sz="10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endParaRPr lang="ko-KR" altLang="en-US" sz="1000" b="0" dirty="0">
              <a:latin typeface="Bitstream Vera Sans Mono"/>
              <a:ea typeface="Bitstream Vera Sans Mono"/>
            </a:endParaRPr>
          </a:p>
          <a:p>
            <a:endParaRPr lang="ko-KR" altLang="en-US" sz="1000" b="0" dirty="0">
              <a:latin typeface="Bitstream Vera Sans Mono"/>
              <a:ea typeface="Bitstream Vera Sans Mono"/>
            </a:endParaRP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mirrors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mirror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id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maven.mycompany.com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id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name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My Company’s Maven Proxy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name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url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http://maven.mycompany.com/maven2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url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0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mirrorOf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000" b="0" dirty="0">
                <a:latin typeface="Bitstream Vera Sans Mono"/>
                <a:ea typeface="Bitstream Vera Sans Mono"/>
              </a:rPr>
              <a:t>central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mirrorOf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mirror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0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mirrors</a:t>
            </a:r>
            <a:r>
              <a:rPr lang="en-US" altLang="ko-KR" sz="10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endParaRPr lang="ko-KR" altLang="en-US" sz="1000" b="0" dirty="0">
              <a:latin typeface="Bitstream Vera Sans Mono"/>
              <a:ea typeface="Bitstream Vera Sans Mono"/>
            </a:endParaRPr>
          </a:p>
          <a:p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0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settings</a:t>
            </a:r>
            <a:r>
              <a:rPr lang="en-US" altLang="ko-KR" sz="10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endParaRPr lang="ko-KR" altLang="en-US" sz="1000" b="0" dirty="0">
              <a:latin typeface="Bitstream Vera Sans Mono"/>
              <a:ea typeface="Bitstream Vera Sans Mono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79698" y="3282080"/>
            <a:ext cx="1284932" cy="830997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algn="l"/>
            <a:r>
              <a:rPr lang="ko-KR" altLang="en-US" sz="1200" b="0" dirty="0" smtClean="0"/>
              <a:t>방화벽이 있는 경우 </a:t>
            </a:r>
            <a:endParaRPr lang="en-US" altLang="ko-KR" sz="1200" b="0" dirty="0" smtClean="0"/>
          </a:p>
          <a:p>
            <a:pPr algn="l"/>
            <a:r>
              <a:rPr lang="en-US" altLang="ko-KR" sz="1200" b="0" dirty="0" smtClean="0"/>
              <a:t>proxy</a:t>
            </a:r>
            <a:r>
              <a:rPr lang="ko-KR" altLang="en-US" sz="1200" b="0" dirty="0" smtClean="0"/>
              <a:t>를 통한 </a:t>
            </a:r>
            <a:endParaRPr lang="en-US" altLang="ko-KR" sz="1200" b="0" dirty="0" smtClean="0"/>
          </a:p>
          <a:p>
            <a:pPr algn="l"/>
            <a:r>
              <a:rPr lang="ko-KR" altLang="en-US" sz="1200" b="0" dirty="0" smtClean="0"/>
              <a:t>메이븐 원격 레파지토리 접근</a:t>
            </a:r>
            <a:endParaRPr lang="ko-KR" altLang="en-US" sz="12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9411018" y="4939861"/>
            <a:ext cx="1253612" cy="461665"/>
          </a:xfrm>
          <a:prstGeom prst="rect">
            <a:avLst/>
          </a:prstGeom>
          <a:noFill/>
        </p:spPr>
        <p:txBody>
          <a:bodyPr vert="horz" wrap="square" lIns="18000" rIns="18000" rtlCol="0">
            <a:spAutoFit/>
          </a:bodyPr>
          <a:lstStyle/>
          <a:p>
            <a:pPr algn="l"/>
            <a:r>
              <a:rPr lang="ko-KR" altLang="en-US" sz="1200" b="0" dirty="0" smtClean="0"/>
              <a:t>내부에</a:t>
            </a:r>
            <a:r>
              <a:rPr lang="en-US" altLang="ko-KR" sz="1200" b="0" dirty="0" smtClean="0"/>
              <a:t> </a:t>
            </a:r>
            <a:r>
              <a:rPr lang="ko-KR" altLang="en-US" sz="1200" b="0" dirty="0" smtClean="0"/>
              <a:t>메이븐 </a:t>
            </a:r>
            <a:r>
              <a:rPr lang="en-US" altLang="ko-KR" sz="1200" b="0" dirty="0" smtClean="0"/>
              <a:t>proxy</a:t>
            </a:r>
            <a:r>
              <a:rPr lang="ko-KR" altLang="en-US" sz="1200" b="0" dirty="0" smtClean="0"/>
              <a:t>가 있는 경우</a:t>
            </a:r>
            <a:endParaRPr lang="ko-KR" altLang="en-US" sz="1200" b="0" dirty="0"/>
          </a:p>
        </p:txBody>
      </p:sp>
      <p:sp>
        <p:nvSpPr>
          <p:cNvPr id="10" name="오른쪽 중괄호 9"/>
          <p:cNvSpPr/>
          <p:nvPr/>
        </p:nvSpPr>
        <p:spPr bwMode="auto">
          <a:xfrm>
            <a:off x="9178906" y="4581129"/>
            <a:ext cx="142876" cy="1179131"/>
          </a:xfrm>
          <a:prstGeom prst="rightBrac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오른쪽 중괄호 14"/>
          <p:cNvSpPr/>
          <p:nvPr/>
        </p:nvSpPr>
        <p:spPr bwMode="auto">
          <a:xfrm>
            <a:off x="9178906" y="3113967"/>
            <a:ext cx="142876" cy="1179131"/>
          </a:xfrm>
          <a:prstGeom prst="rightBrac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7336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프로젝트 생성 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1457698"/>
          </a:xfrm>
        </p:spPr>
        <p:txBody>
          <a:bodyPr/>
          <a:lstStyle/>
          <a:p>
            <a:r>
              <a:rPr lang="ko-KR" altLang="en-US" dirty="0" smtClean="0"/>
              <a:t>메이븐 </a:t>
            </a:r>
            <a:r>
              <a:rPr lang="en-US" altLang="ko-KR" dirty="0" smtClean="0"/>
              <a:t>archetype</a:t>
            </a:r>
          </a:p>
          <a:p>
            <a:pPr lvl="1"/>
            <a:r>
              <a:rPr lang="en-US" altLang="ko-KR" dirty="0" smtClean="0"/>
              <a:t>Archetype</a:t>
            </a:r>
            <a:r>
              <a:rPr lang="ko-KR" altLang="en-US" dirty="0" smtClean="0"/>
              <a:t>은 동일한 종류의 모든 다른 것들이 만들어지는 원래의 패턴 혹은 모델을 의미함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>
                <a:solidFill>
                  <a:srgbClr val="C00000"/>
                </a:solidFill>
              </a:rPr>
              <a:t>프로젝트의 템플릿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Archetype</a:t>
            </a:r>
            <a:r>
              <a:rPr lang="ko-KR" altLang="en-US" dirty="0" smtClean="0">
                <a:solidFill>
                  <a:srgbClr val="C00000"/>
                </a:solidFill>
              </a:rPr>
              <a:t>을 사용한 메이븐 프로젝트 생성 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lvl="2"/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archetype:generate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1046024" y="2348850"/>
            <a:ext cx="6278725" cy="4105945"/>
            <a:chOff x="1046024" y="2348850"/>
            <a:chExt cx="6278725" cy="4105945"/>
          </a:xfrm>
        </p:grpSpPr>
        <p:grpSp>
          <p:nvGrpSpPr>
            <p:cNvPr id="10" name="그룹 9"/>
            <p:cNvGrpSpPr/>
            <p:nvPr/>
          </p:nvGrpSpPr>
          <p:grpSpPr>
            <a:xfrm>
              <a:off x="1046024" y="2348850"/>
              <a:ext cx="6278725" cy="4105945"/>
              <a:chOff x="1046025" y="2348850"/>
              <a:chExt cx="5888230" cy="4105945"/>
            </a:xfrm>
          </p:grpSpPr>
          <p:pic>
            <p:nvPicPr>
              <p:cNvPr id="15362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057330" y="2348850"/>
                <a:ext cx="5876925" cy="11906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363" name="Picture 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46025" y="3168670"/>
                <a:ext cx="5876925" cy="3286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9" name="TextBox 8"/>
            <p:cNvSpPr txBox="1"/>
            <p:nvPr/>
          </p:nvSpPr>
          <p:spPr bwMode="auto">
            <a:xfrm>
              <a:off x="2444660" y="5949350"/>
              <a:ext cx="50407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[</a:t>
              </a:r>
              <a:r>
                <a:rPr lang="ko-KR" altLang="en-US" dirty="0" err="1" smtClean="0">
                  <a:solidFill>
                    <a:srgbClr val="FF0000"/>
                  </a:solidFill>
                  <a:latin typeface="+mj-lt"/>
                  <a:ea typeface="+mj-ea"/>
                </a:rPr>
                <a:t>엔터</a:t>
              </a: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]</a:t>
              </a:r>
              <a:endParaRPr lang="ko-KR" altLang="en-US" dirty="0" smtClean="0">
                <a:solidFill>
                  <a:srgbClr val="FF0000"/>
                </a:solidFill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152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프로젝트 생성 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1131890" y="1039395"/>
            <a:ext cx="7619918" cy="5197995"/>
            <a:chOff x="1131890" y="1039395"/>
            <a:chExt cx="7619918" cy="5197995"/>
          </a:xfrm>
        </p:grpSpPr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31890" y="1039395"/>
              <a:ext cx="7619918" cy="51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TextBox 18"/>
            <p:cNvSpPr txBox="1"/>
            <p:nvPr/>
          </p:nvSpPr>
          <p:spPr bwMode="auto">
            <a:xfrm>
              <a:off x="3436210" y="3152001"/>
              <a:ext cx="50407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[</a:t>
              </a:r>
              <a:r>
                <a:rPr lang="ko-KR" altLang="en-US" dirty="0" err="1" smtClean="0">
                  <a:solidFill>
                    <a:srgbClr val="FF0000"/>
                  </a:solidFill>
                  <a:latin typeface="+mj-lt"/>
                  <a:ea typeface="+mj-ea"/>
                </a:rPr>
                <a:t>엔터</a:t>
              </a: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]</a:t>
              </a:r>
              <a:endParaRPr lang="ko-KR" altLang="en-US" dirty="0" smtClean="0">
                <a:solidFill>
                  <a:srgbClr val="FF0000"/>
                </a:solidFill>
                <a:latin typeface="+mj-lt"/>
                <a:ea typeface="+mj-ea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 bwMode="auto">
            <a:xfrm>
              <a:off x="5640810" y="3415145"/>
              <a:ext cx="1440200" cy="2187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 smtClean="0">
                <a:solidFill>
                  <a:srgbClr val="FF0000"/>
                </a:solidFill>
                <a:latin typeface="Optima" pitchFamily="2" charset="2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 bwMode="auto">
            <a:xfrm>
              <a:off x="5956560" y="3683860"/>
              <a:ext cx="1440200" cy="21876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latinLnBrk="0" hangingPunct="0">
                <a:spcBef>
                  <a:spcPct val="50000"/>
                </a:spcBef>
                <a:buClr>
                  <a:schemeClr val="tx1"/>
                </a:buClr>
              </a:pPr>
              <a:endParaRPr lang="ko-KR" altLang="en-US" sz="1000" b="0" dirty="0" smtClean="0">
                <a:solidFill>
                  <a:srgbClr val="FF0000"/>
                </a:solidFill>
                <a:latin typeface="Optima" pitchFamily="2" charset="2"/>
              </a:endParaRPr>
            </a:p>
          </p:txBody>
        </p:sp>
        <p:sp>
          <p:nvSpPr>
            <p:cNvPr id="30" name="TextBox 29"/>
            <p:cNvSpPr txBox="1"/>
            <p:nvPr/>
          </p:nvSpPr>
          <p:spPr bwMode="auto">
            <a:xfrm>
              <a:off x="7324750" y="3902546"/>
              <a:ext cx="50407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[</a:t>
              </a:r>
              <a:r>
                <a:rPr lang="ko-KR" altLang="en-US" dirty="0" err="1" smtClean="0">
                  <a:solidFill>
                    <a:srgbClr val="FF0000"/>
                  </a:solidFill>
                  <a:latin typeface="+mj-lt"/>
                  <a:ea typeface="+mj-ea"/>
                </a:rPr>
                <a:t>엔터</a:t>
              </a: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]</a:t>
              </a:r>
              <a:endParaRPr lang="ko-KR" altLang="en-US" dirty="0" smtClean="0">
                <a:solidFill>
                  <a:srgbClr val="FF0000"/>
                </a:solidFill>
                <a:latin typeface="+mj-lt"/>
                <a:ea typeface="+mj-ea"/>
              </a:endParaRPr>
            </a:p>
          </p:txBody>
        </p:sp>
        <p:sp>
          <p:nvSpPr>
            <p:cNvPr id="31" name="TextBox 30"/>
            <p:cNvSpPr txBox="1"/>
            <p:nvPr/>
          </p:nvSpPr>
          <p:spPr bwMode="auto">
            <a:xfrm>
              <a:off x="7324750" y="4173996"/>
              <a:ext cx="50407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[</a:t>
              </a:r>
              <a:r>
                <a:rPr lang="ko-KR" altLang="en-US" dirty="0" err="1" smtClean="0">
                  <a:solidFill>
                    <a:srgbClr val="FF0000"/>
                  </a:solidFill>
                  <a:latin typeface="+mj-lt"/>
                  <a:ea typeface="+mj-ea"/>
                </a:rPr>
                <a:t>엔터</a:t>
              </a: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]</a:t>
              </a:r>
              <a:endParaRPr lang="ko-KR" altLang="en-US" dirty="0" smtClean="0">
                <a:solidFill>
                  <a:srgbClr val="FF0000"/>
                </a:solidFill>
                <a:latin typeface="+mj-lt"/>
                <a:ea typeface="+mj-ea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1910145" y="5658496"/>
              <a:ext cx="504070" cy="27699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36000" rIns="36000" rtlCol="0">
              <a:spAutoFit/>
            </a:bodyPr>
            <a:lstStyle/>
            <a:p>
              <a:pPr algn="ctr" defTabSz="708025" eaLnBrk="0" latinLnBrk="0" hangingPunct="0">
                <a:spcBef>
                  <a:spcPts val="0"/>
                </a:spcBef>
                <a:buClr>
                  <a:schemeClr val="folHlink"/>
                </a:buClr>
              </a:pP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[</a:t>
              </a:r>
              <a:r>
                <a:rPr lang="ko-KR" altLang="en-US" dirty="0" err="1" smtClean="0">
                  <a:solidFill>
                    <a:srgbClr val="FF0000"/>
                  </a:solidFill>
                  <a:latin typeface="+mj-lt"/>
                  <a:ea typeface="+mj-ea"/>
                </a:rPr>
                <a:t>엔터</a:t>
              </a:r>
              <a:r>
                <a:rPr lang="en-US" altLang="ko-KR" dirty="0" smtClean="0">
                  <a:solidFill>
                    <a:srgbClr val="FF0000"/>
                  </a:solidFill>
                  <a:latin typeface="+mj-lt"/>
                  <a:ea typeface="+mj-ea"/>
                </a:rPr>
                <a:t>]</a:t>
              </a:r>
              <a:endParaRPr lang="ko-KR" altLang="en-US" dirty="0" smtClean="0">
                <a:solidFill>
                  <a:srgbClr val="FF0000"/>
                </a:solidFill>
                <a:latin typeface="+mj-lt"/>
                <a:ea typeface="+mj-ea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01525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첫 번째 프로젝트 생성 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682101"/>
          </a:xfrm>
        </p:spPr>
        <p:txBody>
          <a:bodyPr/>
          <a:lstStyle/>
          <a:p>
            <a:r>
              <a:rPr lang="en-US" altLang="ko-KR" dirty="0" smtClean="0"/>
              <a:t>Archetype </a:t>
            </a:r>
            <a:r>
              <a:rPr lang="ko-KR" altLang="en-US" dirty="0" smtClean="0"/>
              <a:t>프로젝트 생성 구조 및 </a:t>
            </a:r>
            <a:r>
              <a:rPr lang="en-US" altLang="ko-KR" dirty="0" smtClean="0"/>
              <a:t>pom.xml</a:t>
            </a:r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27820" y="1313000"/>
            <a:ext cx="9649340" cy="4204290"/>
            <a:chOff x="627820" y="1313000"/>
            <a:chExt cx="9649340" cy="4204290"/>
          </a:xfrm>
        </p:grpSpPr>
        <p:pic>
          <p:nvPicPr>
            <p:cNvPr id="174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7820" y="1343444"/>
              <a:ext cx="1804777" cy="3290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73725" y="1313000"/>
              <a:ext cx="7703435" cy="4204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프로젝트 기본 디렉터리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2491827"/>
          </a:xfrm>
        </p:spPr>
        <p:txBody>
          <a:bodyPr/>
          <a:lstStyle/>
          <a:p>
            <a:r>
              <a:rPr lang="ko-KR" altLang="en-US" dirty="0" smtClean="0"/>
              <a:t>기본적으로 생성되는 디렉터리는 아래와 같다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/main/java : </a:t>
            </a:r>
            <a:r>
              <a:rPr lang="ko-KR" altLang="en-US" dirty="0" smtClean="0"/>
              <a:t>자바 소스 파일이 위치한다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/main/resources : Properties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XML </a:t>
            </a:r>
            <a:r>
              <a:rPr lang="ko-KR" altLang="en-US" dirty="0" smtClean="0"/>
              <a:t>등 리소스 파일이 위치한다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클래스패스에 추가된다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/main/</a:t>
            </a:r>
            <a:r>
              <a:rPr lang="en-US" altLang="ko-KR" dirty="0" err="1" smtClean="0"/>
              <a:t>webapp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웹 애플리케이션 관련 파일이 위치한다</a:t>
            </a:r>
            <a:r>
              <a:rPr lang="en-US" altLang="ko-KR" dirty="0" smtClean="0"/>
              <a:t>.(JSP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WEB-INF</a:t>
            </a:r>
            <a:r>
              <a:rPr lang="ko-KR" altLang="en-US" dirty="0" smtClean="0"/>
              <a:t>디렉터리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ㄷ등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/test/java : </a:t>
            </a:r>
            <a:r>
              <a:rPr lang="ko-KR" altLang="en-US" dirty="0" smtClean="0"/>
              <a:t>테스트 자바 소스 파일이 위치한다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/test/resources : </a:t>
            </a:r>
            <a:r>
              <a:rPr lang="ko-KR" altLang="en-US" dirty="0" smtClean="0"/>
              <a:t>테스트 과정에서 사용되는 리소스 파일이 위치한다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테스트 시에 사용되는 클래스패스에 추가된다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기본적으로 생성되지 않는 디렉터리라 하더라도 직접 생성하면 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메이븐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3599823"/>
          </a:xfrm>
        </p:spPr>
        <p:txBody>
          <a:bodyPr/>
          <a:lstStyle/>
          <a:p>
            <a:r>
              <a:rPr lang="ko-KR" altLang="en-US" dirty="0" smtClean="0"/>
              <a:t>프로젝트 관리 프레임워크 </a:t>
            </a:r>
            <a:r>
              <a:rPr lang="en-US" altLang="ko-KR" dirty="0" smtClean="0"/>
              <a:t>(Project Management Framework)</a:t>
            </a:r>
          </a:p>
          <a:p>
            <a:pPr lvl="1"/>
            <a:r>
              <a:rPr lang="ko-KR" altLang="en-US" dirty="0" smtClean="0"/>
              <a:t>프로젝트를 관리하고 표현하는 데에 사용되는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표준들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레파지토리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저장소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 형식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몇 가지 소프트웨어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 산출물을 빌드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배포하기 위한 표준적인 생명 주기를 정의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메이븐의 표준을 준수하는 모든 프로젝트에 대해서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 간 빌드 로직</a:t>
            </a:r>
            <a:r>
              <a:rPr lang="en-US" altLang="ko-KR" dirty="0" smtClean="0"/>
              <a:t>(cross-cutting build logic)</a:t>
            </a:r>
            <a:r>
              <a:rPr lang="ko-KR" altLang="en-US" dirty="0" smtClean="0"/>
              <a:t>을 손쉽게 재사용 가능하게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메이븐 적용 프로젝트의 이점</a:t>
            </a:r>
          </a:p>
          <a:p>
            <a:pPr lvl="2"/>
            <a:r>
              <a:rPr lang="ko-KR" altLang="en-US" dirty="0" smtClean="0"/>
              <a:t>의존관계인 라이브러리의 관리가 편리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모든 프로젝트에 일관된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정형화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디렉터리 구조와 빌드 프로세스를 유지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Maven</a:t>
            </a:r>
            <a:r>
              <a:rPr lang="ko-KR" altLang="en-US" dirty="0" smtClean="0"/>
              <a:t>의 다양한 플러그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인을 활용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전사적으로 사용 가능한 프로젝트 템플릿을 만들어 배포 가능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14453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프로젝트 컴파일 및 테스트 실행하기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5335682"/>
          </a:xfrm>
        </p:spPr>
        <p:txBody>
          <a:bodyPr/>
          <a:lstStyle/>
          <a:p>
            <a:r>
              <a:rPr lang="ko-KR" altLang="en-US" dirty="0" smtClean="0"/>
              <a:t>컴파일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compile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컴파일 된 결과는 </a:t>
            </a:r>
            <a:r>
              <a:rPr lang="en-US" altLang="ko-KR" dirty="0" smtClean="0"/>
              <a:t>target/</a:t>
            </a:r>
            <a:r>
              <a:rPr lang="ko-KR" altLang="en-US" dirty="0" err="1" smtClean="0"/>
              <a:t>ㅊ</a:t>
            </a:r>
            <a:r>
              <a:rPr lang="en-US" altLang="ko-KR" dirty="0" smtClean="0"/>
              <a:t>classes </a:t>
            </a:r>
            <a:r>
              <a:rPr lang="ko-KR" altLang="en-US" dirty="0" smtClean="0"/>
              <a:t>디렉터리에 생성된다</a:t>
            </a:r>
            <a:r>
              <a:rPr lang="en-US" altLang="ko-KR" dirty="0" smtClean="0"/>
              <a:t>.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675" y="1214280"/>
            <a:ext cx="7972425" cy="444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프로젝트 컴파일 및 테스트 실행하기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5832837"/>
          </a:xfrm>
        </p:spPr>
        <p:txBody>
          <a:bodyPr/>
          <a:lstStyle/>
          <a:p>
            <a:r>
              <a:rPr lang="ko-KR" altLang="en-US" dirty="0" smtClean="0"/>
              <a:t>단위 테스트 실행하기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test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Maven</a:t>
            </a:r>
            <a:r>
              <a:rPr lang="ko-KR" altLang="en-US" dirty="0" smtClean="0"/>
              <a:t>은 테스트를 실행하는 데 필요한 의존관계들과 플러그인들을 다운로드 받음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컴파일 된 테스트 클래스들은 </a:t>
            </a:r>
            <a:r>
              <a:rPr lang="en-US" altLang="ko-KR" dirty="0" smtClean="0"/>
              <a:t>target/test-</a:t>
            </a:r>
            <a:r>
              <a:rPr lang="ko-KR" altLang="en-US" dirty="0" err="1" smtClean="0"/>
              <a:t>ㅊ</a:t>
            </a:r>
            <a:r>
              <a:rPr lang="en-US" altLang="ko-KR" dirty="0" smtClean="0"/>
              <a:t>classes </a:t>
            </a:r>
            <a:r>
              <a:rPr lang="ko-KR" altLang="en-US" dirty="0" smtClean="0"/>
              <a:t>디렉터리에 생성되고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결과는 테스트 성공 또는 실패 여부를 화면에 출력된다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테스트 결과 리포트는 </a:t>
            </a:r>
            <a:r>
              <a:rPr lang="en-US" altLang="ko-KR" dirty="0" smtClean="0"/>
              <a:t>target/surefire-reports </a:t>
            </a:r>
            <a:r>
              <a:rPr lang="ko-KR" altLang="en-US" dirty="0" smtClean="0"/>
              <a:t>디렉터리에 저장된다</a:t>
            </a:r>
            <a:r>
              <a:rPr lang="en-US" altLang="ko-KR" dirty="0" smtClean="0"/>
              <a:t>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820" y="1210545"/>
            <a:ext cx="7972425" cy="445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패키징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설치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5840436"/>
          </a:xfrm>
        </p:spPr>
        <p:txBody>
          <a:bodyPr/>
          <a:lstStyle/>
          <a:p>
            <a:r>
              <a:rPr lang="ko-KR" altLang="en-US" dirty="0" smtClean="0"/>
              <a:t>배포 가능한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생성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package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패키ㅈ징</a:t>
            </a:r>
            <a:r>
              <a:rPr lang="ko-KR" altLang="en-US" dirty="0" smtClean="0"/>
              <a:t> 결과는 </a:t>
            </a:r>
            <a:r>
              <a:rPr lang="en-US" altLang="ko-KR" dirty="0" smtClean="0"/>
              <a:t>target </a:t>
            </a:r>
            <a:r>
              <a:rPr lang="ko-KR" altLang="en-US" dirty="0" smtClean="0"/>
              <a:t>디렉터리에 </a:t>
            </a:r>
            <a:r>
              <a:rPr lang="ko-KR" altLang="en-US" dirty="0" err="1" smtClean="0"/>
              <a:t>ㅍ프로젝트</a:t>
            </a:r>
            <a:r>
              <a:rPr lang="ko-KR" altLang="en-US" dirty="0" smtClean="0"/>
              <a:t> 이름과 버전에 따라 알맞은 이름을 갖는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파일이 생성된다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myProject-1.0-SNAPSHOT.jar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820" y="1220760"/>
            <a:ext cx="7972425" cy="472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패키징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 설치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5003284"/>
          </a:xfrm>
        </p:spPr>
        <p:txBody>
          <a:bodyPr/>
          <a:lstStyle/>
          <a:p>
            <a:r>
              <a:rPr lang="ko-KR" altLang="en-US" dirty="0" smtClean="0"/>
              <a:t>로컬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에 프로젝트 구조 및 </a:t>
            </a:r>
            <a:r>
              <a:rPr lang="en-US" altLang="ko-KR" dirty="0" smtClean="0"/>
              <a:t>jar </a:t>
            </a:r>
            <a:r>
              <a:rPr lang="ko-KR" altLang="en-US" dirty="0" smtClean="0"/>
              <a:t>파일 복사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install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820" y="1210545"/>
            <a:ext cx="7305675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파일 상세</a:t>
            </a:r>
            <a:r>
              <a:rPr lang="en-US" altLang="ko-KR" dirty="0" smtClean="0"/>
              <a:t>(1/3)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2"/>
            <a:ext cx="10513515" cy="2104028"/>
          </a:xfrm>
        </p:spPr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생성하ㅏ면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pom.xml </a:t>
            </a:r>
            <a:r>
              <a:rPr lang="ko-KR" altLang="en-US" dirty="0" smtClean="0"/>
              <a:t>파일이 프로젝트 루트 디렉터리에 생성된다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 파일은 </a:t>
            </a:r>
            <a:r>
              <a:rPr lang="en-US" altLang="ko-KR" dirty="0" smtClean="0"/>
              <a:t>Project Object Model </a:t>
            </a:r>
            <a:r>
              <a:rPr lang="ko-KR" altLang="en-US" dirty="0" smtClean="0"/>
              <a:t>정보를 담고 있는 프로젝트 설정파일로서 주요 설정 정보는 아래와 같다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프로젝트 정보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프로젝트 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개발자 목록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라이선스 등의 정보를 기술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빌드</a:t>
            </a:r>
            <a:r>
              <a:rPr lang="ko-KR" altLang="en-US" dirty="0" smtClean="0"/>
              <a:t> 정보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리소스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라이프사이클 별 실행할 플러그인 등 </a:t>
            </a:r>
            <a:r>
              <a:rPr lang="ko-KR" altLang="en-US" dirty="0" err="1" smtClean="0"/>
              <a:t>빌드와</a:t>
            </a:r>
            <a:r>
              <a:rPr lang="ko-KR" altLang="en-US" dirty="0" smtClean="0"/>
              <a:t> 관련된 설정 정보 기술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빌드</a:t>
            </a:r>
            <a:r>
              <a:rPr lang="ko-KR" altLang="en-US" dirty="0" smtClean="0"/>
              <a:t> 환경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사용자 환경 별로 달라질 수 있는 프로파일 정보 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POM </a:t>
            </a:r>
            <a:r>
              <a:rPr lang="ko-KR" altLang="en-US" dirty="0" smtClean="0"/>
              <a:t>연관 정보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의존 프로젝트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모듈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상위 프로젝트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포함하고 있는 하위 모듈 정보 기술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quickstart</a:t>
            </a:r>
            <a:r>
              <a:rPr lang="en-US" altLang="ko-KR" dirty="0" smtClean="0"/>
              <a:t> Archetype</a:t>
            </a:r>
            <a:r>
              <a:rPr lang="ko-KR" altLang="en-US" dirty="0" smtClean="0"/>
              <a:t>을 선택한 경우 생성되는 </a:t>
            </a:r>
            <a:r>
              <a:rPr lang="en-US" altLang="ko-KR" dirty="0" smtClean="0"/>
              <a:t>pom.xml </a:t>
            </a:r>
            <a:r>
              <a:rPr lang="ko-KR" altLang="en-US" dirty="0" smtClean="0"/>
              <a:t>파일은 아래와 같다</a:t>
            </a:r>
            <a:r>
              <a:rPr lang="en-US" altLang="ko-KR" dirty="0" smtClean="0"/>
              <a:t>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9550" y="2927664"/>
            <a:ext cx="8181430" cy="3525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파일 상세</a:t>
            </a:r>
            <a:r>
              <a:rPr lang="en-US" altLang="ko-KR" dirty="0" smtClean="0"/>
              <a:t>(2/3)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5889680"/>
          </a:xfrm>
        </p:spPr>
        <p:txBody>
          <a:bodyPr/>
          <a:lstStyle/>
          <a:p>
            <a:r>
              <a:rPr lang="ko-KR" altLang="en-US" dirty="0" smtClean="0"/>
              <a:t>프로젝트 정보를 기술하는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&lt;name/&gt; - </a:t>
            </a:r>
            <a:r>
              <a:rPr lang="ko-KR" altLang="en-US" dirty="0" smtClean="0"/>
              <a:t>프로젝트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/&gt; - </a:t>
            </a:r>
            <a:r>
              <a:rPr lang="ko-KR" altLang="en-US" dirty="0" smtClean="0"/>
              <a:t>프로젝트 사이트 </a:t>
            </a:r>
            <a:r>
              <a:rPr lang="en-US" altLang="ko-KR" dirty="0" smtClean="0"/>
              <a:t>URL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프로젝트간 연관 정보 기술하는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groupid</a:t>
            </a:r>
            <a:r>
              <a:rPr lang="en-US" altLang="ko-KR" dirty="0" smtClean="0"/>
              <a:t>/&gt; - </a:t>
            </a:r>
            <a:r>
              <a:rPr lang="ko-KR" altLang="en-US" dirty="0" smtClean="0"/>
              <a:t>프로젝트의 그룹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en-US" altLang="ko-KR" dirty="0" err="1" smtClean="0"/>
              <a:t>artifactId</a:t>
            </a:r>
            <a:r>
              <a:rPr lang="en-US" altLang="ko-KR" dirty="0" smtClean="0"/>
              <a:t>/&gt; -  </a:t>
            </a:r>
            <a:r>
              <a:rPr lang="ko-KR" altLang="en-US" dirty="0" smtClean="0"/>
              <a:t>프로젝트의 </a:t>
            </a:r>
            <a:r>
              <a:rPr lang="en-US" altLang="ko-KR" dirty="0" smtClean="0"/>
              <a:t>Artifact ID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&lt;version/&gt; -  </a:t>
            </a:r>
            <a:r>
              <a:rPr lang="ko-KR" altLang="en-US" dirty="0" smtClean="0"/>
              <a:t>프로젝트 버전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&lt;packaging/&gt; -  </a:t>
            </a:r>
            <a:r>
              <a:rPr lang="ko-KR" altLang="en-US" dirty="0" err="1" smtClean="0"/>
              <a:t>패키징</a:t>
            </a:r>
            <a:r>
              <a:rPr lang="ko-KR" altLang="en-US" dirty="0" smtClean="0"/>
              <a:t> 타입 설정</a:t>
            </a:r>
            <a:r>
              <a:rPr lang="en-US" altLang="ko-KR" dirty="0" smtClean="0"/>
              <a:t>. jar </a:t>
            </a:r>
            <a:r>
              <a:rPr lang="ko-KR" altLang="en-US" dirty="0" smtClean="0"/>
              <a:t>뿐만 아니라 웹 애플리케이션을 위한 </a:t>
            </a:r>
            <a:r>
              <a:rPr lang="en-US" altLang="ko-KR" dirty="0" smtClean="0"/>
              <a:t>war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J2EE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ear </a:t>
            </a:r>
            <a:r>
              <a:rPr lang="ko-KR" altLang="en-US" dirty="0" smtClean="0"/>
              <a:t>등의 </a:t>
            </a:r>
            <a:r>
              <a:rPr lang="ko-KR" altLang="en-US" dirty="0" err="1" smtClean="0"/>
              <a:t>패키징</a:t>
            </a:r>
            <a:r>
              <a:rPr lang="ko-KR" altLang="en-US" dirty="0" smtClean="0"/>
              <a:t> 타입 존재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&lt;dependencies/&gt; -  </a:t>
            </a:r>
            <a:r>
              <a:rPr lang="ko-KR" altLang="en-US" dirty="0" smtClean="0"/>
              <a:t>프로젝트가 의존하는 다른 프로젝트 정보 기술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&lt;dependency/&gt; - </a:t>
            </a:r>
            <a:r>
              <a:rPr lang="ko-KR" altLang="en-US" dirty="0" smtClean="0"/>
              <a:t>의존하는 프로젝트 </a:t>
            </a:r>
            <a:r>
              <a:rPr lang="en-US" altLang="ko-KR" dirty="0" smtClean="0"/>
              <a:t>POM </a:t>
            </a:r>
            <a:r>
              <a:rPr lang="ko-KR" altLang="en-US" dirty="0" smtClean="0"/>
              <a:t>정보 기술</a:t>
            </a:r>
            <a:endParaRPr lang="en-US" altLang="ko-KR" dirty="0" smtClean="0"/>
          </a:p>
          <a:p>
            <a:pPr lvl="3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/&gt; - </a:t>
            </a:r>
            <a:r>
              <a:rPr lang="ko-KR" altLang="en-US" sz="1400" dirty="0" smtClean="0"/>
              <a:t>의존하는 프로젝트의 그룹 </a:t>
            </a:r>
            <a:r>
              <a:rPr lang="en-US" altLang="ko-KR" sz="1400" dirty="0" smtClean="0"/>
              <a:t>ID</a:t>
            </a:r>
          </a:p>
          <a:p>
            <a:pPr lvl="3"/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/&gt; - </a:t>
            </a:r>
            <a:r>
              <a:rPr lang="ko-KR" altLang="en-US" sz="1400" dirty="0" smtClean="0"/>
              <a:t>의존하는 프로젝트의 </a:t>
            </a:r>
            <a:r>
              <a:rPr lang="en-US" altLang="ko-KR" sz="1400" dirty="0" smtClean="0"/>
              <a:t>artifact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ID</a:t>
            </a:r>
          </a:p>
          <a:p>
            <a:pPr lvl="3"/>
            <a:r>
              <a:rPr lang="en-US" altLang="ko-KR" sz="1400" dirty="0" smtClean="0"/>
              <a:t>&lt;version/&gt; - </a:t>
            </a:r>
            <a:r>
              <a:rPr lang="ko-KR" altLang="en-US" sz="1400" dirty="0" smtClean="0"/>
              <a:t>의존하는 프로젝트의 버전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&lt;scope/&gt; - </a:t>
            </a:r>
            <a:r>
              <a:rPr lang="ko-KR" altLang="en-US" sz="1400" dirty="0" smtClean="0"/>
              <a:t>의존하는 프로젝트의 사용범위 설정</a:t>
            </a:r>
            <a:endParaRPr lang="en-US" altLang="ko-KR" sz="1400" dirty="0" smtClean="0"/>
          </a:p>
          <a:p>
            <a:pPr lvl="3"/>
            <a:endParaRPr lang="en-US" altLang="ko-KR" sz="1400" dirty="0" smtClean="0"/>
          </a:p>
          <a:p>
            <a:pPr lvl="3"/>
            <a:r>
              <a:rPr lang="en-US" altLang="ko-KR" sz="1400" dirty="0" smtClean="0"/>
              <a:t>&lt;scope/&gt;</a:t>
            </a:r>
            <a:r>
              <a:rPr lang="ko-KR" altLang="en-US" sz="1400" dirty="0" smtClean="0"/>
              <a:t>에 올 수 있는 </a:t>
            </a:r>
            <a:r>
              <a:rPr lang="en-US" altLang="ko-KR" sz="1400" dirty="0" smtClean="0"/>
              <a:t>4</a:t>
            </a:r>
            <a:r>
              <a:rPr lang="ko-KR" altLang="en-US" sz="1400" dirty="0" smtClean="0"/>
              <a:t>가지 값</a:t>
            </a:r>
            <a:endParaRPr lang="en-US" altLang="ko-KR" sz="1400" dirty="0" smtClean="0"/>
          </a:p>
          <a:p>
            <a:pPr lvl="3">
              <a:buNone/>
            </a:pPr>
            <a:r>
              <a:rPr lang="en-US" altLang="ko-KR" sz="1400" dirty="0" smtClean="0"/>
              <a:t>      compile - </a:t>
            </a:r>
            <a:r>
              <a:rPr lang="ko-KR" altLang="en-US" sz="1400" dirty="0" smtClean="0"/>
              <a:t>컴파일에 필요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테스트 및 런타임에도 클래스패스에 포함된다</a:t>
            </a:r>
            <a:r>
              <a:rPr lang="en-US" altLang="ko-KR" sz="1400" dirty="0" smtClean="0"/>
              <a:t>. &lt;scope/&gt; </a:t>
            </a:r>
            <a:r>
              <a:rPr lang="ko-KR" altLang="en-US" sz="1400" dirty="0" smtClean="0"/>
              <a:t>설정하지 않을 경우 디폴트 값이다</a:t>
            </a:r>
            <a:r>
              <a:rPr lang="en-US" altLang="ko-KR" sz="1400" dirty="0" smtClean="0"/>
              <a:t>.</a:t>
            </a:r>
          </a:p>
          <a:p>
            <a:pPr lvl="3">
              <a:buNone/>
            </a:pPr>
            <a:r>
              <a:rPr lang="en-US" altLang="ko-KR" sz="1400" dirty="0" smtClean="0"/>
              <a:t>      runtime  - </a:t>
            </a:r>
            <a:r>
              <a:rPr lang="ko-KR" altLang="en-US" sz="1400" dirty="0" smtClean="0"/>
              <a:t>런타임에 필요</a:t>
            </a:r>
            <a:r>
              <a:rPr lang="en-US" altLang="ko-KR" sz="1400" dirty="0" smtClean="0"/>
              <a:t>. JDBC </a:t>
            </a:r>
            <a:r>
              <a:rPr lang="ko-KR" altLang="en-US" sz="1400" dirty="0" smtClean="0"/>
              <a:t>드라이버가 예가 된다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컴파일 할 때는 필요하지 않지만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실행 시 필요하다는 것을 의미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배포 시 포함된다</a:t>
            </a:r>
            <a:r>
              <a:rPr lang="en-US" altLang="ko-KR" sz="1400" dirty="0" smtClean="0"/>
              <a:t>.</a:t>
            </a:r>
          </a:p>
          <a:p>
            <a:pPr lvl="3">
              <a:buNone/>
            </a:pPr>
            <a:r>
              <a:rPr lang="en-US" altLang="ko-KR" sz="1400" dirty="0" smtClean="0"/>
              <a:t>      provided - </a:t>
            </a:r>
            <a:r>
              <a:rPr lang="ko-KR" altLang="en-US" sz="1400" dirty="0" smtClean="0"/>
              <a:t>컴파일에 필요하지만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 실행 시에는 컨테이너에서 기본 제공되는 모듈임을 의미</a:t>
            </a:r>
            <a:r>
              <a:rPr lang="en-US" altLang="ko-KR" sz="1400" dirty="0" smtClean="0"/>
              <a:t>. </a:t>
            </a:r>
            <a:r>
              <a:rPr lang="en-US" altLang="ko-KR" sz="1400" dirty="0" err="1" smtClean="0"/>
              <a:t>Servlet,JSP</a:t>
            </a:r>
            <a:r>
              <a:rPr lang="en-US" altLang="ko-KR" sz="1400" dirty="0" smtClean="0"/>
              <a:t> API</a:t>
            </a:r>
            <a:r>
              <a:rPr lang="ko-KR" altLang="en-US" sz="1400" dirty="0" smtClean="0"/>
              <a:t>가 예가 되며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배포 시 제외된다</a:t>
            </a:r>
            <a:r>
              <a:rPr lang="en-US" altLang="ko-KR" sz="1400" dirty="0" smtClean="0"/>
              <a:t>.</a:t>
            </a:r>
          </a:p>
          <a:p>
            <a:pPr lvl="3">
              <a:buNone/>
            </a:pPr>
            <a:r>
              <a:rPr lang="en-US" altLang="ko-KR" sz="1400" dirty="0" smtClean="0"/>
              <a:t>      test         - </a:t>
            </a:r>
            <a:r>
              <a:rPr lang="ko-KR" altLang="en-US" sz="1400" dirty="0" smtClean="0"/>
              <a:t>테스트 코드를 컴파일 할 때 필요한 모듈을 의미</a:t>
            </a:r>
            <a:r>
              <a:rPr lang="en-US" altLang="ko-KR" sz="1400" dirty="0" smtClean="0"/>
              <a:t>. Mock </a:t>
            </a:r>
            <a:r>
              <a:rPr lang="ko-KR" altLang="en-US" sz="1400" dirty="0" smtClean="0"/>
              <a:t>테스트를 위한 </a:t>
            </a:r>
            <a:r>
              <a:rPr lang="ko-KR" altLang="en-US" sz="1400" dirty="0" err="1" smtClean="0"/>
              <a:t>ㅁ모듈이</a:t>
            </a:r>
            <a:r>
              <a:rPr lang="ko-KR" altLang="en-US" sz="1400" dirty="0" smtClean="0"/>
              <a:t> 예가 되며 배포 시 제외된다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pom.xml </a:t>
            </a:r>
            <a:r>
              <a:rPr lang="ko-KR" altLang="en-US" dirty="0" smtClean="0"/>
              <a:t>파일 상세</a:t>
            </a:r>
            <a:r>
              <a:rPr lang="en-US" altLang="ko-KR" dirty="0" smtClean="0"/>
              <a:t>(3/3)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5428015"/>
          </a:xfrm>
        </p:spPr>
        <p:txBody>
          <a:bodyPr/>
          <a:lstStyle/>
          <a:p>
            <a:r>
              <a:rPr lang="ko-KR" altLang="en-US" dirty="0" smtClean="0"/>
              <a:t>의존</a:t>
            </a:r>
            <a:r>
              <a:rPr lang="en-US" altLang="ko-KR" dirty="0" smtClean="0"/>
              <a:t>(dependency)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0070C0"/>
                </a:solidFill>
              </a:rPr>
              <a:t>Maven</a:t>
            </a:r>
            <a:r>
              <a:rPr lang="ko-KR" altLang="en-US" dirty="0" smtClean="0">
                <a:solidFill>
                  <a:srgbClr val="0070C0"/>
                </a:solidFill>
              </a:rPr>
              <a:t>을 사용하지 않을 경우 개발자들은 코드에서 필요로 하는 라이브러리를 각각 다운로드 받아야 한다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 </a:t>
            </a:r>
            <a:r>
              <a:rPr lang="ko-KR" altLang="en-US" dirty="0" smtClean="0"/>
              <a:t>아파치 </a:t>
            </a:r>
            <a:r>
              <a:rPr lang="en-US" altLang="ko-KR" dirty="0" smtClean="0"/>
              <a:t>DBCP </a:t>
            </a:r>
            <a:r>
              <a:rPr lang="ko-KR" altLang="en-US" dirty="0" smtClean="0"/>
              <a:t>라이브러리를 사용하기 위해서는 </a:t>
            </a:r>
            <a:r>
              <a:rPr lang="en-US" altLang="ko-KR" dirty="0" smtClean="0"/>
              <a:t>DBCP </a:t>
            </a:r>
            <a:r>
              <a:rPr lang="ko-KR" altLang="en-US" dirty="0" smtClean="0"/>
              <a:t>뿐만 아니라 </a:t>
            </a:r>
            <a:r>
              <a:rPr lang="en-US" altLang="ko-KR" dirty="0" smtClean="0"/>
              <a:t>common pool, commons logging</a:t>
            </a:r>
            <a:r>
              <a:rPr lang="ko-KR" altLang="en-US" dirty="0" smtClean="0"/>
              <a:t> 등과 같이 의존하는 다른 모든 라이브러리도 추가로 다운로드 받아 설치해 주어야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하지만</a:t>
            </a:r>
            <a:r>
              <a:rPr lang="en-US" altLang="ko-KR" dirty="0" smtClean="0"/>
              <a:t>, Maven</a:t>
            </a:r>
            <a:r>
              <a:rPr lang="ko-KR" altLang="en-US" dirty="0" smtClean="0"/>
              <a:t>을 사용할 경우에는 코드에서 직접적으로 사용하는 모듈에 대한 의존만 추가해주면 된다</a:t>
            </a:r>
            <a:r>
              <a:rPr lang="en-US" altLang="ko-KR" dirty="0" smtClean="0"/>
              <a:t>. </a:t>
            </a:r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commons-</a:t>
            </a:r>
            <a:r>
              <a:rPr lang="en-US" altLang="ko-KR" dirty="0" err="1" smtClean="0"/>
              <a:t>dbcp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모듈을 사용하고 싶은 경우 아래와 같이 </a:t>
            </a:r>
            <a:r>
              <a:rPr lang="en-US" altLang="ko-KR" dirty="0" smtClean="0"/>
              <a:t>&lt;dependency&gt; </a:t>
            </a:r>
            <a:r>
              <a:rPr lang="ko-KR" altLang="en-US" dirty="0" smtClean="0"/>
              <a:t>요소만 선언해 주면 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r>
              <a:rPr lang="en-US" altLang="ko-KR" b="1" dirty="0" smtClean="0">
                <a:solidFill>
                  <a:srgbClr val="C00000"/>
                </a:solidFill>
              </a:rPr>
              <a:t>Maven</a:t>
            </a:r>
            <a:r>
              <a:rPr lang="ko-KR" altLang="en-US" b="1" dirty="0" smtClean="0">
                <a:solidFill>
                  <a:srgbClr val="C00000"/>
                </a:solidFill>
              </a:rPr>
              <a:t>은 </a:t>
            </a:r>
            <a:r>
              <a:rPr lang="en-US" altLang="ko-KR" b="1" dirty="0" smtClean="0">
                <a:solidFill>
                  <a:srgbClr val="C00000"/>
                </a:solidFill>
              </a:rPr>
              <a:t>commons-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dbcp</a:t>
            </a:r>
            <a:r>
              <a:rPr lang="en-US" altLang="ko-KR" b="1" dirty="0" smtClean="0">
                <a:solidFill>
                  <a:srgbClr val="C00000"/>
                </a:solidFill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뿐만 아니라 </a:t>
            </a:r>
            <a:r>
              <a:rPr lang="en-US" altLang="ko-KR" b="1" dirty="0" smtClean="0">
                <a:solidFill>
                  <a:srgbClr val="C00000"/>
                </a:solidFill>
              </a:rPr>
              <a:t>commons-</a:t>
            </a:r>
            <a:r>
              <a:rPr lang="en-US" altLang="ko-KR" b="1" dirty="0" err="1" smtClean="0">
                <a:solidFill>
                  <a:srgbClr val="C00000"/>
                </a:solidFill>
              </a:rPr>
              <a:t>dbcp</a:t>
            </a:r>
            <a:r>
              <a:rPr lang="ko-KR" altLang="en-US" b="1" dirty="0" smtClean="0">
                <a:solidFill>
                  <a:srgbClr val="C00000"/>
                </a:solidFill>
              </a:rPr>
              <a:t>가 의존하는 모든 라이브러리들도 자동으로 다운로드 받는다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  <a:p>
            <a:pPr lvl="2"/>
            <a:r>
              <a:rPr lang="ko-KR" altLang="en-US" b="1" dirty="0" smtClean="0">
                <a:solidFill>
                  <a:srgbClr val="C00000"/>
                </a:solidFill>
              </a:rPr>
              <a:t>다운로드 받은 라이브러리는 로컬 </a:t>
            </a:r>
            <a:r>
              <a:rPr lang="en-US" altLang="ko-KR" b="1" dirty="0" smtClean="0">
                <a:solidFill>
                  <a:srgbClr val="C00000"/>
                </a:solidFill>
              </a:rPr>
              <a:t>Repository</a:t>
            </a:r>
            <a:r>
              <a:rPr lang="ko-KR" altLang="en-US" b="1" dirty="0" smtClean="0">
                <a:solidFill>
                  <a:srgbClr val="C00000"/>
                </a:solidFill>
              </a:rPr>
              <a:t>에 저장되며</a:t>
            </a:r>
            <a:r>
              <a:rPr lang="en-US" altLang="ko-KR" b="1" dirty="0" smtClean="0">
                <a:solidFill>
                  <a:srgbClr val="C00000"/>
                </a:solidFill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</a:rPr>
              <a:t>현재 프로젝트에서 사용할 수 있도록 클래스패스도 자동 추가해 준다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  <a:p>
            <a:pPr lvl="1"/>
            <a:endParaRPr lang="en-US" altLang="ko-KR" dirty="0" smtClean="0">
              <a:solidFill>
                <a:srgbClr val="C00000"/>
              </a:solidFill>
            </a:endParaRPr>
          </a:p>
          <a:p>
            <a:r>
              <a:rPr lang="en-US" altLang="ko-KR" dirty="0" smtClean="0">
                <a:solidFill>
                  <a:srgbClr val="C00000"/>
                </a:solidFill>
              </a:rPr>
              <a:t>search.maven.org </a:t>
            </a:r>
            <a:r>
              <a:rPr lang="ko-KR" altLang="en-US" b="0" dirty="0" smtClean="0">
                <a:solidFill>
                  <a:srgbClr val="C00000"/>
                </a:solidFill>
              </a:rPr>
              <a:t>사이트에서 </a:t>
            </a:r>
            <a:r>
              <a:rPr lang="en-US" altLang="ko-KR" b="0" dirty="0" smtClean="0">
                <a:solidFill>
                  <a:srgbClr val="C00000"/>
                </a:solidFill>
              </a:rPr>
              <a:t>POM </a:t>
            </a:r>
            <a:r>
              <a:rPr lang="ko-KR" altLang="en-US" b="0" dirty="0" smtClean="0">
                <a:solidFill>
                  <a:srgbClr val="C00000"/>
                </a:solidFill>
              </a:rPr>
              <a:t>정보 검색</a:t>
            </a:r>
            <a:endParaRPr lang="en-US" altLang="ko-KR" b="0" dirty="0" smtClean="0">
              <a:solidFill>
                <a:srgbClr val="C00000"/>
              </a:solidFill>
            </a:endParaRPr>
          </a:p>
          <a:p>
            <a:pPr lvl="1"/>
            <a:r>
              <a:rPr lang="en-US" altLang="ko-KR" dirty="0" smtClean="0"/>
              <a:t>Maven 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리포지토리에</a:t>
            </a:r>
            <a:r>
              <a:rPr lang="ko-KR" altLang="en-US" dirty="0" smtClean="0"/>
              <a:t> 등록된 </a:t>
            </a:r>
            <a:r>
              <a:rPr lang="en-US" altLang="ko-KR" dirty="0" smtClean="0"/>
              <a:t>POM </a:t>
            </a:r>
            <a:r>
              <a:rPr lang="ko-KR" altLang="en-US" dirty="0" smtClean="0"/>
              <a:t>정보를 검색해주는 서비스를 제공해준다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사이트를 통해서 추가할 라이브러리의 </a:t>
            </a:r>
            <a:r>
              <a:rPr lang="en-US" altLang="ko-KR" dirty="0" smtClean="0"/>
              <a:t>&lt;dependency&gt; </a:t>
            </a:r>
            <a:r>
              <a:rPr lang="ko-KR" altLang="en-US" dirty="0" smtClean="0"/>
              <a:t>정보를 구할 수 있다</a:t>
            </a:r>
            <a:r>
              <a:rPr lang="en-US" altLang="ko-KR" dirty="0" smtClean="0"/>
              <a:t>.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1073735" y="2564880"/>
            <a:ext cx="8987395" cy="172824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4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dependencies</a:t>
            </a:r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400" b="0" dirty="0" smtClean="0">
                <a:latin typeface="Bitstream Vera Sans Mono"/>
                <a:ea typeface="Bitstream Vera Sans Mono"/>
              </a:rPr>
              <a:t>   </a:t>
            </a:r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400" b="0" dirty="0" smtClean="0">
                <a:solidFill>
                  <a:srgbClr val="3F7F7F"/>
                </a:solidFill>
                <a:latin typeface="Bitstream Vera Sans Mono"/>
                <a:ea typeface="Bitstream Vera Sans Mono"/>
              </a:rPr>
              <a:t>dependency</a:t>
            </a:r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      &lt;</a:t>
            </a:r>
            <a:r>
              <a:rPr lang="en-US" altLang="ko-KR" sz="1400" b="0" dirty="0" err="1" smtClean="0">
                <a:solidFill>
                  <a:srgbClr val="3F7F7F"/>
                </a:solidFill>
                <a:latin typeface="Bitstream Vera Sans Mono"/>
                <a:ea typeface="Bitstream Vera Sans Mono"/>
              </a:rPr>
              <a:t>groupId</a:t>
            </a:r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&gt;commons-</a:t>
            </a:r>
            <a:r>
              <a:rPr lang="en-US" altLang="ko-KR" sz="1400" b="0" dirty="0" err="1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dbcp</a:t>
            </a:r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4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groupId</a:t>
            </a:r>
            <a:r>
              <a:rPr lang="en-US" altLang="ko-KR" sz="14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4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4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400" b="0" dirty="0" err="1" smtClean="0">
                <a:solidFill>
                  <a:srgbClr val="3F7F7F"/>
                </a:solidFill>
                <a:latin typeface="Bitstream Vera Sans Mono"/>
                <a:ea typeface="Bitstream Vera Sans Mono"/>
              </a:rPr>
              <a:t>artifactId</a:t>
            </a:r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&gt;commons-</a:t>
            </a:r>
            <a:r>
              <a:rPr lang="en-US" altLang="ko-KR" sz="1400" b="0" dirty="0" err="1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dbcp</a:t>
            </a:r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4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artifactId</a:t>
            </a:r>
            <a:r>
              <a:rPr lang="en-US" altLang="ko-KR" sz="14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400" b="0" dirty="0">
                <a:latin typeface="Bitstream Vera Sans Mono"/>
                <a:ea typeface="Bitstream Vera Sans Mono"/>
              </a:rPr>
              <a:t>      </a:t>
            </a:r>
            <a:r>
              <a:rPr lang="en-US" altLang="ko-KR" sz="14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400" b="0" dirty="0" smtClean="0">
                <a:solidFill>
                  <a:srgbClr val="3F7F7F"/>
                </a:solidFill>
                <a:latin typeface="Bitstream Vera Sans Mono"/>
                <a:ea typeface="Bitstream Vera Sans Mono"/>
              </a:rPr>
              <a:t>version</a:t>
            </a:r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400" b="0" dirty="0" smtClean="0">
                <a:latin typeface="Bitstream Vera Sans Mono"/>
                <a:ea typeface="Bitstream Vera Sans Mono"/>
              </a:rPr>
              <a:t>1.2.1</a:t>
            </a:r>
            <a:r>
              <a:rPr lang="en-US" altLang="ko-KR" sz="14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4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version</a:t>
            </a:r>
            <a:r>
              <a:rPr lang="en-US" altLang="ko-KR" sz="14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   &lt;/</a:t>
            </a:r>
            <a:r>
              <a:rPr lang="en-US" altLang="ko-KR" sz="14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dependency</a:t>
            </a:r>
            <a:r>
              <a:rPr lang="en-US" altLang="ko-KR" sz="14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4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dependencies</a:t>
            </a:r>
            <a:r>
              <a:rPr lang="en-US" altLang="ko-KR" sz="14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endParaRPr lang="en-US" altLang="ko-KR" sz="1400" b="0" dirty="0">
              <a:solidFill>
                <a:srgbClr val="008080"/>
              </a:solidFill>
              <a:latin typeface="Bitstream Vera Sans Mono"/>
              <a:ea typeface="Bitstream Vera Sans Mon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라이프사이클</a:t>
            </a:r>
            <a:r>
              <a:rPr lang="en-US" altLang="ko-KR" dirty="0" smtClean="0"/>
              <a:t>(Lifecycle)</a:t>
            </a:r>
            <a:r>
              <a:rPr lang="ko-KR" altLang="en-US" dirty="0" smtClean="0"/>
              <a:t>과 플러그인 실행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1568497"/>
          </a:xfrm>
        </p:spPr>
        <p:txBody>
          <a:bodyPr/>
          <a:lstStyle/>
          <a:p>
            <a:r>
              <a:rPr lang="en-US" altLang="ko-KR" dirty="0" smtClean="0"/>
              <a:t>Maven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clean, build(default), site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</a:t>
            </a:r>
            <a:r>
              <a:rPr lang="ko-KR" altLang="en-US" dirty="0" err="1" smtClean="0"/>
              <a:t>라이프사이클ㄹ을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라이프사이클은 순서가 있는 단계</a:t>
            </a:r>
            <a:r>
              <a:rPr lang="en-US" altLang="ko-KR" dirty="0" smtClean="0"/>
              <a:t>(Phase)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ㄱ구성된다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단계별로 기본적으로 실행되는 플러그인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plugin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ko-KR" altLang="en-US" dirty="0" smtClean="0">
                <a:latin typeface="돋움체" pitchFamily="49" charset="-127"/>
                <a:ea typeface="돋움체" pitchFamily="49" charset="-127"/>
              </a:rPr>
              <a:t>골</a:t>
            </a:r>
            <a:r>
              <a:rPr lang="en-US" altLang="ko-KR" dirty="0" smtClean="0"/>
              <a:t>(goal)</a:t>
            </a:r>
            <a:r>
              <a:rPr lang="ko-KR" altLang="en-US" dirty="0" smtClean="0"/>
              <a:t>이 정의되어 있어서 각 단계마다 알ㅁ맞은 작업이 실행된다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라이프사이클의 특정 단계를 실행하면 그 단계의 앞에 위치한 모든 </a:t>
            </a:r>
            <a:r>
              <a:rPr lang="ko-KR" altLang="en-US" dirty="0" err="1" smtClean="0"/>
              <a:t>ㄱ단계가</a:t>
            </a:r>
            <a:r>
              <a:rPr lang="ko-KR" altLang="en-US" dirty="0" smtClean="0"/>
              <a:t> 순서대로 실행된다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build </a:t>
            </a:r>
            <a:r>
              <a:rPr lang="ko-KR" altLang="en-US" dirty="0" smtClean="0"/>
              <a:t>라이프사이클의 주요 단계</a:t>
            </a:r>
            <a:endParaRPr lang="en-US" altLang="ko-KR" dirty="0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27820" y="2409740"/>
          <a:ext cx="9793359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90"/>
                <a:gridCol w="4968690"/>
                <a:gridCol w="273637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단계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설명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/>
                        <a:t>단계에 묶인 플러그인 실행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compile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소스코드를 컴파일 해서 클래스 출력 디렉터리에 클래스를</a:t>
                      </a:r>
                      <a:r>
                        <a:rPr lang="en-US" altLang="ko-KR" sz="1600" b="0" dirty="0" smtClean="0"/>
                        <a:t/>
                      </a:r>
                      <a:br>
                        <a:rPr lang="en-US" altLang="ko-KR" sz="1600" b="0" dirty="0" smtClean="0"/>
                      </a:br>
                      <a:r>
                        <a:rPr lang="ko-KR" altLang="en-US" sz="1600" b="0" dirty="0" smtClean="0"/>
                        <a:t>생성한다</a:t>
                      </a:r>
                      <a:r>
                        <a:rPr lang="en-US" altLang="ko-KR" sz="1600" b="0" dirty="0" smtClean="0"/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compiler:compile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 smtClean="0"/>
                        <a:t>ㅊ</a:t>
                      </a:r>
                      <a:r>
                        <a:rPr lang="en-US" altLang="ko-KR" sz="1600" b="0" dirty="0" smtClean="0"/>
                        <a:t>generate-test-sources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테스트 소스코드를 생성한다</a:t>
                      </a:r>
                      <a:r>
                        <a:rPr lang="en-US" altLang="ko-KR" sz="1600" b="0" dirty="0" smtClean="0"/>
                        <a:t>. </a:t>
                      </a:r>
                      <a:r>
                        <a:rPr lang="ko-KR" altLang="en-US" sz="1600" b="0" dirty="0" smtClean="0"/>
                        <a:t>특정 클래스에서 자동으로 테스트 케이스를 만드는 작업이 이 단계에서 실행된다</a:t>
                      </a:r>
                      <a:r>
                        <a:rPr lang="en-US" altLang="ko-KR" sz="1600" b="0" dirty="0" smtClean="0"/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test-compile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테스트 소스코드를 컴파일 해서 테스트 클래스 출력 디렉터리에 클래스를 생성한다</a:t>
                      </a:r>
                      <a:r>
                        <a:rPr lang="en-US" altLang="ko-KR" sz="1600" b="0" dirty="0" smtClean="0"/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compiler:testCompile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test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테스트를 실행한다</a:t>
                      </a:r>
                      <a:r>
                        <a:rPr lang="en-US" altLang="ko-KR" sz="1600" b="0" dirty="0" smtClean="0"/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surefire:test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package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컴파일 된 코드와 리소스 파일들을 </a:t>
                      </a:r>
                      <a:r>
                        <a:rPr lang="en-US" altLang="ko-KR" sz="1600" b="0" dirty="0" smtClean="0"/>
                        <a:t>jar, war,</a:t>
                      </a:r>
                      <a:r>
                        <a:rPr lang="en-US" altLang="ko-KR" sz="1600" b="0" baseline="0" dirty="0" smtClean="0"/>
                        <a:t> ear</a:t>
                      </a:r>
                      <a:r>
                        <a:rPr lang="ko-KR" altLang="en-US" sz="1600" b="0" baseline="0" dirty="0" smtClean="0"/>
                        <a:t>과 같은 배포형식으로 패키징한다</a:t>
                      </a:r>
                      <a:r>
                        <a:rPr lang="en-US" altLang="ko-KR" sz="1600" b="0" baseline="0" dirty="0" smtClean="0"/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err="1" smtClean="0"/>
                        <a:t>jar:jar</a:t>
                      </a:r>
                      <a:r>
                        <a:rPr lang="en-US" altLang="ko-KR" sz="1600" b="0" dirty="0" smtClean="0"/>
                        <a:t>, </a:t>
                      </a:r>
                      <a:r>
                        <a:rPr lang="en-US" altLang="ko-KR" sz="1600" b="0" dirty="0" err="1" smtClean="0"/>
                        <a:t>war:war</a:t>
                      </a:r>
                      <a:r>
                        <a:rPr lang="en-US" altLang="ko-KR" sz="1600" b="0" dirty="0" smtClean="0"/>
                        <a:t>,</a:t>
                      </a:r>
                      <a:br>
                        <a:rPr lang="en-US" altLang="ko-KR" sz="1600" b="0" dirty="0" smtClean="0"/>
                      </a:br>
                      <a:r>
                        <a:rPr lang="en-US" altLang="ko-KR" sz="1600" b="0" dirty="0" err="1" smtClean="0"/>
                        <a:t>ejb:ejb</a:t>
                      </a:r>
                      <a:r>
                        <a:rPr lang="en-US" altLang="ko-KR" sz="1600" b="0" dirty="0" smtClean="0"/>
                        <a:t>,</a:t>
                      </a:r>
                      <a:r>
                        <a:rPr lang="en-US" altLang="ko-KR" sz="1600" b="0" baseline="0" dirty="0" smtClean="0"/>
                        <a:t> </a:t>
                      </a:r>
                      <a:r>
                        <a:rPr lang="en-US" altLang="ko-KR" sz="1600" b="0" baseline="0" dirty="0" err="1" smtClean="0"/>
                        <a:t>site:attach</a:t>
                      </a:r>
                      <a:r>
                        <a:rPr lang="en-US" altLang="ko-KR" sz="1600" b="0" baseline="0" dirty="0" smtClean="0"/>
                        <a:t>-descriptor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install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로컬 </a:t>
                      </a:r>
                      <a:r>
                        <a:rPr lang="ko-KR" altLang="en-US" sz="1600" b="0" dirty="0" err="1" smtClean="0"/>
                        <a:t>리포지토리에</a:t>
                      </a:r>
                      <a:r>
                        <a:rPr lang="ko-KR" altLang="en-US" sz="1600" b="0" dirty="0" smtClean="0"/>
                        <a:t> 패키지를</a:t>
                      </a:r>
                      <a:r>
                        <a:rPr lang="ko-KR" altLang="en-US" sz="1600" b="0" baseline="0" dirty="0" smtClean="0"/>
                        <a:t> 복사한다</a:t>
                      </a:r>
                      <a:r>
                        <a:rPr lang="en-US" altLang="ko-KR" sz="1600" b="0" baseline="0" dirty="0" smtClean="0"/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install:install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deploy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생성된 </a:t>
                      </a:r>
                      <a:r>
                        <a:rPr lang="ko-KR" altLang="en-US" sz="1600" b="0" dirty="0" err="1" smtClean="0"/>
                        <a:t>패키징</a:t>
                      </a:r>
                      <a:r>
                        <a:rPr lang="ko-KR" altLang="en-US" sz="1600" b="0" dirty="0" smtClean="0"/>
                        <a:t> 파일을 원격 </a:t>
                      </a:r>
                      <a:r>
                        <a:rPr lang="ko-KR" altLang="en-US" sz="1600" b="0" dirty="0" err="1" smtClean="0"/>
                        <a:t>리포지토리에</a:t>
                      </a:r>
                      <a:r>
                        <a:rPr lang="ko-KR" altLang="en-US" sz="1600" b="0" dirty="0" smtClean="0"/>
                        <a:t> 등록하여</a:t>
                      </a:r>
                      <a:r>
                        <a:rPr lang="en-US" altLang="ko-KR" sz="1600" b="0" dirty="0" smtClean="0"/>
                        <a:t>,</a:t>
                      </a:r>
                      <a:br>
                        <a:rPr lang="en-US" altLang="ko-KR" sz="1600" b="0" dirty="0" smtClean="0"/>
                      </a:br>
                      <a:r>
                        <a:rPr lang="ko-KR" altLang="en-US" sz="1600" b="0" dirty="0" smtClean="0"/>
                        <a:t>다른 프로젝트에서 사용할 수 있도록 한다</a:t>
                      </a:r>
                      <a:r>
                        <a:rPr lang="en-US" altLang="ko-KR" sz="1600" b="0" dirty="0" smtClean="0"/>
                        <a:t>.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 smtClean="0"/>
                        <a:t>deploy:deploy</a:t>
                      </a:r>
                      <a:endParaRPr lang="ko-KR" altLang="en-US" sz="1600" b="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Maven </a:t>
            </a:r>
            <a:r>
              <a:rPr lang="ko-KR" altLang="en-US" dirty="0" smtClean="0"/>
              <a:t>라이프사이클</a:t>
            </a:r>
            <a:r>
              <a:rPr lang="en-US" altLang="ko-KR" dirty="0" smtClean="0"/>
              <a:t>(Lifecycle)</a:t>
            </a:r>
            <a:r>
              <a:rPr lang="ko-KR" altLang="en-US" dirty="0" smtClean="0"/>
              <a:t>과 플러그인 실행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2196361"/>
          </a:xfrm>
        </p:spPr>
        <p:txBody>
          <a:bodyPr/>
          <a:lstStyle/>
          <a:p>
            <a:r>
              <a:rPr lang="ko-KR" altLang="en-US" dirty="0" err="1" smtClean="0"/>
              <a:t>ㄷ각</a:t>
            </a:r>
            <a:r>
              <a:rPr lang="ko-KR" altLang="en-US" dirty="0" smtClean="0"/>
              <a:t> 단계의 </a:t>
            </a:r>
            <a:r>
              <a:rPr lang="ko-KR" altLang="en-US" dirty="0" err="1" smtClean="0"/>
              <a:t>플러그인을</a:t>
            </a:r>
            <a:r>
              <a:rPr lang="ko-KR" altLang="en-US" dirty="0" smtClean="0"/>
              <a:t> 직접 실행할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 </a:t>
            </a:r>
            <a:r>
              <a:rPr lang="en-US" altLang="ko-KR" dirty="0" err="1" smtClean="0"/>
              <a:t>mvn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surefire:test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ㅊ</a:t>
            </a:r>
            <a:r>
              <a:rPr lang="en-US" altLang="ko-KR" dirty="0" err="1" smtClean="0"/>
              <a:t>Plugin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Goal</a:t>
            </a:r>
            <a:r>
              <a:rPr lang="ko-KR" altLang="en-US" dirty="0" smtClean="0"/>
              <a:t>를 직접 명시한 경우에는 해당 </a:t>
            </a:r>
            <a:r>
              <a:rPr lang="en-US" altLang="ko-KR" dirty="0" err="1" smtClean="0"/>
              <a:t>Plugin</a:t>
            </a:r>
            <a:r>
              <a:rPr lang="ko-KR" altLang="en-US" dirty="0" smtClean="0"/>
              <a:t>만 실행되기 때문에 라이프사이클의 이전 단계가 실행되지 않는다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Plugin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Goal</a:t>
            </a:r>
          </a:p>
          <a:p>
            <a:pPr lvl="1"/>
            <a:r>
              <a:rPr lang="en-US" altLang="ko-KR" dirty="0" smtClean="0"/>
              <a:t>Maven</a:t>
            </a:r>
            <a:r>
              <a:rPr lang="ko-KR" altLang="en-US" dirty="0" smtClean="0"/>
              <a:t>에서 플러그인을 실행할 때에는 </a:t>
            </a:r>
            <a:r>
              <a:rPr lang="en-US" altLang="ko-KR" b="1" dirty="0" smtClean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‘</a:t>
            </a:r>
            <a:r>
              <a:rPr lang="ko-KR" altLang="en-US" b="1" dirty="0" err="1" smtClean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플러그인이름</a:t>
            </a:r>
            <a:r>
              <a:rPr lang="en-US" altLang="ko-KR" b="1" dirty="0" smtClean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:</a:t>
            </a:r>
            <a:r>
              <a:rPr lang="ko-KR" altLang="en-US" b="1" dirty="0" smtClean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플러그인지원골</a:t>
            </a:r>
            <a:r>
              <a:rPr lang="en-US" altLang="ko-KR" b="1" dirty="0" smtClean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b="1" dirty="0" smtClean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기능</a:t>
            </a:r>
            <a:r>
              <a:rPr lang="en-US" altLang="ko-KR" b="1" dirty="0" smtClean="0">
                <a:solidFill>
                  <a:srgbClr val="C00000"/>
                </a:solidFill>
                <a:latin typeface="돋움체" pitchFamily="49" charset="-127"/>
                <a:ea typeface="돋움체" pitchFamily="49" charset="-127"/>
              </a:rPr>
              <a:t>)’</a:t>
            </a:r>
            <a:r>
              <a:rPr lang="ko-KR" altLang="en-US" dirty="0" smtClean="0"/>
              <a:t>의 형식으로 실행한다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</a:t>
            </a:r>
            <a:r>
              <a:rPr lang="en-US" altLang="ko-KR" dirty="0" smtClean="0"/>
              <a:t>] </a:t>
            </a:r>
            <a:r>
              <a:rPr lang="en-US" altLang="ko-KR" dirty="0" err="1" smtClean="0"/>
              <a:t>compiler:compile</a:t>
            </a:r>
            <a:endParaRPr lang="en-US" altLang="ko-KR" dirty="0" smtClean="0"/>
          </a:p>
        </p:txBody>
      </p:sp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Maven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940633"/>
          </a:xfrm>
        </p:spPr>
        <p:txBody>
          <a:bodyPr/>
          <a:lstStyle/>
          <a:p>
            <a:r>
              <a:rPr lang="en-US" altLang="ko-KR" dirty="0" smtClean="0"/>
              <a:t>Eclipse 4.3(</a:t>
            </a:r>
            <a:r>
              <a:rPr lang="en-US" altLang="ko-KR" dirty="0" err="1" smtClean="0"/>
              <a:t>Kepler</a:t>
            </a:r>
            <a:r>
              <a:rPr lang="en-US" altLang="ko-KR" dirty="0" smtClean="0"/>
              <a:t>)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Maven </a:t>
            </a:r>
            <a:r>
              <a:rPr lang="ko-KR" altLang="en-US" dirty="0" smtClean="0"/>
              <a:t>사용을 위한 </a:t>
            </a:r>
            <a:r>
              <a:rPr lang="en-US" altLang="ko-KR" dirty="0" err="1" smtClean="0"/>
              <a:t>Plugin</a:t>
            </a:r>
            <a:r>
              <a:rPr lang="ko-KR" altLang="en-US" dirty="0" smtClean="0"/>
              <a:t>이 기본 내장되어 따로 설치할 필요가 없다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Eclipse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: Maven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New &gt; Project... &gt; Maven &gt; Maven </a:t>
            </a:r>
            <a:r>
              <a:rPr lang="ko-KR" altLang="en-US" dirty="0" err="1" smtClean="0"/>
              <a:t>ㅖ</a:t>
            </a:r>
            <a:r>
              <a:rPr lang="en-US" altLang="ko-KR" dirty="0" smtClean="0"/>
              <a:t>Project</a:t>
            </a:r>
            <a:endParaRPr lang="en-US" altLang="ko-KR" dirty="0" smtClean="0">
              <a:solidFill>
                <a:srgbClr val="C0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827260" y="1837985"/>
            <a:ext cx="9959239" cy="4471415"/>
            <a:chOff x="827260" y="1837985"/>
            <a:chExt cx="9959239" cy="447141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27260" y="1837985"/>
              <a:ext cx="4769137" cy="382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4093" y="2236660"/>
              <a:ext cx="4368797" cy="4072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04900" y="2492870"/>
              <a:ext cx="2381599" cy="1728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메이븐 태생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5040727"/>
          </a:xfrm>
        </p:spPr>
        <p:txBody>
          <a:bodyPr/>
          <a:lstStyle/>
          <a:p>
            <a:r>
              <a:rPr lang="en-US" altLang="ko-KR" dirty="0" smtClean="0"/>
              <a:t>Apache  </a:t>
            </a:r>
            <a:r>
              <a:rPr lang="ko-KR" altLang="en-US" dirty="0" smtClean="0"/>
              <a:t>재단의 </a:t>
            </a:r>
            <a:r>
              <a:rPr lang="en-US" altLang="ko-KR" dirty="0" smtClean="0"/>
              <a:t>Software </a:t>
            </a:r>
            <a:r>
              <a:rPr lang="ko-KR" altLang="en-US" dirty="0" smtClean="0"/>
              <a:t>프로젝트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메이븐 이전의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사이트 생성에 대해서 서로 다른 접근 방식을 취함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수많은 좋은 프로젝트가 제각각 다른 빌드 체계를 가지고 있기 때문에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이를 사용하는 또 다른 프로젝트에서는 서로 다른 방식의 빌드 체계를 사용해서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또 다른 빌드 체계를 만들어 냄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소프트웨어를 빌드 하는데 공통적인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표준화된</a:t>
            </a:r>
            <a:r>
              <a:rPr lang="en-US" altLang="ko-KR" dirty="0" smtClean="0"/>
              <a:t>)</a:t>
            </a:r>
            <a:r>
              <a:rPr lang="ko-KR" altLang="en-US" dirty="0" smtClean="0"/>
              <a:t> 접근방식이 없다는 의미는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새로운 프로젝트마다 기존의 다른 프로젝트의 빌드 체계를 </a:t>
            </a:r>
            <a:r>
              <a:rPr lang="en-US" altLang="ko-KR" dirty="0" smtClean="0"/>
              <a:t>copy-paste </a:t>
            </a:r>
            <a:r>
              <a:rPr lang="ko-KR" altLang="en-US" dirty="0" smtClean="0"/>
              <a:t>한다는 의미임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빌드 재사용의 </a:t>
            </a:r>
            <a:r>
              <a:rPr lang="en-US" altLang="ko-KR" dirty="0" smtClean="0"/>
              <a:t>copy-paste</a:t>
            </a:r>
            <a:r>
              <a:rPr lang="ko-KR" altLang="en-US" dirty="0" smtClean="0"/>
              <a:t>는 우수한 품질의 소프트웨어를 개발하는 중앙 작업으로부터 빌드 체계를 유지할 수많은 작업이 필요함을 의미함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다른 빌드 체계를 가진 프로젝트로의 진입 장벽은 매우 높음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Turbine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메이븐이 효율적인 프로젝트 관리 도구로 사용됨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서브 컴포넌트 간 자유롭게 이동이 가능함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개발자가 한 프로젝트가 어떻게 빌드 되는지를 이해하면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프로젝트로 이동해서 동일한 과정을 겪을 필요가 없음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err="1" smtClean="0"/>
              <a:t>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패키징</a:t>
            </a:r>
            <a:r>
              <a:rPr lang="en-US" altLang="ko-KR" dirty="0" smtClean="0"/>
              <a:t>), </a:t>
            </a:r>
            <a:r>
              <a:rPr lang="ko-KR" altLang="en-US" dirty="0" smtClean="0"/>
              <a:t>문서 생성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메트릭</a:t>
            </a:r>
            <a:r>
              <a:rPr lang="ko-KR" altLang="en-US" dirty="0" smtClean="0"/>
              <a:t> 및 리포트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 등을 메이븐 방식으로 처리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Ant(</a:t>
            </a:r>
            <a:r>
              <a:rPr lang="ko-KR" altLang="en-US" dirty="0" err="1" smtClean="0"/>
              <a:t>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와의 관계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메이븐은 단순한 빌드 도구가 아니며 </a:t>
            </a:r>
            <a:r>
              <a:rPr lang="ko-KR" altLang="en-US" dirty="0" err="1" smtClean="0"/>
              <a:t>앤트의</a:t>
            </a:r>
            <a:r>
              <a:rPr lang="ko-KR" altLang="en-US" dirty="0" smtClean="0"/>
              <a:t> 대체가 아님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err="1" smtClean="0"/>
              <a:t>앤트가</a:t>
            </a:r>
            <a:r>
              <a:rPr lang="ko-KR" altLang="en-US" dirty="0" smtClean="0"/>
              <a:t> 빌드를 </a:t>
            </a:r>
            <a:r>
              <a:rPr lang="ko-KR" altLang="en-US" dirty="0" err="1" smtClean="0"/>
              <a:t>스크립팅하는</a:t>
            </a:r>
            <a:r>
              <a:rPr lang="ko-KR" altLang="en-US" dirty="0" smtClean="0"/>
              <a:t> 기능을 제공하는 반면에 메이븐은 공통의 빌드 전략을 재사용함으로써 프로젝트 관리를 촉진시키기 위한 패턴에 대한 응용임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err="1" smtClean="0"/>
              <a:t>메이크</a:t>
            </a:r>
            <a:r>
              <a:rPr lang="ko-KR" altLang="en-US" dirty="0" smtClean="0"/>
              <a:t> 파일과 </a:t>
            </a:r>
            <a:r>
              <a:rPr lang="ko-KR" altLang="en-US" dirty="0" err="1" smtClean="0"/>
              <a:t>앤트는</a:t>
            </a:r>
            <a:r>
              <a:rPr lang="ko-KR" altLang="en-US" dirty="0" smtClean="0"/>
              <a:t> 메이븐을 대체할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83749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Maven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2"/>
            <a:ext cx="10513515" cy="5472787"/>
          </a:xfrm>
        </p:spPr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: Maven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Maven - Add Dependency</a:t>
            </a:r>
          </a:p>
          <a:p>
            <a:pPr lvl="2"/>
            <a:r>
              <a:rPr lang="en-US" altLang="ko-KR" dirty="0" err="1" smtClean="0"/>
              <a:t>MyBatis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Group Id : </a:t>
            </a:r>
            <a:r>
              <a:rPr lang="en-US" altLang="ko-KR" dirty="0" err="1" smtClean="0"/>
              <a:t>org.mybatis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Artifact Id : </a:t>
            </a:r>
            <a:r>
              <a:rPr lang="en-US" altLang="ko-KR" dirty="0" err="1" smtClean="0"/>
              <a:t>mybatis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Version : 3.2.8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Oracle JDBC </a:t>
            </a:r>
            <a:r>
              <a:rPr lang="ko-KR" altLang="en-US" dirty="0" smtClean="0"/>
              <a:t>드라이버 추가</a:t>
            </a:r>
            <a:endParaRPr lang="en-US" altLang="ko-KR" dirty="0" smtClean="0"/>
          </a:p>
          <a:p>
            <a:pPr lvl="3"/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드라이벙버의</a:t>
            </a:r>
            <a:r>
              <a:rPr lang="ko-KR" altLang="en-US" dirty="0" smtClean="0"/>
              <a:t> 경우 라이선스 문제로 중앙 </a:t>
            </a:r>
            <a:r>
              <a:rPr lang="ko-KR" altLang="en-US" dirty="0" err="1" smtClean="0"/>
              <a:t>레포지토리에서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제공하지 않기 때문에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와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함께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제공ㅎ해야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</a:t>
            </a:r>
          </a:p>
          <a:p>
            <a:pPr lvl="2"/>
            <a:endParaRPr lang="en-US" altLang="ko-KR" dirty="0" smtClean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4585" y="908650"/>
            <a:ext cx="57626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3674" y="2237060"/>
            <a:ext cx="4323335" cy="421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47385" y="3525225"/>
            <a:ext cx="3340985" cy="292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Eclipse Maven </a:t>
            </a:r>
            <a:r>
              <a:rPr lang="ko-KR" altLang="en-US" dirty="0" smtClean="0"/>
              <a:t>프로젝트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2"/>
            <a:ext cx="10513515" cy="4301553"/>
          </a:xfrm>
        </p:spPr>
        <p:txBody>
          <a:bodyPr/>
          <a:lstStyle/>
          <a:p>
            <a:r>
              <a:rPr lang="en-US" altLang="ko-KR" dirty="0" smtClean="0"/>
              <a:t>Eclipse </a:t>
            </a:r>
            <a:r>
              <a:rPr lang="ko-KR" altLang="en-US" dirty="0" smtClean="0"/>
              <a:t>프로젝트 생성 </a:t>
            </a:r>
            <a:r>
              <a:rPr lang="en-US" altLang="ko-KR" dirty="0" smtClean="0"/>
              <a:t>: Maven </a:t>
            </a:r>
            <a:r>
              <a:rPr lang="ko-KR" altLang="en-US" dirty="0" smtClean="0"/>
              <a:t>프로젝트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Maven - Add Dependency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Apache DBCP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Group Id : </a:t>
            </a:r>
            <a:r>
              <a:rPr lang="en-US" altLang="ko-KR" dirty="0" err="1" smtClean="0"/>
              <a:t>org.apache.commons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Artifact Id : commons-dbcp2</a:t>
            </a:r>
          </a:p>
          <a:p>
            <a:pPr lvl="3"/>
            <a:r>
              <a:rPr lang="en-US" altLang="ko-KR" dirty="0" smtClean="0"/>
              <a:t>Version : 2.1</a:t>
            </a:r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smtClean="0"/>
              <a:t>Apache Log4J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Group Id : log4j</a:t>
            </a:r>
          </a:p>
          <a:p>
            <a:pPr lvl="3"/>
            <a:r>
              <a:rPr lang="en-US" altLang="ko-KR" dirty="0" smtClean="0"/>
              <a:t>Artifact Id : log4j</a:t>
            </a:r>
          </a:p>
          <a:p>
            <a:pPr lvl="3"/>
            <a:r>
              <a:rPr lang="en-US" altLang="ko-KR" dirty="0" smtClean="0"/>
              <a:t>Version : 1.2.17</a:t>
            </a:r>
          </a:p>
          <a:p>
            <a:pPr lvl="3"/>
            <a:endParaRPr lang="en-US" altLang="ko-KR" dirty="0" smtClean="0"/>
          </a:p>
          <a:p>
            <a:pPr lvl="2"/>
            <a:r>
              <a:rPr lang="en-US" altLang="ko-KR" dirty="0" err="1" smtClean="0"/>
              <a:t>Junit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Group Id : </a:t>
            </a:r>
            <a:r>
              <a:rPr lang="en-US" altLang="ko-KR" dirty="0" err="1" smtClean="0"/>
              <a:t>junit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Artifact Id : </a:t>
            </a:r>
            <a:r>
              <a:rPr lang="en-US" altLang="ko-KR" dirty="0" err="1" smtClean="0"/>
              <a:t>junit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Version : 4.12</a:t>
            </a:r>
          </a:p>
          <a:p>
            <a:pPr lvl="3"/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3580230" y="1209842"/>
            <a:ext cx="6840950" cy="4612078"/>
            <a:chOff x="3580230" y="1265262"/>
            <a:chExt cx="6840950" cy="461207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80230" y="1265262"/>
              <a:ext cx="3904129" cy="4612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6760" y="1309474"/>
              <a:ext cx="3024420" cy="4223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2081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메이븐 기능 </a:t>
            </a:r>
            <a:r>
              <a:rPr lang="en-US" altLang="ko-KR" dirty="0" smtClean="0"/>
              <a:t>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4633952"/>
          </a:xfrm>
        </p:spPr>
        <p:txBody>
          <a:bodyPr/>
          <a:lstStyle/>
          <a:p>
            <a:r>
              <a:rPr lang="ko-KR" altLang="en-US" dirty="0" smtClean="0"/>
              <a:t>표준화된 선언적인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메이븐을 사용하는 프로젝트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투명성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재사용성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이해도가 향상됨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프로젝트에 대한 동일한 접근방법을 가능하게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어느 한 메이븐 프로젝트를 </a:t>
            </a:r>
            <a:r>
              <a:rPr lang="ko-KR" altLang="en-US" dirty="0" err="1" smtClean="0"/>
              <a:t>빌드하면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프로젝트 모두에도 동일하게 적용이 가능함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POM(Project Object Model)</a:t>
            </a:r>
          </a:p>
          <a:p>
            <a:pPr lvl="2"/>
            <a:r>
              <a:rPr lang="ko-KR" altLang="en-US" dirty="0" smtClean="0"/>
              <a:t>메이븐 프로젝트의 정형화된 구조와 내용을 설명하고 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개발자들이 자신의 빌드 프로세스를 만드는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표준적인 방법을 제공함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Goal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를 선언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메이븐의 기본 구조와 플러그인 기능을 사용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프로젝트 관리에 대한 많은 작업과 빌드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인스톨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POM</a:t>
            </a:r>
            <a:r>
              <a:rPr lang="ko-KR" altLang="en-US" dirty="0" smtClean="0"/>
              <a:t>과 적절한 </a:t>
            </a:r>
            <a:r>
              <a:rPr lang="ko-KR" altLang="en-US" dirty="0" err="1" smtClean="0"/>
              <a:t>플러그인으로</a:t>
            </a:r>
            <a:r>
              <a:rPr lang="ko-KR" altLang="en-US" dirty="0" smtClean="0"/>
              <a:t> 위임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개발자들은 개별 </a:t>
            </a:r>
            <a:r>
              <a:rPr lang="ko-KR" altLang="en-US" dirty="0" err="1" smtClean="0"/>
              <a:t>플러그인이</a:t>
            </a:r>
            <a:r>
              <a:rPr lang="ko-KR" altLang="en-US" dirty="0" smtClean="0"/>
              <a:t> 어떻게 동작하는지를 이해할 필요가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빌드 프로세스에 대한 시간을 절약하고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투명하게 만듦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소스 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결과에 대한 위치를 표준화시킴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프로젝트 문서에 대한 공통적인 형태를 제공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공유된 저장소로부터 프로젝트 </a:t>
            </a:r>
            <a:r>
              <a:rPr lang="en-US" altLang="ko-KR" dirty="0" smtClean="0"/>
              <a:t>dependency</a:t>
            </a:r>
            <a:r>
              <a:rPr lang="ko-KR" altLang="en-US" dirty="0" smtClean="0"/>
              <a:t>를 뽑아냄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소프트웨어 프로젝트에 대한 폭넓은 모델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선언적인 모델 </a:t>
            </a:r>
            <a:r>
              <a:rPr lang="en-US" altLang="ko-KR" dirty="0" smtClean="0"/>
              <a:t>(POM)</a:t>
            </a:r>
            <a:r>
              <a:rPr lang="ko-KR" altLang="en-US" dirty="0" smtClean="0"/>
              <a:t>과 상호작용하는 도구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장치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52130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메이븐 기능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메이븐으로부터 얻는 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일관성</a:t>
            </a:r>
            <a:r>
              <a:rPr lang="en-US" altLang="ko-KR" dirty="0" smtClean="0"/>
              <a:t>(coherence)</a:t>
            </a:r>
          </a:p>
          <a:p>
            <a:pPr lvl="2"/>
            <a:r>
              <a:rPr lang="ko-KR" altLang="en-US" dirty="0" smtClean="0"/>
              <a:t>조직에게 최상의 기법으로 표준화시키는 것을 가능하게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보다 덜 불투명한 표준적인 모델에 고착화시킴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재사용성</a:t>
            </a:r>
            <a:r>
              <a:rPr lang="en-US" altLang="ko-KR" dirty="0" smtClean="0"/>
              <a:t>(reusability)</a:t>
            </a:r>
          </a:p>
          <a:p>
            <a:pPr lvl="2"/>
            <a:r>
              <a:rPr lang="ko-KR" altLang="en-US" dirty="0" smtClean="0"/>
              <a:t>메이븐은 재사용성의 기반하게 만들어짐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전체 업계의 최상의 기법을 효율적으로 재사용하게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민첩성</a:t>
            </a:r>
            <a:r>
              <a:rPr lang="en-US" altLang="ko-KR" dirty="0" smtClean="0"/>
              <a:t>(agility)</a:t>
            </a:r>
          </a:p>
          <a:p>
            <a:pPr lvl="2"/>
            <a:r>
              <a:rPr lang="ko-KR" altLang="en-US" dirty="0" smtClean="0"/>
              <a:t>컴포넌트 뿐만 아니라 빌드 로직 재사용성의 장벽을 낮춰줌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컴포넌트를 만들고 여러 프로젝트 빌드로 통합하는 것을 더 수월하게 함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기존의 빌드 체계로 만들어진 프로젝트 간의 이동이 별도의 </a:t>
            </a:r>
            <a:r>
              <a:rPr lang="ko-KR" altLang="en-US" dirty="0" err="1" smtClean="0"/>
              <a:t>학습없이</a:t>
            </a:r>
            <a:r>
              <a:rPr lang="ko-KR" altLang="en-US" dirty="0" smtClean="0"/>
              <a:t> 가능함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유지보수성</a:t>
            </a:r>
            <a:r>
              <a:rPr lang="en-US" altLang="ko-KR" dirty="0" smtClean="0"/>
              <a:t>(maintainability)</a:t>
            </a:r>
          </a:p>
          <a:p>
            <a:pPr lvl="2"/>
            <a:r>
              <a:rPr lang="ko-KR" altLang="en-US" dirty="0" smtClean="0"/>
              <a:t>빌드에 대한 노력보다 애플리케이션 구성에 대해 초점을 맞출 수 있음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일관되고 공통적인 모델을 사용함으로써 유지보수가 더 안정됨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86549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메이븐 </a:t>
            </a:r>
            <a:r>
              <a:rPr lang="ko-KR" altLang="en-US" dirty="0" smtClean="0"/>
              <a:t>원칙</a:t>
            </a:r>
            <a:r>
              <a:rPr lang="ko-KR" altLang="en-US" dirty="0"/>
              <a:t> </a:t>
            </a:r>
            <a:r>
              <a:rPr lang="en-US" altLang="ko-KR" dirty="0" smtClean="0"/>
              <a:t>(1/7)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설정이 아닌 </a:t>
            </a:r>
            <a:r>
              <a:rPr lang="ko-KR" altLang="en-US" dirty="0" smtClean="0"/>
              <a:t>관례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>
          <a:xfrm>
            <a:off x="339725" y="836613"/>
            <a:ext cx="10513515" cy="3415157"/>
          </a:xfrm>
        </p:spPr>
        <p:txBody>
          <a:bodyPr/>
          <a:lstStyle/>
          <a:p>
            <a:r>
              <a:rPr lang="ko-KR" altLang="en-US" dirty="0" smtClean="0"/>
              <a:t>세가지 주요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프로젝트에 대한 표준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정형화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 디렉토리 형태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디렉터리 구성을 표준화함으로써 프로젝트 구조의 일관성을 보장함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프로젝트 당 하나의 주요 결과물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관심에 따라서 클라이언트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유틸리티 관련 프로젝트로 나눌 수 있음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복잡성을 관리할 수 있게 하며</a:t>
            </a:r>
            <a:r>
              <a:rPr lang="en-US" altLang="ko-KR" dirty="0" smtClean="0"/>
              <a:t>, </a:t>
            </a:r>
            <a:endParaRPr lang="en-US" altLang="ko-KR" dirty="0"/>
          </a:p>
          <a:p>
            <a:pPr lvl="3"/>
            <a:r>
              <a:rPr lang="ko-KR" altLang="en-US" dirty="0" smtClean="0"/>
              <a:t>적응성</a:t>
            </a:r>
            <a:r>
              <a:rPr lang="en-US" altLang="ko-KR" dirty="0" smtClean="0"/>
              <a:t>(adaptability), </a:t>
            </a:r>
            <a:r>
              <a:rPr lang="ko-KR" altLang="en-US" dirty="0" smtClean="0"/>
              <a:t>유지보수성</a:t>
            </a:r>
            <a:r>
              <a:rPr lang="en-US" altLang="ko-KR" dirty="0" smtClean="0"/>
              <a:t>(maintainability), </a:t>
            </a:r>
            <a:r>
              <a:rPr lang="ko-KR" altLang="en-US" dirty="0" err="1" smtClean="0"/>
              <a:t>확장성</a:t>
            </a:r>
            <a:r>
              <a:rPr lang="en-US" altLang="ko-KR" dirty="0" smtClean="0"/>
              <a:t>(extendibility), </a:t>
            </a:r>
            <a:r>
              <a:rPr lang="ko-KR" altLang="en-US" dirty="0" err="1" smtClean="0"/>
              <a:t>재사용성</a:t>
            </a:r>
            <a:r>
              <a:rPr lang="en-US" altLang="ko-KR" dirty="0" smtClean="0"/>
              <a:t>(reusability)</a:t>
            </a:r>
            <a:r>
              <a:rPr lang="ko-KR" altLang="en-US" dirty="0" smtClean="0"/>
              <a:t>과 같은 품질 요소를 관리할 수 있게 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모듈화가 </a:t>
            </a:r>
            <a:r>
              <a:rPr lang="ko-KR" altLang="en-US" dirty="0" err="1" smtClean="0"/>
              <a:t>재사용성을</a:t>
            </a:r>
            <a:r>
              <a:rPr lang="ko-KR" altLang="en-US" dirty="0" smtClean="0"/>
              <a:t> 강화시킴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표준적인 명명</a:t>
            </a:r>
            <a:r>
              <a:rPr lang="en-US" altLang="ko-KR" dirty="0" smtClean="0"/>
              <a:t>(naming)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프로젝트의 주요 결과물에 대한 표준적인 명명 규칙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규칙은 명확성과 쉬운 이해력을 제공함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commons-loggin-1.2.jar</a:t>
            </a:r>
          </a:p>
          <a:p>
            <a:pPr lvl="3"/>
            <a:r>
              <a:rPr lang="ko-KR" altLang="en-US" dirty="0" smtClean="0"/>
              <a:t>이름으로 인해서 해당 </a:t>
            </a:r>
            <a:r>
              <a:rPr lang="en-US" altLang="ko-KR" dirty="0" smtClean="0"/>
              <a:t>jar</a:t>
            </a:r>
            <a:r>
              <a:rPr lang="ko-KR" altLang="en-US" dirty="0" smtClean="0"/>
              <a:t>의 정보를 쉽게 알 수 있음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41298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메이븐 </a:t>
            </a:r>
            <a:r>
              <a:rPr lang="ko-KR" altLang="en-US" dirty="0" smtClean="0"/>
              <a:t>원칙</a:t>
            </a:r>
            <a:r>
              <a:rPr lang="ko-KR" altLang="en-US" dirty="0"/>
              <a:t> </a:t>
            </a:r>
            <a:r>
              <a:rPr lang="en-US" altLang="ko-KR" dirty="0" smtClean="0"/>
              <a:t>(2/7)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빌드 </a:t>
            </a:r>
            <a:r>
              <a:rPr lang="ko-KR" altLang="en-US" dirty="0" err="1" smtClean="0"/>
              <a:t>로직의</a:t>
            </a:r>
            <a:r>
              <a:rPr lang="ko-KR" altLang="en-US" dirty="0" smtClean="0"/>
              <a:t> 재사용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빌드 로직의 캡슐화</a:t>
            </a:r>
            <a:endParaRPr lang="en-US" altLang="ko-KR" smtClean="0"/>
          </a:p>
          <a:p>
            <a:pPr lvl="1"/>
            <a:r>
              <a:rPr lang="ko-KR" altLang="en-US" smtClean="0"/>
              <a:t>플러그인이라는 일관된 모듈 사용</a:t>
            </a:r>
            <a:endParaRPr lang="en-US" altLang="ko-KR" smtClean="0"/>
          </a:p>
          <a:p>
            <a:pPr lvl="2"/>
            <a:r>
              <a:rPr lang="ko-KR" altLang="en-US" smtClean="0"/>
              <a:t>잘 정의된 형태로 플러그인 실행을 조정하는 프레임워크</a:t>
            </a:r>
            <a:endParaRPr lang="en-US" altLang="ko-KR" smtClean="0"/>
          </a:p>
          <a:p>
            <a:pPr lvl="2"/>
            <a:r>
              <a:rPr lang="ko-KR" altLang="en-US" smtClean="0"/>
              <a:t>소스 코드를 컴파일하는 플러그인</a:t>
            </a:r>
            <a:r>
              <a:rPr lang="en-US" altLang="ko-KR" smtClean="0"/>
              <a:t>, </a:t>
            </a:r>
            <a:r>
              <a:rPr lang="ko-KR" altLang="en-US" smtClean="0"/>
              <a:t>테스트를 실행하는 플러그인</a:t>
            </a:r>
            <a:r>
              <a:rPr lang="en-US" altLang="ko-KR" smtClean="0"/>
              <a:t>, JAR</a:t>
            </a:r>
            <a:r>
              <a:rPr lang="ko-KR" altLang="en-US" smtClean="0"/>
              <a:t>를 생성하는 플러그인</a:t>
            </a:r>
            <a:r>
              <a:rPr lang="en-US" altLang="ko-KR" smtClean="0"/>
              <a:t>, Javadoc </a:t>
            </a:r>
            <a:r>
              <a:rPr lang="ko-KR" altLang="en-US" smtClean="0"/>
              <a:t>문서를 생성하는 플러그인 등</a:t>
            </a:r>
            <a:endParaRPr lang="en-US" altLang="ko-KR" smtClean="0"/>
          </a:p>
          <a:p>
            <a:pPr lvl="2"/>
            <a:r>
              <a:rPr lang="ko-KR" altLang="en-US" smtClean="0"/>
              <a:t>메이븐에서 이루어지는 모든 것은 플러그인의 실행 결과임</a:t>
            </a:r>
            <a:r>
              <a:rPr lang="en-US" altLang="ko-KR" smtClean="0"/>
              <a:t>.</a:t>
            </a:r>
          </a:p>
          <a:p>
            <a:pPr lvl="3"/>
            <a:r>
              <a:rPr lang="ko-KR" altLang="en-US" smtClean="0"/>
              <a:t>플러그인은 메이븐에 있는 모든 것에 대한 주요한 빌딩 블록임</a:t>
            </a:r>
            <a:r>
              <a:rPr lang="en-US" altLang="ko-KR" smtClean="0"/>
              <a:t>.</a:t>
            </a:r>
          </a:p>
          <a:p>
            <a:pPr lvl="2"/>
            <a:r>
              <a:rPr lang="ko-KR" altLang="en-US" smtClean="0"/>
              <a:t>플러그인 실행은 </a:t>
            </a:r>
            <a:r>
              <a:rPr lang="en-US" altLang="ko-KR" smtClean="0"/>
              <a:t>POM </a:t>
            </a:r>
            <a:r>
              <a:rPr lang="ko-KR" altLang="en-US" smtClean="0"/>
              <a:t>내의 플러그인 설정에 있는 선언적인 형태로 빌드 생명 주기에 의해서 조정됨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2742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메이븐 </a:t>
            </a:r>
            <a:r>
              <a:rPr lang="ko-KR" altLang="en-US" dirty="0" smtClean="0"/>
              <a:t>원칙</a:t>
            </a:r>
            <a:r>
              <a:rPr lang="ko-KR" altLang="en-US" dirty="0"/>
              <a:t> </a:t>
            </a:r>
            <a:r>
              <a:rPr lang="en-US" altLang="ko-KR" dirty="0" smtClean="0"/>
              <a:t>(3/7)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선언적인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프로젝트 객체 모델 </a:t>
            </a:r>
            <a:r>
              <a:rPr lang="en-US" altLang="ko-KR" dirty="0" smtClean="0"/>
              <a:t>(POM: Project Object Model )</a:t>
            </a:r>
          </a:p>
          <a:p>
            <a:pPr lvl="1"/>
            <a:r>
              <a:rPr lang="ko-KR" altLang="en-US" dirty="0" smtClean="0"/>
              <a:t>단일 프로젝트에 대한 설명</a:t>
            </a:r>
            <a:r>
              <a:rPr lang="en-US" altLang="ko-KR" dirty="0" smtClean="0"/>
              <a:t>(description)</a:t>
            </a:r>
          </a:p>
          <a:p>
            <a:pPr lvl="2"/>
            <a:r>
              <a:rPr lang="en-US" altLang="ko-KR" dirty="0" smtClean="0"/>
              <a:t>POM</a:t>
            </a:r>
            <a:r>
              <a:rPr lang="ko-KR" altLang="en-US" dirty="0" smtClean="0"/>
              <a:t>은 메이븐의 통용되는 화폐와도 같음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메이븐에서 실행을 주도함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모델 기반 실행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XML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POM</a:t>
            </a:r>
            <a:r>
              <a:rPr lang="ko-KR" altLang="en-US" dirty="0" smtClean="0"/>
              <a:t>을 통해서 컴파일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기본적인 문서 생성이 가능함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최상위</a:t>
            </a:r>
            <a:r>
              <a:rPr lang="en-US" altLang="ko-KR" dirty="0" smtClean="0"/>
              <a:t>(super)</a:t>
            </a:r>
            <a:r>
              <a:rPr lang="ko-KR" altLang="en-US" dirty="0" smtClean="0"/>
              <a:t> </a:t>
            </a:r>
            <a:r>
              <a:rPr lang="en-US" altLang="ko-KR" dirty="0" smtClean="0"/>
              <a:t>POM</a:t>
            </a:r>
          </a:p>
          <a:p>
            <a:pPr lvl="3"/>
            <a:r>
              <a:rPr lang="ko-KR" altLang="en-US" dirty="0" smtClean="0"/>
              <a:t>메이븐이 실행하는 모든 기본적인 형식을 가짐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자바의 </a:t>
            </a:r>
            <a:r>
              <a:rPr lang="en-US" altLang="ko-KR" dirty="0" err="1" smtClean="0"/>
              <a:t>java.lang.Object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비유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메이븐의 모든 </a:t>
            </a:r>
            <a:r>
              <a:rPr lang="en-US" altLang="ko-KR" dirty="0" smtClean="0"/>
              <a:t>POM</a:t>
            </a:r>
            <a:r>
              <a:rPr lang="ko-KR" altLang="en-US" dirty="0" smtClean="0"/>
              <a:t>들은 최상위 </a:t>
            </a:r>
            <a:r>
              <a:rPr lang="en-US" altLang="ko-KR" dirty="0" smtClean="0"/>
              <a:t>POM</a:t>
            </a:r>
            <a:r>
              <a:rPr lang="ko-KR" altLang="en-US" dirty="0" smtClean="0"/>
              <a:t>을 내부적으로 부모를 가짐</a:t>
            </a:r>
            <a:r>
              <a:rPr lang="en-US" altLang="ko-KR" dirty="0" smtClean="0"/>
              <a:t>.</a:t>
            </a:r>
          </a:p>
          <a:p>
            <a:pPr lvl="3"/>
            <a:r>
              <a:rPr lang="ko-KR" altLang="en-US" dirty="0" smtClean="0"/>
              <a:t>중요한 기본적인 정보를 포함하고 있음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생성된 </a:t>
            </a:r>
            <a:r>
              <a:rPr lang="en-US" altLang="ko-KR" dirty="0" smtClean="0"/>
              <a:t>POM</a:t>
            </a:r>
            <a:r>
              <a:rPr lang="ko-KR" altLang="en-US" dirty="0" smtClean="0"/>
              <a:t>에서 이러한 정보에 대해서 반복할 필요가 없음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22957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메이븐 </a:t>
            </a:r>
            <a:r>
              <a:rPr lang="ko-KR" altLang="en-US" dirty="0" smtClean="0"/>
              <a:t>원칙</a:t>
            </a:r>
            <a:r>
              <a:rPr lang="ko-KR" altLang="en-US" dirty="0"/>
              <a:t> </a:t>
            </a:r>
            <a:r>
              <a:rPr lang="en-US" altLang="ko-KR" dirty="0" smtClean="0"/>
              <a:t>(4/7)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선언적인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mtClean="0"/>
              <a:t>단순한 </a:t>
            </a:r>
            <a:r>
              <a:rPr lang="en-US" altLang="ko-KR" smtClean="0"/>
              <a:t>POM </a:t>
            </a:r>
            <a:r>
              <a:rPr lang="ko-KR" altLang="en-US" smtClean="0"/>
              <a:t>예제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339725" y="1496902"/>
            <a:ext cx="10369550" cy="2643206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&lt;?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xml </a:t>
            </a:r>
            <a:r>
              <a:rPr lang="en-US" altLang="ko-KR" sz="1100" b="0" dirty="0">
                <a:solidFill>
                  <a:srgbClr val="7F007F"/>
                </a:solidFill>
                <a:latin typeface="Bitstream Vera Sans Mono"/>
                <a:ea typeface="Bitstream Vera Sans Mono"/>
              </a:rPr>
              <a:t>version</a:t>
            </a:r>
            <a:r>
              <a:rPr lang="en-US" altLang="ko-KR" sz="1100" b="0" dirty="0">
                <a:latin typeface="Bitstream Vera Sans Mono"/>
                <a:ea typeface="Bitstream Vera Sans Mono"/>
              </a:rPr>
              <a:t>=</a:t>
            </a:r>
            <a:r>
              <a:rPr lang="en-US" altLang="ko-KR" sz="11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"1.0" </a:t>
            </a:r>
            <a:r>
              <a:rPr lang="en-US" altLang="ko-KR" sz="1100" b="0" dirty="0">
                <a:solidFill>
                  <a:srgbClr val="7F007F"/>
                </a:solidFill>
                <a:latin typeface="Bitstream Vera Sans Mono"/>
                <a:ea typeface="Bitstream Vera Sans Mono"/>
              </a:rPr>
              <a:t>encoding</a:t>
            </a:r>
            <a:r>
              <a:rPr lang="en-US" altLang="ko-KR" sz="1100" b="0" dirty="0">
                <a:latin typeface="Bitstream Vera Sans Mono"/>
                <a:ea typeface="Bitstream Vera Sans Mono"/>
              </a:rPr>
              <a:t>=</a:t>
            </a:r>
            <a:r>
              <a:rPr lang="en-US" altLang="ko-KR" sz="11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"UTF-8" 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?&gt;</a:t>
            </a:r>
          </a:p>
          <a:p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project </a:t>
            </a:r>
            <a:r>
              <a:rPr lang="en-US" altLang="ko-KR" sz="1100" b="0" dirty="0" err="1">
                <a:solidFill>
                  <a:srgbClr val="7F007F"/>
                </a:solidFill>
                <a:latin typeface="Bitstream Vera Sans Mono"/>
                <a:ea typeface="Bitstream Vera Sans Mono"/>
              </a:rPr>
              <a:t>xmlns</a:t>
            </a:r>
            <a:r>
              <a:rPr lang="en-US" altLang="ko-KR" sz="1100" b="0" dirty="0">
                <a:latin typeface="Bitstream Vera Sans Mono"/>
                <a:ea typeface="Bitstream Vera Sans Mono"/>
              </a:rPr>
              <a:t>=</a:t>
            </a:r>
            <a:r>
              <a:rPr lang="en-US" altLang="ko-KR" sz="11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"http://maven.apache.org/POM/4.0.0" </a:t>
            </a:r>
            <a:r>
              <a:rPr lang="en-US" altLang="ko-KR" sz="1100" b="0" dirty="0" err="1">
                <a:solidFill>
                  <a:srgbClr val="7F007F"/>
                </a:solidFill>
                <a:latin typeface="Bitstream Vera Sans Mono"/>
                <a:ea typeface="Bitstream Vera Sans Mono"/>
              </a:rPr>
              <a:t>xmlns:xsi</a:t>
            </a:r>
            <a:r>
              <a:rPr lang="en-US" altLang="ko-KR" sz="1100" b="0" dirty="0">
                <a:latin typeface="Bitstream Vera Sans Mono"/>
                <a:ea typeface="Bitstream Vera Sans Mono"/>
              </a:rPr>
              <a:t>=</a:t>
            </a:r>
            <a:r>
              <a:rPr lang="en-US" altLang="ko-KR" sz="11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"http://www.w3.org/2001/XMLSchema-instance"</a:t>
            </a:r>
          </a:p>
          <a:p>
            <a:r>
              <a:rPr lang="en-US" altLang="ko-KR" sz="11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100" b="0" dirty="0" err="1">
                <a:solidFill>
                  <a:srgbClr val="7F007F"/>
                </a:solidFill>
                <a:latin typeface="Bitstream Vera Sans Mono"/>
                <a:ea typeface="Bitstream Vera Sans Mono"/>
              </a:rPr>
              <a:t>xsi:schemaLocation</a:t>
            </a:r>
            <a:r>
              <a:rPr lang="en-US" altLang="ko-KR" sz="1100" b="0" dirty="0">
                <a:latin typeface="Bitstream Vera Sans Mono"/>
                <a:ea typeface="Bitstream Vera Sans Mono"/>
              </a:rPr>
              <a:t>=</a:t>
            </a:r>
            <a:r>
              <a:rPr lang="en-US" altLang="ko-KR" sz="1100" b="0" dirty="0">
                <a:solidFill>
                  <a:srgbClr val="2A00FF"/>
                </a:solidFill>
                <a:latin typeface="Bitstream Vera Sans Mono"/>
                <a:ea typeface="Bitstream Vera Sans Mono"/>
              </a:rPr>
              <a:t>"http://maven.apache.org/POM/4.0.0 http://maven.apache.org/xsd/maven-4.0.0.xsd"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1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1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modelVersion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100" b="0" dirty="0">
                <a:latin typeface="Bitstream Vera Sans Mono"/>
                <a:ea typeface="Bitstream Vera Sans Mono"/>
              </a:rPr>
              <a:t>4.0.0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1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modelVersion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endParaRPr lang="ko-KR" altLang="en-US" sz="1100" b="0" dirty="0">
              <a:latin typeface="Bitstream Vera Sans Mono"/>
              <a:ea typeface="Bitstream Vera Sans Mono"/>
            </a:endParaRPr>
          </a:p>
          <a:p>
            <a:r>
              <a:rPr lang="en-US" altLang="ko-KR" sz="11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1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groupId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100" b="0" dirty="0" err="1">
                <a:latin typeface="Bitstream Vera Sans Mono"/>
                <a:ea typeface="Bitstream Vera Sans Mono"/>
              </a:rPr>
              <a:t>kr.nextree.edu.mbe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1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groupId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1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1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artifactId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100" b="0" dirty="0" err="1">
                <a:latin typeface="Bitstream Vera Sans Mono"/>
                <a:ea typeface="Bitstream Vera Sans Mono"/>
              </a:rPr>
              <a:t>edu-mbe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100" b="0" dirty="0" err="1">
                <a:solidFill>
                  <a:srgbClr val="3F7F7F"/>
                </a:solidFill>
                <a:latin typeface="Bitstream Vera Sans Mono"/>
                <a:ea typeface="Bitstream Vera Sans Mono"/>
              </a:rPr>
              <a:t>artifactId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1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version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100" b="0" dirty="0">
                <a:latin typeface="Bitstream Vera Sans Mono"/>
                <a:ea typeface="Bitstream Vera Sans Mono"/>
              </a:rPr>
              <a:t>1.0.0-SNAPSHOT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version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1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packaging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100" b="0" dirty="0" err="1">
                <a:latin typeface="Bitstream Vera Sans Mono"/>
                <a:ea typeface="Bitstream Vera Sans Mono"/>
              </a:rPr>
              <a:t>pom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packaging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endParaRPr lang="ko-KR" altLang="en-US" sz="1100" b="0" dirty="0">
              <a:latin typeface="Bitstream Vera Sans Mono"/>
              <a:ea typeface="Bitstream Vera Sans Mono"/>
            </a:endParaRPr>
          </a:p>
          <a:p>
            <a:r>
              <a:rPr lang="en-US" altLang="ko-KR" sz="11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name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100" b="0" dirty="0">
                <a:latin typeface="Bitstream Vera Sans Mono"/>
                <a:ea typeface="Bitstream Vera Sans Mono"/>
              </a:rPr>
              <a:t>Edu MBE POM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name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100" b="0" dirty="0">
                <a:latin typeface="Bitstream Vera Sans Mono"/>
                <a:ea typeface="Bitstream Vera Sans Mono"/>
              </a:rPr>
              <a:t>  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description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  <a:r>
              <a:rPr lang="en-US" altLang="ko-KR" sz="1100" b="0" dirty="0" err="1">
                <a:latin typeface="Bitstream Vera Sans Mono"/>
                <a:ea typeface="Bitstream Vera Sans Mono"/>
              </a:rPr>
              <a:t>Nextree</a:t>
            </a:r>
            <a:r>
              <a:rPr lang="en-US" altLang="ko-KR" sz="1100" b="0" dirty="0">
                <a:latin typeface="Bitstream Vera Sans Mono"/>
                <a:ea typeface="Bitstream Vera Sans Mono"/>
              </a:rPr>
              <a:t> Edu MBE(Maven Build Environment) POM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100" b="0" dirty="0">
                <a:solidFill>
                  <a:srgbClr val="3F7F7F"/>
                </a:solidFill>
                <a:latin typeface="Bitstream Vera Sans Mono"/>
                <a:ea typeface="Bitstream Vera Sans Mono"/>
              </a:rPr>
              <a:t>description</a:t>
            </a:r>
            <a:r>
              <a:rPr lang="en-US" altLang="ko-KR" sz="1100" b="0" dirty="0">
                <a:solidFill>
                  <a:srgbClr val="008080"/>
                </a:solidFill>
                <a:latin typeface="Bitstream Vera Sans Mono"/>
                <a:ea typeface="Bitstream Vera Sans Mono"/>
              </a:rPr>
              <a:t>&gt;</a:t>
            </a:r>
          </a:p>
          <a:p>
            <a:r>
              <a:rPr lang="en-US" altLang="ko-KR" sz="1100" b="0" dirty="0" smtClean="0">
                <a:solidFill>
                  <a:srgbClr val="008080"/>
                </a:solidFill>
                <a:latin typeface="Bitstream Vera Sans Mono"/>
                <a:ea typeface="Bitstream Vera Sans Mono"/>
              </a:rPr>
              <a:t>&lt;/</a:t>
            </a:r>
            <a:r>
              <a:rPr lang="en-US" altLang="ko-KR" sz="1100" b="0" dirty="0" smtClean="0">
                <a:solidFill>
                  <a:srgbClr val="3F7F7F"/>
                </a:solidFill>
                <a:latin typeface="Bitstream Vera Sans Mono"/>
                <a:ea typeface="Bitstream Vera Sans Mono"/>
              </a:rPr>
              <a:t>project&gt;</a:t>
            </a:r>
            <a:endParaRPr lang="ko-KR" altLang="en-US" sz="1100" b="0" dirty="0">
              <a:latin typeface="Bitstream Vera Sans Mono"/>
              <a:ea typeface="Bitstream Vera Sans Mono"/>
            </a:endParaRPr>
          </a:p>
        </p:txBody>
      </p:sp>
      <p:sp>
        <p:nvSpPr>
          <p:cNvPr id="7" name="타원 6"/>
          <p:cNvSpPr/>
          <p:nvPr/>
        </p:nvSpPr>
        <p:spPr bwMode="auto">
          <a:xfrm>
            <a:off x="906295" y="1809960"/>
            <a:ext cx="142876" cy="142876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2273692" y="1354026"/>
            <a:ext cx="2714644" cy="357190"/>
          </a:xfrm>
          <a:prstGeom prst="roundRect">
            <a:avLst/>
          </a:prstGeom>
          <a:solidFill>
            <a:srgbClr val="FFEC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ko-KR" altLang="en-US" sz="1000" b="0" dirty="0" smtClean="0">
                <a:latin typeface="+mn-ea"/>
                <a:ea typeface="+mn-ea"/>
              </a:rPr>
              <a:t>모든 메이븐 </a:t>
            </a:r>
            <a:r>
              <a:rPr lang="en-US" altLang="ko-KR" sz="1000" b="0" dirty="0" smtClean="0">
                <a:latin typeface="+mn-ea"/>
                <a:ea typeface="+mn-ea"/>
              </a:rPr>
              <a:t>pom.xml </a:t>
            </a:r>
            <a:r>
              <a:rPr lang="ko-KR" altLang="en-US" sz="1000" b="0" dirty="0" smtClean="0">
                <a:latin typeface="+mn-ea"/>
                <a:ea typeface="+mn-ea"/>
              </a:rPr>
              <a:t>파일의 최상위 요소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9" name="구부러진 연결선 8"/>
          <p:cNvCxnSpPr>
            <a:stCxn id="7" idx="0"/>
            <a:endCxn id="8" idx="1"/>
          </p:cNvCxnSpPr>
          <p:nvPr/>
        </p:nvCxnSpPr>
        <p:spPr bwMode="auto">
          <a:xfrm rot="5400000" flipH="1" flipV="1">
            <a:off x="1487044" y="1023312"/>
            <a:ext cx="277339" cy="1295959"/>
          </a:xfrm>
          <a:prstGeom prst="curved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cap="flat" cmpd="sng" algn="ctr">
            <a:solidFill>
              <a:schemeClr val="accent3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0" name="타원 9"/>
          <p:cNvSpPr/>
          <p:nvPr/>
        </p:nvSpPr>
        <p:spPr bwMode="auto">
          <a:xfrm>
            <a:off x="3878010" y="2242008"/>
            <a:ext cx="142876" cy="142876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563396" y="1595388"/>
            <a:ext cx="4857784" cy="642942"/>
          </a:xfrm>
          <a:prstGeom prst="roundRect">
            <a:avLst/>
          </a:prstGeom>
          <a:solidFill>
            <a:srgbClr val="FFEC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wrap="squar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000" b="0" dirty="0" smtClean="0">
                <a:latin typeface="+mn-ea"/>
                <a:ea typeface="+mn-ea"/>
              </a:rPr>
              <a:t>POM</a:t>
            </a:r>
            <a:r>
              <a:rPr lang="ko-KR" altLang="en-US" sz="1000" b="0" dirty="0" smtClean="0">
                <a:latin typeface="+mn-ea"/>
                <a:ea typeface="+mn-ea"/>
              </a:rPr>
              <a:t>이 사용 중인 객체 모델에 대한 버전으로 필수 요소임</a:t>
            </a:r>
            <a:r>
              <a:rPr lang="en-US" altLang="ko-KR" sz="1000" b="0" dirty="0" smtClean="0">
                <a:latin typeface="+mn-ea"/>
                <a:ea typeface="+mn-ea"/>
              </a:rPr>
              <a:t>.</a:t>
            </a:r>
          </a:p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모델의 버전은 자주 바뀌지는 않지만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,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메이븐이 새로운 기능이나 다른 모델 변경을 제공할 때 안정성을 보장하기 위해서 반드시 필요함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2" name="구부러진 연결선 11"/>
          <p:cNvCxnSpPr>
            <a:stCxn id="10" idx="6"/>
            <a:endCxn id="11" idx="1"/>
          </p:cNvCxnSpPr>
          <p:nvPr/>
        </p:nvCxnSpPr>
        <p:spPr bwMode="auto">
          <a:xfrm flipV="1">
            <a:off x="4020886" y="1916859"/>
            <a:ext cx="1542510" cy="396587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cap="flat" cmpd="sng" algn="ctr">
            <a:solidFill>
              <a:schemeClr val="accent3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3" name="타원 12"/>
          <p:cNvSpPr/>
          <p:nvPr/>
        </p:nvSpPr>
        <p:spPr bwMode="auto">
          <a:xfrm>
            <a:off x="4118959" y="2568472"/>
            <a:ext cx="142876" cy="142876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5563396" y="2282720"/>
            <a:ext cx="4857784" cy="714380"/>
          </a:xfrm>
          <a:prstGeom prst="roundRect">
            <a:avLst/>
          </a:prstGeom>
          <a:solidFill>
            <a:srgbClr val="FFEC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wrap="squar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ko-KR" altLang="en-US" sz="1000" b="0" dirty="0" smtClean="0">
                <a:latin typeface="+mn-ea"/>
                <a:ea typeface="+mn-ea"/>
              </a:rPr>
              <a:t>프로젝트를 생성한 조직이나 그룹의 유일한 식별자 요소</a:t>
            </a:r>
            <a:r>
              <a:rPr lang="en-US" altLang="ko-KR" sz="1000" b="0" dirty="0" smtClean="0">
                <a:latin typeface="+mn-ea"/>
                <a:ea typeface="+mn-ea"/>
              </a:rPr>
              <a:t>.</a:t>
            </a:r>
          </a:p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프로젝트의 주요한 식별자 중의 하나로 일반적으로 조직의 도메인 명을 기반으로 만듦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예를 들어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, org.apache.maven.plugins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는 모든 메이븐</a:t>
            </a:r>
            <a:r>
              <a:rPr kumimoji="1" lang="ko-KR" alt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플러그인에 대한 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groupId</a:t>
            </a:r>
            <a:r>
              <a:rPr kumimoji="1" lang="ko-KR" altLang="en-US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를 나타냄</a:t>
            </a:r>
            <a:r>
              <a:rPr kumimoji="1" lang="en-US" altLang="ko-KR" sz="1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5" name="구부러진 연결선 14"/>
          <p:cNvCxnSpPr>
            <a:stCxn id="13" idx="4"/>
            <a:endCxn id="14" idx="1"/>
          </p:cNvCxnSpPr>
          <p:nvPr/>
        </p:nvCxnSpPr>
        <p:spPr bwMode="auto">
          <a:xfrm rot="5400000" flipH="1" flipV="1">
            <a:off x="4841177" y="1989129"/>
            <a:ext cx="71438" cy="1372999"/>
          </a:xfrm>
          <a:prstGeom prst="curvedConnector4">
            <a:avLst>
              <a:gd name="adj1" fmla="val -319998"/>
              <a:gd name="adj2" fmla="val 52601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cap="flat" cmpd="sng" algn="ctr">
            <a:solidFill>
              <a:schemeClr val="accent3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타원 15"/>
          <p:cNvSpPr/>
          <p:nvPr/>
        </p:nvSpPr>
        <p:spPr bwMode="auto">
          <a:xfrm>
            <a:off x="3637060" y="2756152"/>
            <a:ext cx="142876" cy="142876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563396" y="3068538"/>
            <a:ext cx="4857784" cy="714380"/>
          </a:xfrm>
          <a:prstGeom prst="roundRect">
            <a:avLst/>
          </a:prstGeom>
          <a:solidFill>
            <a:srgbClr val="FFEC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wrap="squar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프로젝트에서 생성된 주요 산출물에 대한 유일한 기반 이름의 요소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L="360363" marR="0" indent="-360363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ko-KR" altLang="en-US" sz="1000" b="0" dirty="0" smtClean="0">
                <a:latin typeface="+mn-ea"/>
                <a:ea typeface="+mn-ea"/>
              </a:rPr>
              <a:t>메이븐에 의해서 생성된 산출물은 </a:t>
            </a:r>
            <a:r>
              <a:rPr lang="en-US" altLang="ko-KR" sz="1000" b="0" dirty="0" smtClean="0">
                <a:latin typeface="+mn-ea"/>
                <a:ea typeface="+mn-ea"/>
              </a:rPr>
              <a:t>&lt;artifactId&gt;-&lt;version&gt;.&lt;extension&gt; </a:t>
            </a:r>
            <a:r>
              <a:rPr lang="ko-KR" altLang="en-US" sz="1000" b="0" dirty="0" smtClean="0">
                <a:latin typeface="+mn-ea"/>
                <a:ea typeface="+mn-ea"/>
              </a:rPr>
              <a:t>형태임</a:t>
            </a:r>
            <a:r>
              <a:rPr lang="en-US" altLang="ko-KR" sz="1000" b="0" dirty="0" smtClean="0">
                <a:latin typeface="+mn-ea"/>
                <a:ea typeface="+mn-ea"/>
              </a:rPr>
              <a:t>.</a:t>
            </a:r>
          </a:p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소스 번들과 같은 부수적인 산출물들도 역시 파일명의 일부분으로 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artifactId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를 사용함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8" name="구부러진 연결선 18"/>
          <p:cNvCxnSpPr>
            <a:stCxn id="16" idx="6"/>
            <a:endCxn id="17" idx="1"/>
          </p:cNvCxnSpPr>
          <p:nvPr/>
        </p:nvCxnSpPr>
        <p:spPr bwMode="auto">
          <a:xfrm>
            <a:off x="3779936" y="2827590"/>
            <a:ext cx="1783460" cy="598138"/>
          </a:xfrm>
          <a:prstGeom prst="curvedConnector3">
            <a:avLst>
              <a:gd name="adj1" fmla="val 50000"/>
            </a:avLst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cap="flat" cmpd="sng" algn="ctr">
            <a:solidFill>
              <a:schemeClr val="accent3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9" name="타원 18"/>
          <p:cNvSpPr/>
          <p:nvPr/>
        </p:nvSpPr>
        <p:spPr bwMode="auto">
          <a:xfrm>
            <a:off x="3092600" y="3106104"/>
            <a:ext cx="142876" cy="142876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5563396" y="3854356"/>
            <a:ext cx="4857784" cy="928694"/>
          </a:xfrm>
          <a:prstGeom prst="roundRect">
            <a:avLst/>
          </a:prstGeom>
          <a:solidFill>
            <a:srgbClr val="FFEC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wrap="squar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해당 산출물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(JAR, WAR, EAR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등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)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에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의해서 사용되는 패키지 유형의 요소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ko-KR" altLang="en-US" sz="1000" b="0" dirty="0" smtClean="0">
                <a:latin typeface="+mn-ea"/>
                <a:ea typeface="+mn-ea"/>
              </a:rPr>
              <a:t>만들어질 산출물이 </a:t>
            </a:r>
            <a:r>
              <a:rPr lang="en-US" altLang="ko-KR" sz="1000" b="0" dirty="0" smtClean="0">
                <a:latin typeface="+mn-ea"/>
                <a:ea typeface="+mn-ea"/>
              </a:rPr>
              <a:t>JAR, WAR, EAR</a:t>
            </a:r>
            <a:r>
              <a:rPr lang="ko-KR" altLang="en-US" sz="1000" b="0" dirty="0" smtClean="0">
                <a:latin typeface="+mn-ea"/>
                <a:ea typeface="+mn-ea"/>
              </a:rPr>
              <a:t>이라는 의미 뿐만 아니라</a:t>
            </a:r>
            <a:r>
              <a:rPr lang="en-US" altLang="ko-KR" sz="1000" b="0" dirty="0" smtClean="0">
                <a:latin typeface="+mn-ea"/>
                <a:ea typeface="+mn-ea"/>
              </a:rPr>
              <a:t>, </a:t>
            </a:r>
            <a:r>
              <a:rPr lang="ko-KR" altLang="en-US" sz="1000" b="0" dirty="0" smtClean="0">
                <a:latin typeface="+mn-ea"/>
                <a:ea typeface="+mn-ea"/>
              </a:rPr>
              <a:t>빌드 프로세스의 부분으로 사용되는 특정 생명 주기를 가리킴</a:t>
            </a:r>
            <a:r>
              <a:rPr lang="en-US" altLang="ko-KR" sz="1000" b="0" dirty="0" smtClean="0">
                <a:latin typeface="+mn-ea"/>
                <a:ea typeface="+mn-ea"/>
              </a:rPr>
              <a:t>. </a:t>
            </a:r>
            <a:r>
              <a:rPr lang="ko-KR" altLang="en-US" sz="1000" b="0" dirty="0" smtClean="0">
                <a:latin typeface="+mn-ea"/>
                <a:ea typeface="+mn-ea"/>
              </a:rPr>
              <a:t>프로젝트의 선택된 패키징은 빌드 생명 주기를 변경하는 데에 부분으로 역할을 담당함</a:t>
            </a:r>
            <a:r>
              <a:rPr lang="en-US" altLang="ko-KR" sz="1000" b="0" dirty="0" smtClean="0">
                <a:latin typeface="+mn-ea"/>
                <a:ea typeface="+mn-ea"/>
              </a:rPr>
              <a:t>. packaging</a:t>
            </a:r>
            <a:r>
              <a:rPr lang="ko-KR" altLang="en-US" sz="1000" b="0" dirty="0" smtClean="0">
                <a:latin typeface="+mn-ea"/>
                <a:ea typeface="+mn-ea"/>
              </a:rPr>
              <a:t>의 기본값은 </a:t>
            </a:r>
            <a:r>
              <a:rPr lang="en-US" altLang="ko-KR" sz="1000" b="0" dirty="0" smtClean="0">
                <a:latin typeface="+mn-ea"/>
                <a:ea typeface="+mn-ea"/>
              </a:rPr>
              <a:t>jar </a:t>
            </a:r>
            <a:r>
              <a:rPr lang="ko-KR" altLang="en-US" sz="1000" b="0" dirty="0" smtClean="0">
                <a:latin typeface="+mn-ea"/>
                <a:ea typeface="+mn-ea"/>
              </a:rPr>
              <a:t>이며 대부분의 경우 별도로 지정할 필요가 없음</a:t>
            </a:r>
            <a:r>
              <a:rPr lang="en-US" altLang="ko-KR" sz="1000" b="0" dirty="0" smtClean="0">
                <a:latin typeface="+mn-ea"/>
                <a:ea typeface="+mn-ea"/>
              </a:rPr>
              <a:t>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21" name="구부러진 연결선 18"/>
          <p:cNvCxnSpPr>
            <a:stCxn id="19" idx="4"/>
            <a:endCxn id="20" idx="1"/>
          </p:cNvCxnSpPr>
          <p:nvPr/>
        </p:nvCxnSpPr>
        <p:spPr bwMode="auto">
          <a:xfrm rot="16200000" flipH="1">
            <a:off x="3828856" y="2584162"/>
            <a:ext cx="1069723" cy="2399358"/>
          </a:xfrm>
          <a:prstGeom prst="curved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cap="flat" cmpd="sng" algn="ctr">
            <a:solidFill>
              <a:schemeClr val="accent3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2" name="타원 21"/>
          <p:cNvSpPr/>
          <p:nvPr/>
        </p:nvSpPr>
        <p:spPr bwMode="auto">
          <a:xfrm>
            <a:off x="3757535" y="2952192"/>
            <a:ext cx="142876" cy="142876"/>
          </a:xfrm>
          <a:prstGeom prst="ellipse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L="360363" marR="0" indent="-360363" algn="ctr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5563396" y="4854488"/>
            <a:ext cx="4857784" cy="428628"/>
          </a:xfrm>
          <a:prstGeom prst="roundRect">
            <a:avLst/>
          </a:prstGeom>
          <a:solidFill>
            <a:srgbClr val="FFEC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wrap="squar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프로젝트에 의해서 생성되는 산출물의 버전을 지정하는 요소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. SNAPSHOT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은 현재 개발 상태에 있는 버전이라는 의미임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24" name="구부러진 연결선 18"/>
          <p:cNvCxnSpPr>
            <a:stCxn id="22" idx="4"/>
            <a:endCxn id="23" idx="1"/>
          </p:cNvCxnSpPr>
          <p:nvPr/>
        </p:nvCxnSpPr>
        <p:spPr bwMode="auto">
          <a:xfrm rot="16200000" flipH="1">
            <a:off x="3709317" y="3214723"/>
            <a:ext cx="1973734" cy="1734423"/>
          </a:xfrm>
          <a:prstGeom prst="curvedConnector2">
            <a:avLst/>
          </a:prstGeom>
          <a:gradFill rotWithShape="1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 cap="flat" cmpd="sng" algn="ctr">
            <a:solidFill>
              <a:schemeClr val="accent3">
                <a:lumMod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5" name="모서리가 둥근 직사각형 24"/>
          <p:cNvSpPr/>
          <p:nvPr/>
        </p:nvSpPr>
        <p:spPr bwMode="auto">
          <a:xfrm>
            <a:off x="1702189" y="5354554"/>
            <a:ext cx="7058050" cy="666734"/>
          </a:xfrm>
          <a:prstGeom prst="roundRect">
            <a:avLst/>
          </a:prstGeom>
          <a:solidFill>
            <a:srgbClr val="FFECC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vert="horz" wrap="square" lIns="99855" tIns="49928" rIns="99855" bIns="49928" numCol="1" rtlCol="0" anchor="ctr" anchorCtr="0" compatLnSpc="1">
            <a:prstTxWarp prst="textNoShape">
              <a:avLst/>
            </a:prstTxWarp>
          </a:bodyPr>
          <a:lstStyle/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000" b="0" dirty="0" smtClean="0">
                <a:latin typeface="+mn-ea"/>
                <a:ea typeface="+mn-ea"/>
              </a:rPr>
              <a:t>name – </a:t>
            </a:r>
            <a:r>
              <a:rPr lang="ko-KR" altLang="en-US" sz="1000" b="0" dirty="0" smtClean="0">
                <a:latin typeface="+mn-ea"/>
                <a:ea typeface="+mn-ea"/>
              </a:rPr>
              <a:t>프로젝트에 대해 사용되는 이름을 표시하는 요소</a:t>
            </a:r>
            <a:r>
              <a:rPr lang="en-US" altLang="ko-KR" sz="1000" b="0" dirty="0" smtClean="0">
                <a:latin typeface="+mn-ea"/>
                <a:ea typeface="+mn-ea"/>
              </a:rPr>
              <a:t>. </a:t>
            </a:r>
            <a:r>
              <a:rPr lang="ko-KR" altLang="en-US" sz="1000" b="0" dirty="0" smtClean="0">
                <a:latin typeface="+mn-ea"/>
                <a:ea typeface="+mn-ea"/>
              </a:rPr>
              <a:t>메이븐에서 생성된 문서에서 주로 사용됨</a:t>
            </a:r>
            <a:r>
              <a:rPr lang="en-US" altLang="ko-KR" sz="1000" b="0" dirty="0" smtClean="0">
                <a:latin typeface="+mn-ea"/>
                <a:ea typeface="+mn-ea"/>
              </a:rPr>
              <a:t>.</a:t>
            </a:r>
          </a:p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url –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프로젝트의 사이트가 위치하는 장소를 나타내는 요소</a:t>
            </a: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</a:p>
          <a:p>
            <a:pPr marR="0" algn="l" defTabSz="1038225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itchFamily="2" charset="2"/>
              <a:buNone/>
              <a:tabLst/>
            </a:pPr>
            <a:r>
              <a:rPr lang="en-US" altLang="ko-KR" sz="1000" b="0" dirty="0" smtClean="0">
                <a:latin typeface="+mn-ea"/>
                <a:ea typeface="+mn-ea"/>
              </a:rPr>
              <a:t>description – </a:t>
            </a:r>
            <a:r>
              <a:rPr lang="ko-KR" altLang="en-US" sz="1000" b="0" dirty="0" smtClean="0">
                <a:latin typeface="+mn-ea"/>
                <a:ea typeface="+mn-ea"/>
              </a:rPr>
              <a:t>프로젝트에 대한 기본적인 설명을 나타내는 요소</a:t>
            </a:r>
            <a:r>
              <a:rPr lang="en-US" altLang="ko-KR" sz="1000" b="0" dirty="0" smtClean="0">
                <a:latin typeface="+mn-ea"/>
                <a:ea typeface="+mn-ea"/>
              </a:rPr>
              <a:t>.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764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UBTITLE" val="2"/>
  <p:tag name="ROADMAP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Nextree Basic A4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C2E5"/>
      </a:accent1>
      <a:accent2>
        <a:srgbClr val="D6EBF6"/>
      </a:accent2>
      <a:accent3>
        <a:srgbClr val="FFFFFF"/>
      </a:accent3>
      <a:accent4>
        <a:srgbClr val="000000"/>
      </a:accent4>
      <a:accent5>
        <a:srgbClr val="C1DDF0"/>
      </a:accent5>
      <a:accent6>
        <a:srgbClr val="C2D5DF"/>
      </a:accent6>
      <a:hlink>
        <a:srgbClr val="288FC8"/>
      </a:hlink>
      <a:folHlink>
        <a:srgbClr val="006699"/>
      </a:folHlink>
    </a:clrScheme>
    <a:fontScheme name="1_QPT Handout Basic A4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  <a:round/>
          <a:headEnd/>
          <a:tailEnd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latinLnBrk="0" hangingPunct="0">
          <a:spcBef>
            <a:spcPct val="50000"/>
          </a:spcBef>
          <a:buClr>
            <a:schemeClr val="tx1"/>
          </a:buClr>
          <a:defRPr sz="1000" b="0" dirty="0" smtClean="0">
            <a:latin typeface="Optima" pitchFamily="2" charset="2"/>
          </a:defRPr>
        </a:defPPr>
      </a:lstStyle>
    </a:spDef>
    <a:lnDef>
      <a:spPr bwMode="auto">
        <a:noFill/>
        <a:ln w="12700">
          <a:solidFill>
            <a:srgbClr val="666666"/>
          </a:solidFill>
          <a:round/>
          <a:headEnd/>
          <a:tailEnd type="arrow" w="med" len="med"/>
        </a:ln>
        <a:effectLst/>
      </a:spPr>
      <a:bodyPr/>
      <a:lstStyle/>
    </a:lnDef>
    <a:txDef>
      <a:spPr bwMode="auto">
        <a:noFill/>
        <a:ln w="12700">
          <a:noFill/>
          <a:miter lim="800000"/>
          <a:headEnd/>
          <a:tailEnd/>
        </a:ln>
        <a:effectLst/>
      </a:spPr>
      <a:bodyPr wrap="square" lIns="36000" rIns="36000" rtlCol="0">
        <a:spAutoFit/>
      </a:bodyPr>
      <a:lstStyle>
        <a:defPPr algn="l" defTabSz="708025" eaLnBrk="0" latinLnBrk="0" hangingPunct="0">
          <a:spcBef>
            <a:spcPts val="0"/>
          </a:spcBef>
          <a:buClr>
            <a:schemeClr val="folHlink"/>
          </a:buClr>
          <a:defRPr sz="1000" b="0" smtClean="0">
            <a:latin typeface="+mj-lt"/>
            <a:ea typeface="+mj-ea"/>
          </a:defRPr>
        </a:defPPr>
      </a:lstStyle>
    </a:txDef>
  </a:objectDefaults>
  <a:extraClrSchemeLst>
    <a:extraClrScheme>
      <a:clrScheme name="1_QPT Handout Basic A4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CC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AAE2B8"/>
        </a:accent5>
        <a:accent6>
          <a:srgbClr val="2DB9B9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3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00B95C"/>
        </a:accent6>
        <a:hlink>
          <a:srgbClr val="FF9433"/>
        </a:hlink>
        <a:folHlink>
          <a:srgbClr val="00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4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0066"/>
        </a:accent1>
        <a:accent2>
          <a:srgbClr val="A50021"/>
        </a:accent2>
        <a:accent3>
          <a:srgbClr val="FFFFFF"/>
        </a:accent3>
        <a:accent4>
          <a:srgbClr val="000000"/>
        </a:accent4>
        <a:accent5>
          <a:srgbClr val="AAAAB8"/>
        </a:accent5>
        <a:accent6>
          <a:srgbClr val="95001D"/>
        </a:accent6>
        <a:hlink>
          <a:srgbClr val="006600"/>
        </a:hlink>
        <a:folHlink>
          <a:srgbClr val="AF9C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5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A50021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005C"/>
        </a:accent6>
        <a:hlink>
          <a:srgbClr val="AF9C53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6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CC33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5C00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7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333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B900"/>
        </a:accent6>
        <a:hlink>
          <a:srgbClr val="33CC33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8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807C00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C0BFAA"/>
        </a:accent5>
        <a:accent6>
          <a:srgbClr val="002D5C"/>
        </a:accent6>
        <a:hlink>
          <a:srgbClr val="993366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9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6699FF"/>
        </a:accent1>
        <a:accent2>
          <a:srgbClr val="993366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8A2D5C"/>
        </a:accent6>
        <a:hlink>
          <a:srgbClr val="FF9400"/>
        </a:hlink>
        <a:folHlink>
          <a:srgbClr val="807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0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6694FF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5C86E7"/>
        </a:accent6>
        <a:hlink>
          <a:srgbClr val="0043D8"/>
        </a:hlink>
        <a:folHlink>
          <a:srgbClr val="3D70B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4A8BEA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QPT Handout Basic A4 12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72BAE2"/>
        </a:accent1>
        <a:accent2>
          <a:srgbClr val="C3EBFB"/>
        </a:accent2>
        <a:accent3>
          <a:srgbClr val="FFFFFF"/>
        </a:accent3>
        <a:accent4>
          <a:srgbClr val="000000"/>
        </a:accent4>
        <a:accent5>
          <a:srgbClr val="BCD9EE"/>
        </a:accent5>
        <a:accent6>
          <a:srgbClr val="B0D5E3"/>
        </a:accent6>
        <a:hlink>
          <a:srgbClr val="2674E6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140110</TotalTime>
  <Words>2773</Words>
  <Application>Microsoft Office PowerPoint</Application>
  <PresentationFormat>사용자 지정</PresentationFormat>
  <Paragraphs>460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굴림</vt:lpstr>
      <vt:lpstr>Arial</vt:lpstr>
      <vt:lpstr>HY헤드라인M</vt:lpstr>
      <vt:lpstr>Optima</vt:lpstr>
      <vt:lpstr>가는각진제목체</vt:lpstr>
      <vt:lpstr>Wingdings</vt:lpstr>
      <vt:lpstr>맑은 고딕</vt:lpstr>
      <vt:lpstr>Bitstream Vera Sans Mono</vt:lpstr>
      <vt:lpstr>Vrinda</vt:lpstr>
      <vt:lpstr>돋움체</vt:lpstr>
      <vt:lpstr>양재소슬체S</vt:lpstr>
      <vt:lpstr>Nextree Basic A4</vt:lpstr>
      <vt:lpstr>메이븐 소개</vt:lpstr>
      <vt:lpstr>메이븐 정의</vt:lpstr>
      <vt:lpstr>메이븐 태생</vt:lpstr>
      <vt:lpstr>메이븐 기능 (1/2)</vt:lpstr>
      <vt:lpstr>메이븐 기능 (2/2)</vt:lpstr>
      <vt:lpstr>메이븐 원칙 (1/7) – 설정이 아닌 관례</vt:lpstr>
      <vt:lpstr>메이븐 원칙 (2/7) – 빌드 로직의 재사용</vt:lpstr>
      <vt:lpstr>메이븐 원칙 (3/7) – 선언적인 실행</vt:lpstr>
      <vt:lpstr>메이븐 원칙 (4/7) – 선언적인 실행</vt:lpstr>
      <vt:lpstr>메이븐 원칙 (5/7) – 선언적인 실행</vt:lpstr>
      <vt:lpstr>메이븐 원칙 (6/7) – 일관된 dependency 구조</vt:lpstr>
      <vt:lpstr>메이븐 원칙 (7/7) – 일관된 dependency 구조</vt:lpstr>
      <vt:lpstr>메이븐 이점</vt:lpstr>
      <vt:lpstr>메이븐 사용 준비 (1/2)</vt:lpstr>
      <vt:lpstr>메이븐 사용 준비 (2/2)</vt:lpstr>
      <vt:lpstr>첫 번째 프로젝트 생성 (1/3)</vt:lpstr>
      <vt:lpstr>첫 번째 프로젝트 생성 (2/3)</vt:lpstr>
      <vt:lpstr>첫 번째 프로젝트 생성 (3/3)</vt:lpstr>
      <vt:lpstr>Maven 프로젝트 기본 디렉터리 구조</vt:lpstr>
      <vt:lpstr>Maven 프로젝트 컴파일 및 테스트 실행하기(1/2)</vt:lpstr>
      <vt:lpstr>Maven 프로젝트 컴파일 및 테스트 실행하기(2/2)</vt:lpstr>
      <vt:lpstr>Maven 프로젝트 패키징 및 설치(1/2)</vt:lpstr>
      <vt:lpstr>Maven 프로젝트 패키징 및 설치(2/2)</vt:lpstr>
      <vt:lpstr>pom.xml 파일 상세(1/3)</vt:lpstr>
      <vt:lpstr>pom.xml 파일 상세(2/3)</vt:lpstr>
      <vt:lpstr>pom.xml 파일 상세(3/3)</vt:lpstr>
      <vt:lpstr>Maven 라이프사이클(Lifecycle)과 플러그인 실행(1/2)</vt:lpstr>
      <vt:lpstr>Maven 라이프사이클(Lifecycle)과 플러그인 실행(1/2)</vt:lpstr>
      <vt:lpstr>Eclipse Maven 프로젝트 생성</vt:lpstr>
      <vt:lpstr>Eclipse Maven 프로젝트 생성</vt:lpstr>
      <vt:lpstr>Eclipse Maven 프로젝트 생성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tsong</dc:creator>
  <cp:lastModifiedBy>kosta-22</cp:lastModifiedBy>
  <cp:revision>7810</cp:revision>
  <cp:lastPrinted>2015-03-13T06:48:19Z</cp:lastPrinted>
  <dcterms:created xsi:type="dcterms:W3CDTF">2002-03-21T10:45:59Z</dcterms:created>
  <dcterms:modified xsi:type="dcterms:W3CDTF">2015-04-22T04:52:45Z</dcterms:modified>
</cp:coreProperties>
</file>