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4"/>
  </p:notesMasterIdLst>
  <p:handoutMasterIdLst>
    <p:handoutMasterId r:id="rId35"/>
  </p:handoutMasterIdLst>
  <p:sldIdLst>
    <p:sldId id="256" r:id="rId2"/>
    <p:sldId id="362" r:id="rId3"/>
    <p:sldId id="366" r:id="rId4"/>
    <p:sldId id="360" r:id="rId5"/>
    <p:sldId id="367" r:id="rId6"/>
    <p:sldId id="368" r:id="rId7"/>
    <p:sldId id="369" r:id="rId8"/>
    <p:sldId id="370" r:id="rId9"/>
    <p:sldId id="363" r:id="rId10"/>
    <p:sldId id="364" r:id="rId11"/>
    <p:sldId id="371" r:id="rId12"/>
    <p:sldId id="365" r:id="rId13"/>
    <p:sldId id="355" r:id="rId14"/>
    <p:sldId id="356" r:id="rId15"/>
    <p:sldId id="358" r:id="rId16"/>
    <p:sldId id="372" r:id="rId17"/>
    <p:sldId id="376" r:id="rId18"/>
    <p:sldId id="377" r:id="rId19"/>
    <p:sldId id="378" r:id="rId20"/>
    <p:sldId id="373" r:id="rId21"/>
    <p:sldId id="379" r:id="rId22"/>
    <p:sldId id="380" r:id="rId23"/>
    <p:sldId id="381" r:id="rId24"/>
    <p:sldId id="382" r:id="rId25"/>
    <p:sldId id="383" r:id="rId26"/>
    <p:sldId id="384" r:id="rId27"/>
    <p:sldId id="374" r:id="rId28"/>
    <p:sldId id="334" r:id="rId29"/>
    <p:sldId id="335" r:id="rId30"/>
    <p:sldId id="337" r:id="rId31"/>
    <p:sldId id="338" r:id="rId32"/>
    <p:sldId id="339" r:id="rId33"/>
  </p:sldIdLst>
  <p:sldSz cx="9906000" cy="66611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8000"/>
    <a:srgbClr val="993300"/>
    <a:srgbClr val="DEFF02"/>
    <a:srgbClr val="006600"/>
    <a:srgbClr val="FF1D1D"/>
    <a:srgbClr val="003300"/>
    <a:srgbClr val="FFFF99"/>
    <a:srgbClr val="FFFFCC"/>
    <a:srgbClr val="22270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5" autoAdjust="0"/>
    <p:restoredTop sz="99110" autoAdjust="0"/>
  </p:normalViewPr>
  <p:slideViewPr>
    <p:cSldViewPr>
      <p:cViewPr varScale="1">
        <p:scale>
          <a:sx n="74" d="100"/>
          <a:sy n="74" d="100"/>
        </p:scale>
        <p:origin x="-1218" y="-90"/>
      </p:cViewPr>
      <p:guideLst>
        <p:guide orient="horz" pos="209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262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5891-A530-4395-96D5-7BC1F4DEF44D}" type="datetimeFigureOut">
              <a:rPr lang="ko-KR" altLang="en-US" smtClean="0"/>
              <a:pPr/>
              <a:t>2015-04-15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E531-B6BB-4ADD-9EB7-44073863E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202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6B77-A7C6-4E39-B4EE-FFB3194A2229}" type="datetimeFigureOut">
              <a:rPr lang="ko-KR" altLang="en-US" smtClean="0"/>
              <a:pPr/>
              <a:t>2015-04-15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5099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45ED3-F16D-4AA3-B592-D8DF273394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3918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DEFF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633520" cy="6661150"/>
          </a:xfrm>
          <a:prstGeom prst="rect">
            <a:avLst/>
          </a:prstGeom>
          <a:gradFill flip="none" rotWithShape="1">
            <a:gsLst>
              <a:gs pos="100000">
                <a:srgbClr val="667727"/>
              </a:gs>
              <a:gs pos="59000">
                <a:srgbClr val="05050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856656" y="5850855"/>
            <a:ext cx="7905328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5673080" y="5850855"/>
            <a:ext cx="3672408" cy="81029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ko-KR" sz="1800" b="1" dirty="0" smtClean="0">
                <a:solidFill>
                  <a:srgbClr val="B9D200"/>
                </a:solidFill>
                <a:latin typeface="+mj-lt"/>
              </a:rPr>
              <a:t>bangry313@gmail.com</a:t>
            </a:r>
            <a:endParaRPr lang="ko-KR" altLang="en-US" sz="1800" b="1" dirty="0">
              <a:solidFill>
                <a:srgbClr val="B9D200"/>
              </a:solidFill>
              <a:latin typeface="+mj-lt"/>
            </a:endParaRPr>
          </a:p>
        </p:txBody>
      </p:sp>
      <p:sp>
        <p:nvSpPr>
          <p:cNvPr id="22" name="제목 개체 틀 1"/>
          <p:cNvSpPr txBox="1">
            <a:spLocks/>
          </p:cNvSpPr>
          <p:nvPr userDrawn="1"/>
        </p:nvSpPr>
        <p:spPr>
          <a:xfrm>
            <a:off x="200472" y="18207"/>
            <a:ext cx="914501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54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en-US" altLang="ko-KR" sz="2800" b="1" kern="1200" baseline="0" dirty="0" smtClean="0">
                <a:solidFill>
                  <a:srgbClr val="DEFF02"/>
                </a:solidFill>
                <a:latin typeface="+mj-ea"/>
                <a:ea typeface="+mj-ea"/>
                <a:cs typeface="+mn-cs"/>
              </a:rPr>
              <a:t>Enterprise Application Framework</a:t>
            </a:r>
            <a:endParaRPr lang="ko-KR" altLang="en-US" sz="2800" b="1" kern="1200" baseline="0" dirty="0">
              <a:solidFill>
                <a:srgbClr val="DEFF02"/>
              </a:solidFill>
              <a:latin typeface="+mj-ea"/>
              <a:ea typeface="+mj-ea"/>
              <a:cs typeface="+mn-cs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200472" y="1458367"/>
            <a:ext cx="9561512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개체 틀 1"/>
          <p:cNvSpPr>
            <a:spLocks noGrp="1"/>
          </p:cNvSpPr>
          <p:nvPr>
            <p:ph type="title"/>
          </p:nvPr>
        </p:nvSpPr>
        <p:spPr>
          <a:xfrm>
            <a:off x="1726232" y="1458367"/>
            <a:ext cx="76192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5400" b="1" baseline="0">
                <a:solidFill>
                  <a:schemeClr val="bg1"/>
                </a:solidFill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 userDrawn="1"/>
        </p:nvGrpSpPr>
        <p:grpSpPr>
          <a:xfrm>
            <a:off x="0" y="0"/>
            <a:ext cx="9920480" cy="666279"/>
            <a:chOff x="0" y="0"/>
            <a:chExt cx="9920480" cy="666279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0" y="0"/>
              <a:ext cx="252000" cy="666000"/>
            </a:xfrm>
            <a:prstGeom prst="rect">
              <a:avLst/>
            </a:prstGeom>
            <a:solidFill>
              <a:srgbClr val="DEFF02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71683" tIns="35841" rIns="71683" bIns="35841" anchor="b"/>
            <a:lstStyle/>
            <a:p>
              <a:pPr algn="ctr" eaLnBrk="1" latinLnBrk="0" hangingPunct="1"/>
              <a:endParaRPr kumimoji="0" lang="en-US"/>
            </a:p>
          </p:txBody>
        </p:sp>
        <p:grpSp>
          <p:nvGrpSpPr>
            <p:cNvPr id="3" name="그룹 11"/>
            <p:cNvGrpSpPr/>
            <p:nvPr userDrawn="1"/>
          </p:nvGrpSpPr>
          <p:grpSpPr>
            <a:xfrm>
              <a:off x="272480" y="0"/>
              <a:ext cx="9648000" cy="666279"/>
              <a:chOff x="272480" y="0"/>
              <a:chExt cx="9648000" cy="666279"/>
            </a:xfrm>
          </p:grpSpPr>
          <p:sp>
            <p:nvSpPr>
              <p:cNvPr id="8" name="직사각형 7"/>
              <p:cNvSpPr/>
              <p:nvPr userDrawn="1"/>
            </p:nvSpPr>
            <p:spPr>
              <a:xfrm>
                <a:off x="272481" y="0"/>
                <a:ext cx="9633403" cy="612000"/>
              </a:xfrm>
              <a:prstGeom prst="rect">
                <a:avLst/>
              </a:prstGeom>
              <a:solidFill>
                <a:srgbClr val="353D17"/>
              </a:solidFill>
              <a:ln w="50800" cap="rnd" cmpd="dbl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180000" tIns="35841" rIns="71683" bIns="35841" anchor="ctr"/>
              <a:lstStyle/>
              <a:p>
                <a:pPr algn="l" eaLnBrk="1" latinLnBrk="0" hangingPunct="1"/>
                <a:endParaRPr kumimoji="0" lang="en-US" sz="2000" b="1" dirty="0">
                  <a:latin typeface="+mj-ea"/>
                  <a:ea typeface="+mj-ea"/>
                </a:endParaRPr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272480" y="630279"/>
                <a:ext cx="9648000" cy="36000"/>
              </a:xfrm>
              <a:prstGeom prst="rect">
                <a:avLst/>
              </a:prstGeom>
              <a:solidFill>
                <a:srgbClr val="93A7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내용 개체 틀 2"/>
          <p:cNvSpPr>
            <a:spLocks noGrp="1"/>
          </p:cNvSpPr>
          <p:nvPr userDrawn="1">
            <p:ph idx="14"/>
          </p:nvPr>
        </p:nvSpPr>
        <p:spPr>
          <a:xfrm>
            <a:off x="165528" y="810295"/>
            <a:ext cx="9576000" cy="5688632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Clr>
                <a:srgbClr val="353D17"/>
              </a:buClr>
              <a:buSzPct val="90000"/>
              <a:buFont typeface="Wingdings 2" pitchFamily="18" charset="2"/>
              <a:buChar char=""/>
              <a:defRPr sz="1800" b="1" baseline="0">
                <a:solidFill>
                  <a:srgbClr val="353D17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2438" indent="-200025">
              <a:buClr>
                <a:srgbClr val="404040"/>
              </a:buClr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2pPr>
            <a:lvl3pPr marL="723900" indent="-228600">
              <a:buClr>
                <a:srgbClr val="404040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3pPr>
            <a:lvl4pPr marL="985838" indent="-228600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  <a:lvl5pPr marL="1165225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endParaRPr lang="ko-KR" altLang="en-US" dirty="0" smtClean="0"/>
          </a:p>
        </p:txBody>
      </p:sp>
      <p:sp>
        <p:nvSpPr>
          <p:cNvPr id="17" name="제목 개체 틀 1"/>
          <p:cNvSpPr>
            <a:spLocks noGrp="1"/>
          </p:cNvSpPr>
          <p:nvPr>
            <p:ph type="title"/>
          </p:nvPr>
        </p:nvSpPr>
        <p:spPr>
          <a:xfrm>
            <a:off x="344488" y="-23"/>
            <a:ext cx="9433048" cy="6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66700"/>
            <a:ext cx="8915400" cy="110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54163"/>
            <a:ext cx="8915400" cy="439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8504" y="6173788"/>
            <a:ext cx="3136900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52284" y="6173788"/>
            <a:ext cx="425252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67B4-F292-434B-B428-C213E67BBE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464" y="1458367"/>
            <a:ext cx="9217024" cy="1152128"/>
          </a:xfrm>
        </p:spPr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Spring IOC/DI</a:t>
            </a:r>
            <a:endParaRPr lang="ko-KR" altLang="en-US" sz="2400" dirty="0">
              <a:solidFill>
                <a:schemeClr val="tx2">
                  <a:lumMod val="20000"/>
                  <a:lumOff val="8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의존관계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주입 및 검색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84" y="692037"/>
            <a:ext cx="9882915" cy="5158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스프링 컨테이너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8070" y="892597"/>
            <a:ext cx="8685410" cy="5403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IoC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컨테이너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5432" y="692037"/>
            <a:ext cx="9880568" cy="5662874"/>
            <a:chOff x="25432" y="692037"/>
            <a:chExt cx="9880568" cy="5662874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432" y="692037"/>
              <a:ext cx="9880568" cy="50148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3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0512" y="2047310"/>
              <a:ext cx="8640960" cy="4307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애플리케이션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컨텍스트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19" y="692037"/>
            <a:ext cx="9888181" cy="3286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스프링 </a:t>
            </a:r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IoC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주요 용어 정리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18" y="692037"/>
            <a:ext cx="9888181" cy="4870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스프링 빈 설정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84" y="704915"/>
            <a:ext cx="9882915" cy="392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스프링 빈 설정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- XML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84" y="692037"/>
            <a:ext cx="9882915" cy="530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스프링 빈 설정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- Annotation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84" y="692037"/>
            <a:ext cx="9882915" cy="537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스프링 빈 설정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- Annotation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698" y="692037"/>
            <a:ext cx="9875302" cy="443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스테레오타입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애노테이션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목록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85" y="692037"/>
            <a:ext cx="9882915" cy="4078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Inversion Of Control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85" y="692037"/>
            <a:ext cx="9870036" cy="3142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스프링 빈 의존관계 설정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애노테이션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사용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85" y="692037"/>
            <a:ext cx="9882915" cy="3430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스프링 빈 의존관계 설정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애노테이션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사용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84" y="692037"/>
            <a:ext cx="9882915" cy="5014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스프링 빈 의존관계 설정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애노테이션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사용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18" y="691381"/>
            <a:ext cx="9888181" cy="3719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스프링 빈 의존관계 설정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애노테이션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사용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84" y="692037"/>
            <a:ext cx="9882915" cy="5086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스프링 빈 의존관계 설정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애노테이션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사용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84" y="692037"/>
            <a:ext cx="9882915" cy="5518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스프링 빈 의존관계 설정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애노테이션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사용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18" y="692037"/>
            <a:ext cx="9888181" cy="4870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스프링 빈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Scope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85" y="692037"/>
            <a:ext cx="9882915" cy="4942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스프링 빈 생명주기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LifeCycle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84" y="692037"/>
            <a:ext cx="9882915" cy="458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  <a:sym typeface="Wingdings"/>
              </a:rPr>
              <a:t>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POJO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클래스 작성</a:t>
            </a:r>
            <a:endParaRPr lang="en-US" altLang="ko-KR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lvl="1"/>
            <a:r>
              <a:rPr lang="ko-KR" altLang="en-US" b="0" dirty="0" smtClean="0">
                <a:latin typeface="+mn-ea"/>
                <a:ea typeface="+mn-ea"/>
              </a:rPr>
              <a:t>특정 기술과 </a:t>
            </a:r>
            <a:r>
              <a:rPr lang="ko-KR" altLang="en-US" b="0" dirty="0" err="1" smtClean="0">
                <a:latin typeface="+mn-ea"/>
                <a:ea typeface="+mn-ea"/>
              </a:rPr>
              <a:t>스펙에</a:t>
            </a:r>
            <a:r>
              <a:rPr lang="ko-KR" altLang="en-US" b="0" dirty="0" smtClean="0">
                <a:latin typeface="+mn-ea"/>
                <a:ea typeface="+mn-ea"/>
              </a:rPr>
              <a:t> 독립적일 뿐더러 의존관계에 있는 다른 </a:t>
            </a:r>
            <a:r>
              <a:rPr lang="en-US" altLang="ko-KR" b="0" dirty="0" smtClean="0">
                <a:latin typeface="+mn-ea"/>
                <a:ea typeface="+mn-ea"/>
              </a:rPr>
              <a:t>POJO</a:t>
            </a:r>
            <a:r>
              <a:rPr lang="ko-KR" altLang="en-US" b="0" dirty="0" smtClean="0">
                <a:latin typeface="+mn-ea"/>
                <a:ea typeface="+mn-ea"/>
              </a:rPr>
              <a:t>와 느슨한 결합도를 갖도록 작성</a:t>
            </a:r>
            <a:endParaRPr lang="en-US" altLang="ko-KR" b="0" dirty="0" smtClean="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Spring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애플리케이션 작성 절차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190" y="1569012"/>
            <a:ext cx="9055943" cy="3862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  <a:sym typeface="Wingdings"/>
              </a:rPr>
              <a:t>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설정 메타 정보 작성</a:t>
            </a:r>
            <a:endParaRPr lang="en-US" altLang="ko-KR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lvl="1"/>
            <a:r>
              <a:rPr lang="ko-KR" altLang="en-US" b="0" dirty="0" smtClean="0">
                <a:latin typeface="+mn-ea"/>
                <a:ea typeface="+mn-ea"/>
              </a:rPr>
              <a:t>스프링 </a:t>
            </a:r>
            <a:r>
              <a:rPr lang="en-US" altLang="ko-KR" b="0" dirty="0" smtClean="0">
                <a:latin typeface="+mn-ea"/>
                <a:ea typeface="+mn-ea"/>
              </a:rPr>
              <a:t>IOC </a:t>
            </a:r>
            <a:r>
              <a:rPr lang="ko-KR" altLang="en-US" b="0" dirty="0" smtClean="0">
                <a:latin typeface="+mn-ea"/>
                <a:ea typeface="+mn-ea"/>
              </a:rPr>
              <a:t>컨테이너는 설정 메타 정보를 담은 </a:t>
            </a:r>
            <a:r>
              <a:rPr lang="en-US" altLang="ko-KR" b="0" dirty="0" err="1" smtClean="0">
                <a:latin typeface="+mn-ea"/>
                <a:ea typeface="+mn-ea"/>
              </a:rPr>
              <a:t>BeanDefinition</a:t>
            </a:r>
            <a:r>
              <a:rPr lang="en-US" altLang="ko-KR" b="0" dirty="0" smtClean="0">
                <a:latin typeface="+mn-ea"/>
                <a:ea typeface="+mn-ea"/>
              </a:rPr>
              <a:t> </a:t>
            </a:r>
            <a:r>
              <a:rPr lang="ko-KR" altLang="en-US" b="0" dirty="0" smtClean="0">
                <a:latin typeface="+mn-ea"/>
                <a:ea typeface="+mn-ea"/>
              </a:rPr>
              <a:t>인터페이스 구현 </a:t>
            </a:r>
            <a:r>
              <a:rPr lang="ko-KR" altLang="en-US" b="0" dirty="0" smtClean="0">
                <a:latin typeface="+mn-ea"/>
                <a:ea typeface="+mn-ea"/>
              </a:rPr>
              <a:t>객체를 사용</a:t>
            </a:r>
            <a:r>
              <a:rPr lang="ko-KR" altLang="en-US" b="0" dirty="0" smtClean="0">
                <a:latin typeface="+mn-ea"/>
                <a:ea typeface="+mn-ea"/>
              </a:rPr>
              <a:t>하</a:t>
            </a:r>
            <a:r>
              <a:rPr lang="ko-KR" altLang="en-US" b="0" dirty="0" smtClean="0">
                <a:latin typeface="+mn-ea"/>
                <a:ea typeface="+mn-ea"/>
              </a:rPr>
              <a:t>여</a:t>
            </a:r>
            <a:r>
              <a:rPr lang="ko-KR" altLang="en-US" b="0" dirty="0" smtClean="0">
                <a:latin typeface="+mn-ea"/>
                <a:ea typeface="+mn-ea"/>
              </a:rPr>
              <a:t> </a:t>
            </a:r>
            <a:r>
              <a:rPr lang="en-US" altLang="ko-KR" b="0" dirty="0" smtClean="0">
                <a:latin typeface="+mn-ea"/>
                <a:ea typeface="+mn-ea"/>
              </a:rPr>
              <a:t>DI </a:t>
            </a:r>
            <a:r>
              <a:rPr lang="ko-KR" altLang="en-US" b="0" dirty="0" smtClean="0">
                <a:latin typeface="+mn-ea"/>
                <a:ea typeface="+mn-ea"/>
              </a:rPr>
              <a:t>작업 수행</a:t>
            </a:r>
            <a:endParaRPr lang="en-US" altLang="ko-KR" b="0" dirty="0" smtClean="0">
              <a:latin typeface="+mn-ea"/>
              <a:ea typeface="+mn-ea"/>
            </a:endParaRPr>
          </a:p>
          <a:p>
            <a:pPr lvl="1"/>
            <a:r>
              <a:rPr lang="ko-KR" altLang="en-US" b="0" dirty="0" smtClean="0">
                <a:latin typeface="+mn-ea"/>
                <a:ea typeface="+mn-ea"/>
              </a:rPr>
              <a:t>스프링 설정 메타 정보는 특정 파일 포맷이나 형식에 제한되거나 종속되지 </a:t>
            </a:r>
            <a:r>
              <a:rPr lang="ko-KR" altLang="en-US" b="0" dirty="0" smtClean="0">
                <a:latin typeface="+mn-ea"/>
                <a:ea typeface="+mn-ea"/>
              </a:rPr>
              <a:t>않음</a:t>
            </a:r>
            <a:endParaRPr lang="en-US" altLang="ko-KR" b="0" dirty="0" smtClean="0">
              <a:latin typeface="+mn-ea"/>
              <a:ea typeface="+mn-ea"/>
            </a:endParaRPr>
          </a:p>
          <a:p>
            <a:pPr lvl="1"/>
            <a:r>
              <a:rPr lang="en-US" altLang="ko-KR" b="0" dirty="0" smtClean="0">
                <a:latin typeface="+mn-ea"/>
                <a:ea typeface="+mn-ea"/>
              </a:rPr>
              <a:t>XML, Annotation, Properties </a:t>
            </a:r>
            <a:r>
              <a:rPr lang="ko-KR" altLang="en-US" b="0" dirty="0" smtClean="0">
                <a:latin typeface="+mn-ea"/>
                <a:ea typeface="+mn-ea"/>
              </a:rPr>
              <a:t>파일</a:t>
            </a:r>
            <a:r>
              <a:rPr lang="en-US" altLang="ko-KR" b="0" dirty="0" smtClean="0">
                <a:latin typeface="+mn-ea"/>
                <a:ea typeface="+mn-ea"/>
              </a:rPr>
              <a:t>, </a:t>
            </a:r>
            <a:r>
              <a:rPr lang="ko-KR" altLang="en-US" b="0" dirty="0" smtClean="0">
                <a:latin typeface="+mn-ea"/>
                <a:ea typeface="+mn-ea"/>
              </a:rPr>
              <a:t>자바 </a:t>
            </a:r>
            <a:r>
              <a:rPr lang="ko-KR" altLang="en-US" b="0" dirty="0" smtClean="0">
                <a:latin typeface="+mn-ea"/>
                <a:ea typeface="+mn-ea"/>
              </a:rPr>
              <a:t>소스 코드 </a:t>
            </a:r>
            <a:r>
              <a:rPr lang="ko-KR" altLang="en-US" b="0" dirty="0" smtClean="0">
                <a:latin typeface="+mn-ea"/>
                <a:ea typeface="+mn-ea"/>
              </a:rPr>
              <a:t>등 </a:t>
            </a:r>
            <a:r>
              <a:rPr lang="en-US" altLang="ko-KR" b="0" dirty="0" err="1" smtClean="0">
                <a:latin typeface="+mn-ea"/>
                <a:ea typeface="+mn-ea"/>
              </a:rPr>
              <a:t>BeanDefinition</a:t>
            </a:r>
            <a:r>
              <a:rPr lang="ko-KR" altLang="en-US" b="0" dirty="0" smtClean="0">
                <a:latin typeface="+mn-ea"/>
                <a:ea typeface="+mn-ea"/>
              </a:rPr>
              <a:t>으로 </a:t>
            </a:r>
            <a:r>
              <a:rPr lang="ko-KR" altLang="en-US" b="0" dirty="0" smtClean="0">
                <a:latin typeface="+mn-ea"/>
                <a:ea typeface="+mn-ea"/>
              </a:rPr>
              <a:t>표현한 </a:t>
            </a:r>
            <a:r>
              <a:rPr lang="ko-KR" altLang="en-US" b="0" dirty="0" smtClean="0">
                <a:latin typeface="+mn-ea"/>
                <a:ea typeface="+mn-ea"/>
              </a:rPr>
              <a:t>것이면 무엇이든 사용 </a:t>
            </a:r>
            <a:r>
              <a:rPr lang="ko-KR" altLang="en-US" b="0" dirty="0" smtClean="0">
                <a:latin typeface="+mn-ea"/>
                <a:ea typeface="+mn-ea"/>
              </a:rPr>
              <a:t>가능</a:t>
            </a:r>
            <a:endParaRPr lang="en-US" altLang="ko-KR" b="0" dirty="0" smtClean="0">
              <a:latin typeface="+mn-ea"/>
              <a:ea typeface="+mn-ea"/>
            </a:endParaRPr>
          </a:p>
          <a:p>
            <a:pPr lvl="1"/>
            <a:r>
              <a:rPr lang="en-US" altLang="ko-KR" b="0" dirty="0" err="1" smtClean="0">
                <a:latin typeface="+mn-ea"/>
                <a:ea typeface="+mn-ea"/>
              </a:rPr>
              <a:t>BeanDefinition</a:t>
            </a:r>
            <a:r>
              <a:rPr lang="en-US" altLang="ko-KR" b="0" dirty="0" smtClean="0">
                <a:latin typeface="+mn-ea"/>
                <a:ea typeface="+mn-ea"/>
              </a:rPr>
              <a:t> </a:t>
            </a:r>
            <a:r>
              <a:rPr lang="ko-KR" altLang="en-US" b="0" dirty="0" smtClean="0">
                <a:latin typeface="+mn-ea"/>
                <a:ea typeface="+mn-ea"/>
              </a:rPr>
              <a:t>객체로 </a:t>
            </a:r>
            <a:r>
              <a:rPr lang="ko-KR" altLang="en-US" b="0" dirty="0" smtClean="0">
                <a:latin typeface="+mn-ea"/>
                <a:ea typeface="+mn-ea"/>
              </a:rPr>
              <a:t>변환해 주는 </a:t>
            </a:r>
            <a:r>
              <a:rPr lang="en-US" altLang="ko-KR" b="0" dirty="0" err="1" smtClean="0">
                <a:latin typeface="+mn-ea"/>
                <a:ea typeface="+mn-ea"/>
              </a:rPr>
              <a:t>BeanDefinitionReader</a:t>
            </a:r>
            <a:r>
              <a:rPr lang="ko-KR" altLang="en-US" b="0" dirty="0" smtClean="0">
                <a:latin typeface="+mn-ea"/>
                <a:ea typeface="+mn-ea"/>
              </a:rPr>
              <a:t>를 </a:t>
            </a:r>
            <a:r>
              <a:rPr lang="ko-KR" altLang="en-US" b="0" dirty="0" smtClean="0">
                <a:latin typeface="+mn-ea"/>
                <a:ea typeface="+mn-ea"/>
              </a:rPr>
              <a:t>제공하면 </a:t>
            </a:r>
            <a:r>
              <a:rPr lang="ko-KR" altLang="en-US" b="0" dirty="0" smtClean="0">
                <a:latin typeface="+mn-ea"/>
                <a:ea typeface="+mn-ea"/>
              </a:rPr>
              <a:t>스프링 설정 메타 </a:t>
            </a:r>
            <a:r>
              <a:rPr lang="ko-KR" altLang="en-US" b="0" dirty="0" smtClean="0">
                <a:latin typeface="+mn-ea"/>
                <a:ea typeface="+mn-ea"/>
              </a:rPr>
              <a:t>정보는</a:t>
            </a:r>
            <a:r>
              <a:rPr lang="en-US" altLang="ko-KR" b="0" dirty="0" smtClean="0">
                <a:latin typeface="+mn-ea"/>
                <a:ea typeface="+mn-ea"/>
              </a:rPr>
              <a:t/>
            </a:r>
            <a:br>
              <a:rPr lang="en-US" altLang="ko-KR" b="0" dirty="0" smtClean="0">
                <a:latin typeface="+mn-ea"/>
                <a:ea typeface="+mn-ea"/>
              </a:rPr>
            </a:br>
            <a:r>
              <a:rPr lang="ko-KR" altLang="en-US" b="0" dirty="0" smtClean="0">
                <a:latin typeface="+mn-ea"/>
                <a:ea typeface="+mn-ea"/>
              </a:rPr>
              <a:t>어떤 </a:t>
            </a:r>
            <a:r>
              <a:rPr lang="ko-KR" altLang="en-US" b="0" dirty="0" smtClean="0">
                <a:latin typeface="+mn-ea"/>
                <a:ea typeface="+mn-ea"/>
              </a:rPr>
              <a:t>형식이든 작성 </a:t>
            </a:r>
            <a:r>
              <a:rPr lang="ko-KR" altLang="en-US" b="0" dirty="0" smtClean="0">
                <a:latin typeface="+mn-ea"/>
                <a:ea typeface="+mn-ea"/>
              </a:rPr>
              <a:t>가능</a:t>
            </a:r>
            <a:endParaRPr lang="en-US" altLang="ko-KR" b="0" dirty="0" smtClean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  <a:p>
            <a:pPr>
              <a:buFont typeface="Wingdings" pitchFamily="2" charset="2"/>
              <a:buChar char="Ø"/>
            </a:pP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ko-KR" dirty="0" err="1" smtClean="0">
                <a:solidFill>
                  <a:srgbClr val="C00000"/>
                </a:solidFill>
                <a:latin typeface="+mn-ea"/>
                <a:ea typeface="+mn-ea"/>
              </a:rPr>
              <a:t>BeanDefinition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에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정의되는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빈 설정 메타정보</a:t>
            </a:r>
            <a:endParaRPr lang="en-US" altLang="ko-KR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lvl="1"/>
            <a:r>
              <a:rPr lang="ko-KR" altLang="en-US" b="0" dirty="0" smtClean="0">
                <a:latin typeface="+mn-ea"/>
                <a:ea typeface="+mn-ea"/>
              </a:rPr>
              <a:t>이름</a:t>
            </a:r>
            <a:r>
              <a:rPr lang="en-US" altLang="ko-KR" b="0" dirty="0" smtClean="0">
                <a:latin typeface="+mn-ea"/>
                <a:ea typeface="+mn-ea"/>
              </a:rPr>
              <a:t>(</a:t>
            </a:r>
            <a:r>
              <a:rPr lang="ko-KR" altLang="en-US" b="0" dirty="0" smtClean="0">
                <a:latin typeface="+mn-ea"/>
                <a:ea typeface="+mn-ea"/>
              </a:rPr>
              <a:t>별칭</a:t>
            </a:r>
            <a:r>
              <a:rPr lang="en-US" altLang="ko-KR" b="0" dirty="0" smtClean="0">
                <a:latin typeface="+mn-ea"/>
                <a:ea typeface="+mn-ea"/>
              </a:rPr>
              <a:t>)</a:t>
            </a:r>
            <a:r>
              <a:rPr lang="ko-KR" altLang="en-US" b="0" dirty="0" smtClean="0">
                <a:latin typeface="+mn-ea"/>
                <a:ea typeface="+mn-ea"/>
              </a:rPr>
              <a:t> </a:t>
            </a:r>
            <a:r>
              <a:rPr lang="en-US" altLang="ko-KR" b="0" dirty="0" smtClean="0">
                <a:latin typeface="+mn-ea"/>
                <a:ea typeface="+mn-ea"/>
              </a:rPr>
              <a:t>: </a:t>
            </a:r>
            <a:r>
              <a:rPr lang="ko-KR" altLang="en-US" b="0" dirty="0" smtClean="0">
                <a:latin typeface="+mn-ea"/>
                <a:ea typeface="+mn-ea"/>
              </a:rPr>
              <a:t>빈 객체를 구별할 수 있는 </a:t>
            </a:r>
            <a:r>
              <a:rPr lang="ko-KR" altLang="en-US" b="0" dirty="0" err="1" smtClean="0">
                <a:latin typeface="+mn-ea"/>
                <a:ea typeface="+mn-ea"/>
              </a:rPr>
              <a:t>식별자</a:t>
            </a:r>
            <a:endParaRPr lang="en-US" altLang="ko-KR" b="0" dirty="0" smtClean="0">
              <a:latin typeface="+mn-ea"/>
              <a:ea typeface="+mn-ea"/>
            </a:endParaRPr>
          </a:p>
          <a:p>
            <a:pPr lvl="1"/>
            <a:r>
              <a:rPr lang="ko-KR" altLang="en-US" b="0" dirty="0" smtClean="0">
                <a:latin typeface="+mn-ea"/>
                <a:ea typeface="+mn-ea"/>
              </a:rPr>
              <a:t>클래스 또는 클래스 이름 </a:t>
            </a:r>
            <a:r>
              <a:rPr lang="en-US" altLang="ko-KR" b="0" dirty="0" smtClean="0">
                <a:latin typeface="+mn-ea"/>
                <a:ea typeface="+mn-ea"/>
              </a:rPr>
              <a:t>: </a:t>
            </a:r>
            <a:r>
              <a:rPr lang="ko-KR" altLang="en-US" b="0" dirty="0" smtClean="0">
                <a:latin typeface="+mn-ea"/>
                <a:ea typeface="+mn-ea"/>
              </a:rPr>
              <a:t>빈으로 만들 </a:t>
            </a:r>
            <a:r>
              <a:rPr lang="en-US" altLang="ko-KR" b="0" dirty="0" smtClean="0">
                <a:latin typeface="+mn-ea"/>
                <a:ea typeface="+mn-ea"/>
              </a:rPr>
              <a:t>POJO </a:t>
            </a:r>
            <a:r>
              <a:rPr lang="ko-KR" altLang="en-US" b="0" dirty="0" smtClean="0">
                <a:latin typeface="+mn-ea"/>
                <a:ea typeface="+mn-ea"/>
              </a:rPr>
              <a:t>클래스 또는 서비스 클래스 정보</a:t>
            </a:r>
            <a:endParaRPr lang="en-US" altLang="ko-KR" b="0" dirty="0" smtClean="0">
              <a:latin typeface="+mn-ea"/>
              <a:ea typeface="+mn-ea"/>
            </a:endParaRPr>
          </a:p>
          <a:p>
            <a:pPr lvl="1"/>
            <a:r>
              <a:rPr lang="ko-KR" altLang="en-US" b="0" dirty="0" err="1" smtClean="0">
                <a:latin typeface="+mn-ea"/>
                <a:ea typeface="+mn-ea"/>
              </a:rPr>
              <a:t>스코프</a:t>
            </a:r>
            <a:r>
              <a:rPr lang="ko-KR" altLang="en-US" b="0" dirty="0" smtClean="0">
                <a:latin typeface="+mn-ea"/>
                <a:ea typeface="+mn-ea"/>
              </a:rPr>
              <a:t> </a:t>
            </a:r>
            <a:r>
              <a:rPr lang="en-US" altLang="ko-KR" b="0" dirty="0" smtClean="0">
                <a:latin typeface="+mn-ea"/>
                <a:ea typeface="+mn-ea"/>
              </a:rPr>
              <a:t>: </a:t>
            </a:r>
            <a:r>
              <a:rPr lang="ko-KR" altLang="en-US" b="0" dirty="0" err="1" smtClean="0">
                <a:latin typeface="+mn-ea"/>
                <a:ea typeface="+mn-ea"/>
              </a:rPr>
              <a:t>싱글톤</a:t>
            </a:r>
            <a:r>
              <a:rPr lang="en-US" altLang="ko-KR" b="0" dirty="0" smtClean="0">
                <a:latin typeface="+mn-ea"/>
                <a:ea typeface="+mn-ea"/>
              </a:rPr>
              <a:t>, </a:t>
            </a:r>
            <a:r>
              <a:rPr lang="ko-KR" altLang="en-US" b="0" dirty="0" err="1" smtClean="0">
                <a:latin typeface="+mn-ea"/>
                <a:ea typeface="+mn-ea"/>
              </a:rPr>
              <a:t>프로토타입과</a:t>
            </a:r>
            <a:r>
              <a:rPr lang="ko-KR" altLang="en-US" b="0" dirty="0" smtClean="0">
                <a:latin typeface="+mn-ea"/>
                <a:ea typeface="+mn-ea"/>
              </a:rPr>
              <a:t> 같은 빈의 생성 방식과 존재 범위</a:t>
            </a:r>
            <a:endParaRPr lang="en-US" altLang="ko-KR" b="0" dirty="0" smtClean="0">
              <a:latin typeface="+mn-ea"/>
              <a:ea typeface="+mn-ea"/>
            </a:endParaRPr>
          </a:p>
          <a:p>
            <a:pPr lvl="1"/>
            <a:r>
              <a:rPr lang="ko-KR" altLang="en-US" b="0" dirty="0" err="1" smtClean="0">
                <a:latin typeface="+mn-ea"/>
                <a:ea typeface="+mn-ea"/>
              </a:rPr>
              <a:t>프로퍼티</a:t>
            </a:r>
            <a:r>
              <a:rPr lang="ko-KR" altLang="en-US" b="0" dirty="0" smtClean="0">
                <a:latin typeface="+mn-ea"/>
                <a:ea typeface="+mn-ea"/>
              </a:rPr>
              <a:t> 값 또는 참조 </a:t>
            </a:r>
            <a:r>
              <a:rPr lang="en-US" altLang="ko-KR" b="0" dirty="0" smtClean="0">
                <a:latin typeface="+mn-ea"/>
                <a:ea typeface="+mn-ea"/>
              </a:rPr>
              <a:t>: DI</a:t>
            </a:r>
            <a:r>
              <a:rPr lang="ko-KR" altLang="en-US" b="0" dirty="0" smtClean="0">
                <a:latin typeface="+mn-ea"/>
                <a:ea typeface="+mn-ea"/>
              </a:rPr>
              <a:t>에 사용할 프로퍼티 이름과 값 또는 참조하는 빈의 이름</a:t>
            </a:r>
            <a:endParaRPr lang="en-US" altLang="ko-KR" b="0" dirty="0" smtClean="0">
              <a:latin typeface="+mn-ea"/>
              <a:ea typeface="+mn-ea"/>
            </a:endParaRPr>
          </a:p>
          <a:p>
            <a:pPr lvl="1"/>
            <a:r>
              <a:rPr lang="ko-KR" altLang="en-US" b="0" dirty="0" err="1" smtClean="0">
                <a:latin typeface="+mn-ea"/>
                <a:ea typeface="+mn-ea"/>
              </a:rPr>
              <a:t>생성자</a:t>
            </a:r>
            <a:r>
              <a:rPr lang="ko-KR" altLang="en-US" b="0" dirty="0" smtClean="0">
                <a:latin typeface="+mn-ea"/>
                <a:ea typeface="+mn-ea"/>
              </a:rPr>
              <a:t> </a:t>
            </a:r>
            <a:r>
              <a:rPr lang="ko-KR" altLang="en-US" b="0" dirty="0" err="1" smtClean="0">
                <a:latin typeface="+mn-ea"/>
                <a:ea typeface="+mn-ea"/>
              </a:rPr>
              <a:t>파라미터</a:t>
            </a:r>
            <a:r>
              <a:rPr lang="ko-KR" altLang="en-US" b="0" dirty="0" smtClean="0">
                <a:latin typeface="+mn-ea"/>
                <a:ea typeface="+mn-ea"/>
              </a:rPr>
              <a:t> 값 또는 참조 </a:t>
            </a:r>
            <a:r>
              <a:rPr lang="en-US" altLang="ko-KR" b="0" dirty="0" smtClean="0">
                <a:latin typeface="+mn-ea"/>
                <a:ea typeface="+mn-ea"/>
              </a:rPr>
              <a:t>: DI</a:t>
            </a:r>
            <a:r>
              <a:rPr lang="ko-KR" altLang="en-US" b="0" dirty="0" smtClean="0">
                <a:latin typeface="+mn-ea"/>
                <a:ea typeface="+mn-ea"/>
              </a:rPr>
              <a:t>에 사용할 생성자 </a:t>
            </a:r>
            <a:r>
              <a:rPr lang="ko-KR" altLang="en-US" b="0" dirty="0" err="1" smtClean="0">
                <a:latin typeface="+mn-ea"/>
                <a:ea typeface="+mn-ea"/>
              </a:rPr>
              <a:t>파라미터</a:t>
            </a:r>
            <a:r>
              <a:rPr lang="ko-KR" altLang="en-US" b="0" dirty="0" smtClean="0">
                <a:latin typeface="+mn-ea"/>
                <a:ea typeface="+mn-ea"/>
              </a:rPr>
              <a:t> 이름과 값 또는 참조할 빈의 이름</a:t>
            </a:r>
            <a:endParaRPr lang="en-US" altLang="ko-KR" b="0" dirty="0" smtClean="0">
              <a:latin typeface="+mn-ea"/>
              <a:ea typeface="+mn-ea"/>
            </a:endParaRPr>
          </a:p>
          <a:p>
            <a:pPr lvl="1"/>
            <a:r>
              <a:rPr lang="ko-KR" altLang="en-US" b="0" dirty="0" smtClean="0">
                <a:latin typeface="+mn-ea"/>
                <a:ea typeface="+mn-ea"/>
              </a:rPr>
              <a:t>지연된 로딩 여부</a:t>
            </a:r>
            <a:r>
              <a:rPr lang="en-US" altLang="ko-KR" b="0" dirty="0" smtClean="0">
                <a:latin typeface="+mn-ea"/>
                <a:ea typeface="+mn-ea"/>
              </a:rPr>
              <a:t>, </a:t>
            </a:r>
            <a:r>
              <a:rPr lang="ko-KR" altLang="en-US" b="0" dirty="0" smtClean="0">
                <a:latin typeface="+mn-ea"/>
                <a:ea typeface="+mn-ea"/>
              </a:rPr>
              <a:t>우선 빈 여부</a:t>
            </a:r>
            <a:r>
              <a:rPr lang="en-US" altLang="ko-KR" b="0" dirty="0" smtClean="0">
                <a:latin typeface="+mn-ea"/>
                <a:ea typeface="+mn-ea"/>
              </a:rPr>
              <a:t>, </a:t>
            </a:r>
            <a:r>
              <a:rPr lang="ko-KR" altLang="en-US" b="0" dirty="0" err="1" smtClean="0">
                <a:latin typeface="+mn-ea"/>
                <a:ea typeface="+mn-ea"/>
              </a:rPr>
              <a:t>자동와이어링</a:t>
            </a:r>
            <a:r>
              <a:rPr lang="ko-KR" altLang="en-US" b="0" dirty="0" smtClean="0">
                <a:latin typeface="+mn-ea"/>
                <a:ea typeface="+mn-ea"/>
              </a:rPr>
              <a:t> 여부</a:t>
            </a:r>
            <a:r>
              <a:rPr lang="en-US" altLang="ko-KR" b="0" dirty="0" smtClean="0">
                <a:latin typeface="+mn-ea"/>
                <a:ea typeface="+mn-ea"/>
              </a:rPr>
              <a:t>, </a:t>
            </a:r>
            <a:r>
              <a:rPr lang="ko-KR" altLang="en-US" b="0" dirty="0" smtClean="0">
                <a:latin typeface="+mn-ea"/>
                <a:ea typeface="+mn-ea"/>
              </a:rPr>
              <a:t>부모 빈 정보</a:t>
            </a:r>
            <a:r>
              <a:rPr lang="en-US" altLang="ko-KR" b="0" dirty="0" smtClean="0">
                <a:latin typeface="+mn-ea"/>
                <a:ea typeface="+mn-ea"/>
              </a:rPr>
              <a:t>, </a:t>
            </a:r>
            <a:r>
              <a:rPr lang="ko-KR" altLang="en-US" b="0" dirty="0" err="1" smtClean="0">
                <a:latin typeface="+mn-ea"/>
                <a:ea typeface="+mn-ea"/>
              </a:rPr>
              <a:t>빈팩토리</a:t>
            </a:r>
            <a:r>
              <a:rPr lang="ko-KR" altLang="en-US" b="0" dirty="0" smtClean="0">
                <a:latin typeface="+mn-ea"/>
                <a:ea typeface="+mn-ea"/>
              </a:rPr>
              <a:t> 이름 등</a:t>
            </a:r>
            <a:endParaRPr lang="en-US" altLang="ko-KR" b="0" dirty="0" smtClean="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Spring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애플리케이션 작성 절차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컨테이너 개념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85" y="692037"/>
            <a:ext cx="9882915" cy="3862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Spring IOC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컨테이너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종류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576000" cy="5688632"/>
          </a:xfrm>
        </p:spPr>
        <p:txBody>
          <a:bodyPr>
            <a:normAutofit/>
          </a:bodyPr>
          <a:lstStyle/>
          <a:p>
            <a:r>
              <a:rPr lang="en-US" altLang="ko-KR" dirty="0" err="1" smtClean="0">
                <a:latin typeface="+mn-ea"/>
                <a:ea typeface="+mn-ea"/>
              </a:rPr>
              <a:t>StaticApplicationContext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ko-KR" altLang="en-US" b="0" dirty="0" smtClean="0">
                <a:latin typeface="+mn-ea"/>
                <a:ea typeface="+mn-ea"/>
              </a:rPr>
              <a:t>빈 설정 메타정보를 담은 </a:t>
            </a:r>
            <a:r>
              <a:rPr lang="en-US" altLang="ko-KR" b="0" dirty="0" err="1" smtClean="0">
                <a:latin typeface="+mn-ea"/>
                <a:ea typeface="+mn-ea"/>
              </a:rPr>
              <a:t>BeanDefinition</a:t>
            </a:r>
            <a:r>
              <a:rPr lang="en-US" altLang="ko-KR" b="0" dirty="0" smtClean="0">
                <a:latin typeface="+mn-ea"/>
                <a:ea typeface="+mn-ea"/>
              </a:rPr>
              <a:t> </a:t>
            </a:r>
            <a:r>
              <a:rPr lang="ko-KR" altLang="en-US" b="0" dirty="0" smtClean="0">
                <a:latin typeface="+mn-ea"/>
                <a:ea typeface="+mn-ea"/>
              </a:rPr>
              <a:t>객체를 직접 만들고</a:t>
            </a:r>
            <a:r>
              <a:rPr lang="en-US" altLang="ko-KR" b="0" dirty="0" smtClean="0">
                <a:latin typeface="+mn-ea"/>
                <a:ea typeface="+mn-ea"/>
              </a:rPr>
              <a:t>, </a:t>
            </a:r>
            <a:r>
              <a:rPr lang="ko-KR" altLang="en-US" b="0" dirty="0" smtClean="0">
                <a:latin typeface="+mn-ea"/>
                <a:ea typeface="+mn-ea"/>
              </a:rPr>
              <a:t>자바 코드를 </a:t>
            </a:r>
            <a:r>
              <a:rPr lang="ko-KR" altLang="en-US" b="0" dirty="0" smtClean="0">
                <a:latin typeface="+mn-ea"/>
                <a:ea typeface="+mn-ea"/>
              </a:rPr>
              <a:t>통해 </a:t>
            </a:r>
            <a:r>
              <a:rPr lang="en-US" altLang="ko-KR" b="0" dirty="0" smtClean="0">
                <a:latin typeface="+mn-ea"/>
                <a:ea typeface="+mn-ea"/>
              </a:rPr>
              <a:t>IOC </a:t>
            </a:r>
            <a:r>
              <a:rPr lang="ko-KR" altLang="en-US" b="0" dirty="0" smtClean="0">
                <a:latin typeface="+mn-ea"/>
                <a:ea typeface="+mn-ea"/>
              </a:rPr>
              <a:t>컨테이너에 </a:t>
            </a:r>
            <a:r>
              <a:rPr lang="ko-KR" altLang="en-US" b="0" dirty="0" smtClean="0">
                <a:latin typeface="+mn-ea"/>
                <a:ea typeface="+mn-ea"/>
              </a:rPr>
              <a:t>빈 등록 </a:t>
            </a:r>
            <a:r>
              <a:rPr lang="ko-KR" altLang="en-US" b="0" dirty="0" smtClean="0">
                <a:latin typeface="+mn-ea"/>
                <a:ea typeface="+mn-ea"/>
              </a:rPr>
              <a:t>시 사용하는 컨테이너이다</a:t>
            </a:r>
            <a:r>
              <a:rPr lang="en-US" altLang="ko-KR" b="0" dirty="0" smtClean="0">
                <a:latin typeface="+mn-ea"/>
                <a:ea typeface="+mn-ea"/>
              </a:rPr>
              <a:t>.</a:t>
            </a:r>
          </a:p>
          <a:p>
            <a:pPr lvl="1"/>
            <a:r>
              <a:rPr lang="ko-KR" altLang="en-US" b="0" dirty="0" smtClean="0">
                <a:latin typeface="+mn-ea"/>
                <a:ea typeface="+mn-ea"/>
              </a:rPr>
              <a:t>주로 </a:t>
            </a:r>
            <a:r>
              <a:rPr lang="ko-KR" altLang="en-US" b="0" dirty="0" smtClean="0">
                <a:latin typeface="+mn-ea"/>
                <a:ea typeface="+mn-ea"/>
              </a:rPr>
              <a:t>학습용으로만 </a:t>
            </a:r>
            <a:r>
              <a:rPr lang="ko-KR" altLang="en-US" b="0" dirty="0" smtClean="0">
                <a:latin typeface="+mn-ea"/>
                <a:ea typeface="+mn-ea"/>
              </a:rPr>
              <a:t>사용된다</a:t>
            </a:r>
            <a:r>
              <a:rPr lang="en-US" altLang="ko-KR" b="0" dirty="0" smtClean="0">
                <a:latin typeface="+mn-ea"/>
                <a:ea typeface="+mn-ea"/>
              </a:rPr>
              <a:t>.</a:t>
            </a:r>
          </a:p>
          <a:p>
            <a:r>
              <a:rPr lang="en-US" altLang="ko-KR" dirty="0" err="1" smtClean="0">
                <a:latin typeface="+mn-ea"/>
                <a:ea typeface="+mn-ea"/>
              </a:rPr>
              <a:t>GenericApplicationContext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ko-KR" altLang="en-US" b="0" dirty="0" smtClean="0">
                <a:latin typeface="+mn-ea"/>
                <a:ea typeface="+mn-ea"/>
              </a:rPr>
              <a:t>가장 일반적인 </a:t>
            </a:r>
            <a:r>
              <a:rPr lang="en-US" altLang="ko-KR" b="0" dirty="0" err="1" smtClean="0">
                <a:latin typeface="+mn-ea"/>
                <a:ea typeface="+mn-ea"/>
              </a:rPr>
              <a:t>ApplicationContext</a:t>
            </a:r>
            <a:r>
              <a:rPr lang="ko-KR" altLang="en-US" b="0" dirty="0" smtClean="0">
                <a:latin typeface="+mn-ea"/>
                <a:ea typeface="+mn-ea"/>
              </a:rPr>
              <a:t> </a:t>
            </a:r>
            <a:r>
              <a:rPr lang="ko-KR" altLang="en-US" b="0" dirty="0" smtClean="0">
                <a:latin typeface="+mn-ea"/>
                <a:ea typeface="+mn-ea"/>
              </a:rPr>
              <a:t>구현 클래스이다</a:t>
            </a:r>
            <a:r>
              <a:rPr lang="en-US" altLang="ko-KR" b="0" dirty="0" smtClean="0">
                <a:latin typeface="+mn-ea"/>
                <a:ea typeface="+mn-ea"/>
              </a:rPr>
              <a:t>.</a:t>
            </a:r>
          </a:p>
          <a:p>
            <a:pPr lvl="1"/>
            <a:r>
              <a:rPr lang="ko-KR" altLang="en-US" b="0" dirty="0" smtClean="0">
                <a:latin typeface="+mn-ea"/>
                <a:ea typeface="+mn-ea"/>
              </a:rPr>
              <a:t>컨테이너의 주요 기능을 </a:t>
            </a:r>
            <a:r>
              <a:rPr lang="en-US" altLang="ko-KR" b="0" dirty="0" smtClean="0">
                <a:latin typeface="+mn-ea"/>
                <a:ea typeface="+mn-ea"/>
              </a:rPr>
              <a:t>DI</a:t>
            </a:r>
            <a:r>
              <a:rPr lang="ko-KR" altLang="en-US" b="0" dirty="0" smtClean="0">
                <a:latin typeface="+mn-ea"/>
                <a:ea typeface="+mn-ea"/>
              </a:rPr>
              <a:t>를 통해 </a:t>
            </a:r>
            <a:r>
              <a:rPr lang="ko-KR" altLang="en-US" b="0" dirty="0" smtClean="0">
                <a:latin typeface="+mn-ea"/>
                <a:ea typeface="+mn-ea"/>
              </a:rPr>
              <a:t>확장할 </a:t>
            </a:r>
            <a:r>
              <a:rPr lang="ko-KR" altLang="en-US" b="0" dirty="0" smtClean="0">
                <a:latin typeface="+mn-ea"/>
                <a:ea typeface="+mn-ea"/>
              </a:rPr>
              <a:t>수 있도록 설계되어 있다</a:t>
            </a:r>
            <a:r>
              <a:rPr lang="en-US" altLang="ko-KR" b="0" dirty="0" smtClean="0">
                <a:latin typeface="+mn-ea"/>
                <a:ea typeface="+mn-ea"/>
              </a:rPr>
              <a:t>.</a:t>
            </a:r>
          </a:p>
          <a:p>
            <a:pPr lvl="1"/>
            <a:r>
              <a:rPr lang="en-US" altLang="ko-KR" b="0" dirty="0" smtClean="0">
                <a:latin typeface="+mn-ea"/>
                <a:ea typeface="+mn-ea"/>
              </a:rPr>
              <a:t>XML </a:t>
            </a:r>
            <a:r>
              <a:rPr lang="ko-KR" altLang="en-US" b="0" dirty="0" smtClean="0">
                <a:latin typeface="+mn-ea"/>
                <a:ea typeface="+mn-ea"/>
              </a:rPr>
              <a:t>파일과 같은 외부 리소스에 있는 빈 설정 메타정보를 </a:t>
            </a:r>
            <a:r>
              <a:rPr lang="en-US" altLang="ko-KR" b="0" dirty="0" err="1" smtClean="0">
                <a:latin typeface="+mn-ea"/>
                <a:ea typeface="+mn-ea"/>
              </a:rPr>
              <a:t>XmlBeanDefinitionReader</a:t>
            </a:r>
            <a:r>
              <a:rPr lang="ko-KR" altLang="en-US" b="0" dirty="0" smtClean="0">
                <a:latin typeface="+mn-ea"/>
                <a:ea typeface="+mn-ea"/>
              </a:rPr>
              <a:t>를 통해</a:t>
            </a:r>
            <a:r>
              <a:rPr lang="en-US" altLang="ko-KR" b="0" dirty="0" smtClean="0">
                <a:latin typeface="+mn-ea"/>
                <a:ea typeface="+mn-ea"/>
              </a:rPr>
              <a:t/>
            </a:r>
            <a:br>
              <a:rPr lang="en-US" altLang="ko-KR" b="0" dirty="0" smtClean="0">
                <a:latin typeface="+mn-ea"/>
                <a:ea typeface="+mn-ea"/>
              </a:rPr>
            </a:br>
            <a:r>
              <a:rPr lang="ko-KR" altLang="en-US" b="0" dirty="0" smtClean="0">
                <a:latin typeface="+mn-ea"/>
                <a:ea typeface="+mn-ea"/>
              </a:rPr>
              <a:t>읽어 들여 </a:t>
            </a:r>
            <a:r>
              <a:rPr lang="en-US" altLang="ko-KR" b="0" dirty="0" err="1" smtClean="0">
                <a:latin typeface="+mn-ea"/>
                <a:ea typeface="+mn-ea"/>
              </a:rPr>
              <a:t>BeanDefinition</a:t>
            </a:r>
            <a:r>
              <a:rPr lang="ko-KR" altLang="en-US" b="0" dirty="0" smtClean="0">
                <a:latin typeface="+mn-ea"/>
                <a:ea typeface="+mn-ea"/>
              </a:rPr>
              <a:t> </a:t>
            </a:r>
            <a:r>
              <a:rPr lang="ko-KR" altLang="en-US" b="0" dirty="0" smtClean="0">
                <a:latin typeface="+mn-ea"/>
                <a:ea typeface="+mn-ea"/>
              </a:rPr>
              <a:t>객체로</a:t>
            </a:r>
            <a:r>
              <a:rPr lang="ko-KR" altLang="en-US" b="0" dirty="0" smtClean="0">
                <a:latin typeface="+mn-ea"/>
                <a:ea typeface="+mn-ea"/>
              </a:rPr>
              <a:t> 변환해서 </a:t>
            </a:r>
            <a:r>
              <a:rPr lang="ko-KR" altLang="en-US" b="0" dirty="0" smtClean="0">
                <a:latin typeface="+mn-ea"/>
                <a:ea typeface="+mn-ea"/>
              </a:rPr>
              <a:t>사용한다</a:t>
            </a:r>
            <a:r>
              <a:rPr lang="en-US" altLang="ko-KR" b="0" dirty="0" smtClean="0">
                <a:latin typeface="+mn-ea"/>
                <a:ea typeface="+mn-ea"/>
              </a:rPr>
              <a:t>.</a:t>
            </a:r>
          </a:p>
          <a:p>
            <a:pPr lvl="1"/>
            <a:r>
              <a:rPr lang="ko-KR" altLang="en-US" b="0" dirty="0" smtClean="0">
                <a:solidFill>
                  <a:srgbClr val="C00000"/>
                </a:solidFill>
                <a:latin typeface="+mn-ea"/>
                <a:ea typeface="+mn-ea"/>
              </a:rPr>
              <a:t>스프링 컨테이너 자체를 확장</a:t>
            </a:r>
            <a:r>
              <a:rPr lang="en-US" altLang="ko-KR" b="0" dirty="0" smtClean="0">
                <a:solidFill>
                  <a:srgbClr val="C00000"/>
                </a:solidFill>
                <a:latin typeface="+mn-ea"/>
                <a:ea typeface="+mn-ea"/>
              </a:rPr>
              <a:t>(</a:t>
            </a:r>
            <a:r>
              <a:rPr lang="ko-KR" altLang="en-US" b="0" dirty="0" err="1" smtClean="0">
                <a:solidFill>
                  <a:srgbClr val="C00000"/>
                </a:solidFill>
                <a:latin typeface="+mn-ea"/>
                <a:ea typeface="+mn-ea"/>
              </a:rPr>
              <a:t>커스터마이징</a:t>
            </a:r>
            <a:r>
              <a:rPr lang="en-US" altLang="ko-KR" b="0" dirty="0" smtClean="0">
                <a:solidFill>
                  <a:srgbClr val="C00000"/>
                </a:solidFill>
                <a:latin typeface="+mn-ea"/>
                <a:ea typeface="+mn-ea"/>
              </a:rPr>
              <a:t>)</a:t>
            </a:r>
            <a:r>
              <a:rPr lang="ko-KR" altLang="en-US" b="0" dirty="0" smtClean="0">
                <a:solidFill>
                  <a:srgbClr val="C00000"/>
                </a:solidFill>
                <a:latin typeface="+mn-ea"/>
                <a:ea typeface="+mn-ea"/>
              </a:rPr>
              <a:t>해서 새로운 프레임워크를 만들거나</a:t>
            </a:r>
            <a:r>
              <a:rPr lang="en-US" altLang="ko-KR" b="0" dirty="0" smtClean="0">
                <a:solidFill>
                  <a:srgbClr val="C00000"/>
                </a:solidFill>
                <a:latin typeface="+mn-ea"/>
                <a:ea typeface="+mn-ea"/>
              </a:rPr>
              <a:t>, </a:t>
            </a:r>
            <a:r>
              <a:rPr lang="ko-KR" altLang="en-US" b="0" dirty="0" smtClean="0">
                <a:solidFill>
                  <a:srgbClr val="C00000"/>
                </a:solidFill>
                <a:latin typeface="+mn-ea"/>
                <a:ea typeface="+mn-ea"/>
              </a:rPr>
              <a:t>스프링을</a:t>
            </a:r>
            <a:r>
              <a:rPr lang="en-US" altLang="ko-KR" b="0" dirty="0" smtClean="0">
                <a:solidFill>
                  <a:srgbClr val="C00000"/>
                </a:solidFill>
                <a:latin typeface="+mn-ea"/>
                <a:ea typeface="+mn-ea"/>
              </a:rPr>
              <a:t/>
            </a:r>
            <a:br>
              <a:rPr lang="en-US" altLang="ko-KR" b="0" dirty="0" smtClean="0">
                <a:solidFill>
                  <a:srgbClr val="C00000"/>
                </a:solidFill>
                <a:latin typeface="+mn-ea"/>
                <a:ea typeface="+mn-ea"/>
              </a:rPr>
            </a:br>
            <a:r>
              <a:rPr lang="ko-KR" altLang="en-US" b="0" dirty="0" smtClean="0">
                <a:solidFill>
                  <a:srgbClr val="C00000"/>
                </a:solidFill>
                <a:latin typeface="+mn-ea"/>
                <a:ea typeface="+mn-ea"/>
              </a:rPr>
              <a:t>사용하는 </a:t>
            </a:r>
            <a:r>
              <a:rPr lang="ko-KR" altLang="en-US" b="0" dirty="0" err="1" smtClean="0">
                <a:solidFill>
                  <a:srgbClr val="C00000"/>
                </a:solidFill>
                <a:latin typeface="+mn-ea"/>
                <a:ea typeface="+mn-ea"/>
              </a:rPr>
              <a:t>독립</a:t>
            </a:r>
            <a:r>
              <a:rPr lang="ko-KR" altLang="en-US" b="0" dirty="0" err="1" smtClean="0">
                <a:solidFill>
                  <a:srgbClr val="C00000"/>
                </a:solidFill>
                <a:latin typeface="+mn-ea"/>
                <a:ea typeface="+mn-ea"/>
              </a:rPr>
              <a:t>형</a:t>
            </a:r>
            <a:r>
              <a:rPr lang="ko-KR" altLang="en-US" b="0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ko-KR" altLang="en-US" b="0" dirty="0" smtClean="0">
                <a:solidFill>
                  <a:srgbClr val="C00000"/>
                </a:solidFill>
                <a:latin typeface="+mn-ea"/>
                <a:ea typeface="+mn-ea"/>
              </a:rPr>
              <a:t>애플리케이션을 만들지 않는 한 </a:t>
            </a:r>
            <a:r>
              <a:rPr lang="en-US" altLang="ko-KR" b="0" dirty="0" err="1" smtClean="0">
                <a:solidFill>
                  <a:srgbClr val="C00000"/>
                </a:solidFill>
                <a:latin typeface="+mn-ea"/>
                <a:ea typeface="+mn-ea"/>
              </a:rPr>
              <a:t>GenericApplication</a:t>
            </a:r>
            <a:r>
              <a:rPr lang="ko-KR" altLang="en-US" b="0" dirty="0" smtClean="0">
                <a:solidFill>
                  <a:srgbClr val="C00000"/>
                </a:solidFill>
                <a:latin typeface="+mn-ea"/>
                <a:ea typeface="+mn-ea"/>
              </a:rPr>
              <a:t>을 직접 이용할 필요 없다</a:t>
            </a:r>
            <a:r>
              <a:rPr lang="en-US" altLang="ko-KR" b="0" dirty="0" smtClean="0">
                <a:solidFill>
                  <a:srgbClr val="C00000"/>
                </a:solidFill>
                <a:latin typeface="+mn-ea"/>
                <a:ea typeface="+mn-ea"/>
              </a:rPr>
              <a:t>.</a:t>
            </a:r>
          </a:p>
          <a:p>
            <a:pPr lvl="1"/>
            <a:endParaRPr lang="en-US" altLang="ko-KR" b="0" dirty="0" smtClean="0">
              <a:latin typeface="+mn-ea"/>
              <a:ea typeface="+mn-ea"/>
            </a:endParaRPr>
          </a:p>
          <a:p>
            <a:pPr lvl="1"/>
            <a:endParaRPr lang="en-US" altLang="ko-KR" b="0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44995" y="4032935"/>
            <a:ext cx="8384469" cy="2216597"/>
          </a:xfrm>
          <a:prstGeom prst="rect">
            <a:avLst/>
          </a:prstGeom>
          <a:solidFill>
            <a:srgbClr val="FFFFD5"/>
          </a:solidFill>
          <a:ln w="12700">
            <a:solidFill>
              <a:srgbClr val="990000"/>
            </a:solidFill>
            <a:prstDash val="sysDash"/>
            <a:miter lim="800000"/>
            <a:headEnd/>
            <a:tailEnd/>
          </a:ln>
        </p:spPr>
        <p:txBody>
          <a:bodyPr wrap="square" lIns="198000" tIns="190800" rIns="198000" bIns="190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GenericApplicationContext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applicationContext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= new 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GenericApplicationContext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();</a:t>
            </a:r>
          </a:p>
          <a:p>
            <a:pPr>
              <a:spcBef>
                <a:spcPct val="50000"/>
              </a:spcBef>
            </a:pP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XmlBeanDefinitionReader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reader = new 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XmlBeanDefinitionReader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applicationContext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reader.loadBeanDefinitions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(“spring/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config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/ApplicationContext.xml”);</a:t>
            </a:r>
          </a:p>
          <a:p>
            <a:pPr>
              <a:spcBef>
                <a:spcPct val="50000"/>
              </a:spcBef>
            </a:pPr>
            <a:r>
              <a:rPr lang="en-US" altLang="ko-KR" sz="1400" dirty="0" smtClean="0">
                <a:solidFill>
                  <a:srgbClr val="008000"/>
                </a:solidFill>
                <a:latin typeface="+mn-ea"/>
              </a:rPr>
              <a:t>// </a:t>
            </a:r>
            <a:r>
              <a:rPr lang="en-US" altLang="ko-KR" sz="1400" dirty="0" err="1" smtClean="0">
                <a:solidFill>
                  <a:srgbClr val="008000"/>
                </a:solidFill>
                <a:latin typeface="+mn-ea"/>
              </a:rPr>
              <a:t>classpath</a:t>
            </a:r>
            <a:r>
              <a:rPr lang="en-US" altLang="ko-KR" sz="1400" dirty="0" smtClean="0">
                <a:solidFill>
                  <a:srgbClr val="008000"/>
                </a:solidFill>
                <a:latin typeface="+mn-ea"/>
              </a:rPr>
              <a:t>:</a:t>
            </a:r>
            <a:r>
              <a:rPr lang="ko-KR" altLang="en-US" sz="1400" dirty="0" smtClean="0">
                <a:solidFill>
                  <a:srgbClr val="008000"/>
                </a:solidFill>
                <a:latin typeface="+mn-ea"/>
              </a:rPr>
              <a:t>나 </a:t>
            </a:r>
            <a:r>
              <a:rPr lang="en-US" altLang="ko-KR" sz="1400" dirty="0" smtClean="0">
                <a:solidFill>
                  <a:srgbClr val="008000"/>
                </a:solidFill>
                <a:latin typeface="+mn-ea"/>
              </a:rPr>
              <a:t>file:, http: </a:t>
            </a:r>
            <a:r>
              <a:rPr lang="ko-KR" altLang="en-US" sz="1400" dirty="0" smtClean="0">
                <a:solidFill>
                  <a:srgbClr val="008000"/>
                </a:solidFill>
                <a:latin typeface="+mn-ea"/>
              </a:rPr>
              <a:t>같은 </a:t>
            </a:r>
            <a:r>
              <a:rPr lang="ko-KR" altLang="en-US" sz="1400" dirty="0" err="1" smtClean="0">
                <a:solidFill>
                  <a:srgbClr val="008000"/>
                </a:solidFill>
                <a:latin typeface="+mn-ea"/>
              </a:rPr>
              <a:t>접두어를</a:t>
            </a:r>
            <a:r>
              <a:rPr lang="ko-KR" altLang="en-US" sz="1400" dirty="0" smtClean="0">
                <a:solidFill>
                  <a:srgbClr val="008000"/>
                </a:solidFill>
                <a:latin typeface="+mn-ea"/>
              </a:rPr>
              <a:t> 이용해 구체적인 리소스 타입을 지정해도 된다</a:t>
            </a:r>
            <a:r>
              <a:rPr lang="en-US" altLang="ko-KR" sz="1400" dirty="0" smtClean="0">
                <a:solidFill>
                  <a:srgbClr val="008000"/>
                </a:solidFill>
                <a:latin typeface="+mn-ea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ko-KR" sz="1400" dirty="0" smtClean="0">
                <a:solidFill>
                  <a:srgbClr val="008000"/>
                </a:solidFill>
                <a:latin typeface="+mn-ea"/>
              </a:rPr>
              <a:t>// </a:t>
            </a:r>
            <a:r>
              <a:rPr lang="en-US" altLang="ko-KR" sz="1400" dirty="0" err="1" smtClean="0">
                <a:solidFill>
                  <a:srgbClr val="008000"/>
                </a:solidFill>
                <a:latin typeface="+mn-ea"/>
              </a:rPr>
              <a:t>reader.loadBeanDefinition</a:t>
            </a:r>
            <a:r>
              <a:rPr lang="en-US" altLang="ko-KR" sz="1400" dirty="0" smtClean="0">
                <a:solidFill>
                  <a:srgbClr val="008000"/>
                </a:solidFill>
                <a:latin typeface="+mn-ea"/>
              </a:rPr>
              <a:t>(“</a:t>
            </a:r>
            <a:r>
              <a:rPr lang="en-US" altLang="ko-KR" sz="1400" dirty="0" err="1" smtClean="0">
                <a:solidFill>
                  <a:srgbClr val="008000"/>
                </a:solidFill>
                <a:latin typeface="+mn-ea"/>
              </a:rPr>
              <a:t>classpath:spring</a:t>
            </a:r>
            <a:r>
              <a:rPr lang="en-US" altLang="ko-KR" sz="1400" dirty="0" smtClean="0">
                <a:solidFill>
                  <a:srgbClr val="008000"/>
                </a:solidFill>
                <a:latin typeface="+mn-ea"/>
              </a:rPr>
              <a:t>/</a:t>
            </a:r>
            <a:r>
              <a:rPr lang="en-US" altLang="ko-KR" sz="1400" dirty="0" err="1" smtClean="0">
                <a:solidFill>
                  <a:srgbClr val="008000"/>
                </a:solidFill>
                <a:latin typeface="+mn-ea"/>
              </a:rPr>
              <a:t>config</a:t>
            </a:r>
            <a:r>
              <a:rPr lang="en-US" altLang="ko-KR" sz="1400" dirty="0" smtClean="0">
                <a:solidFill>
                  <a:srgbClr val="008000"/>
                </a:solidFill>
                <a:latin typeface="+mn-ea"/>
              </a:rPr>
              <a:t>/ApplicationContext.xml”);</a:t>
            </a:r>
          </a:p>
          <a:p>
            <a:pPr>
              <a:spcBef>
                <a:spcPct val="50000"/>
              </a:spcBef>
            </a:pP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application.refresh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(); </a:t>
            </a:r>
            <a:r>
              <a:rPr lang="en-US" altLang="ko-KR" sz="1400" dirty="0" smtClean="0">
                <a:solidFill>
                  <a:srgbClr val="008000"/>
                </a:solidFill>
                <a:latin typeface="+mn-ea"/>
                <a:ea typeface="+mn-ea"/>
              </a:rPr>
              <a:t>// </a:t>
            </a:r>
            <a:r>
              <a:rPr lang="ko-KR" altLang="en-US" sz="1400" dirty="0" smtClean="0">
                <a:solidFill>
                  <a:srgbClr val="008000"/>
                </a:solidFill>
                <a:latin typeface="+mn-ea"/>
                <a:ea typeface="+mn-ea"/>
              </a:rPr>
              <a:t>모든 설정 메타정보 초기화</a:t>
            </a:r>
            <a:endParaRPr lang="ko-KR" altLang="en-US" sz="1400" dirty="0">
              <a:solidFill>
                <a:srgbClr val="008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Spring IOC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컨테이너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종류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576000" cy="5688632"/>
          </a:xfrm>
        </p:spPr>
        <p:txBody>
          <a:bodyPr>
            <a:normAutofit/>
          </a:bodyPr>
          <a:lstStyle/>
          <a:p>
            <a:r>
              <a:rPr lang="en-US" altLang="ko-KR" dirty="0" err="1" smtClean="0">
                <a:solidFill>
                  <a:srgbClr val="C00000"/>
                </a:solidFill>
                <a:latin typeface="+mn-ea"/>
                <a:ea typeface="+mn-ea"/>
              </a:rPr>
              <a:t>GenericXmlApplicationContext</a:t>
            </a:r>
            <a:endParaRPr lang="en-US" altLang="ko-KR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lvl="1"/>
            <a:r>
              <a:rPr lang="en-US" altLang="ko-KR" b="0" dirty="0" err="1" smtClean="0">
                <a:latin typeface="+mn-ea"/>
                <a:ea typeface="+mn-ea"/>
              </a:rPr>
              <a:t>XmlBeanDefinitionReader</a:t>
            </a:r>
            <a:r>
              <a:rPr lang="ko-KR" altLang="en-US" b="0" dirty="0" smtClean="0">
                <a:latin typeface="+mn-ea"/>
                <a:ea typeface="+mn-ea"/>
              </a:rPr>
              <a:t>를 내장하고 있기 때문에 </a:t>
            </a:r>
            <a:r>
              <a:rPr lang="en-US" altLang="ko-KR" b="0" dirty="0" smtClean="0">
                <a:latin typeface="+mn-ea"/>
                <a:ea typeface="+mn-ea"/>
              </a:rPr>
              <a:t>XML </a:t>
            </a:r>
            <a:r>
              <a:rPr lang="ko-KR" altLang="en-US" b="0" dirty="0" smtClean="0">
                <a:latin typeface="+mn-ea"/>
                <a:ea typeface="+mn-ea"/>
              </a:rPr>
              <a:t>파일을 읽어 들이고 </a:t>
            </a:r>
            <a:r>
              <a:rPr lang="en-US" altLang="ko-KR" b="0" dirty="0" smtClean="0">
                <a:latin typeface="+mn-ea"/>
                <a:ea typeface="+mn-ea"/>
              </a:rPr>
              <a:t>refresh()</a:t>
            </a:r>
            <a:r>
              <a:rPr lang="ko-KR" altLang="en-US" b="0" dirty="0" smtClean="0">
                <a:latin typeface="+mn-ea"/>
                <a:ea typeface="+mn-ea"/>
              </a:rPr>
              <a:t>를 </a:t>
            </a:r>
            <a:r>
              <a:rPr lang="ko-KR" altLang="en-US" b="0" dirty="0" smtClean="0">
                <a:latin typeface="+mn-ea"/>
                <a:ea typeface="+mn-ea"/>
              </a:rPr>
              <a:t>통해</a:t>
            </a:r>
            <a:r>
              <a:rPr lang="en-US" altLang="ko-KR" b="0" dirty="0" smtClean="0">
                <a:latin typeface="+mn-ea"/>
                <a:ea typeface="+mn-ea"/>
              </a:rPr>
              <a:t/>
            </a:r>
            <a:br>
              <a:rPr lang="en-US" altLang="ko-KR" b="0" dirty="0" smtClean="0">
                <a:latin typeface="+mn-ea"/>
                <a:ea typeface="+mn-ea"/>
              </a:rPr>
            </a:br>
            <a:r>
              <a:rPr lang="ko-KR" altLang="en-US" b="0" dirty="0" smtClean="0">
                <a:latin typeface="+mn-ea"/>
                <a:ea typeface="+mn-ea"/>
              </a:rPr>
              <a:t>초기화하는 </a:t>
            </a:r>
            <a:r>
              <a:rPr lang="ko-KR" altLang="en-US" b="0" dirty="0" smtClean="0">
                <a:latin typeface="+mn-ea"/>
                <a:ea typeface="+mn-ea"/>
              </a:rPr>
              <a:t>것까지 한 줄로 끝낼 수 있다</a:t>
            </a:r>
            <a:r>
              <a:rPr lang="en-US" altLang="ko-KR" b="0" dirty="0" smtClean="0">
                <a:latin typeface="+mn-ea"/>
                <a:ea typeface="+mn-ea"/>
              </a:rPr>
              <a:t>.</a:t>
            </a:r>
          </a:p>
          <a:p>
            <a:pPr lvl="1"/>
            <a:r>
              <a:rPr lang="en-US" altLang="ko-KR" b="0" dirty="0" smtClean="0">
                <a:latin typeface="+mn-ea"/>
                <a:ea typeface="+mn-ea"/>
              </a:rPr>
              <a:t>XML </a:t>
            </a:r>
            <a:r>
              <a:rPr lang="ko-KR" altLang="en-US" b="0" dirty="0" smtClean="0">
                <a:latin typeface="+mn-ea"/>
                <a:ea typeface="+mn-ea"/>
              </a:rPr>
              <a:t>파일 </a:t>
            </a:r>
            <a:r>
              <a:rPr lang="ko-KR" altLang="en-US" b="0" dirty="0" smtClean="0">
                <a:latin typeface="+mn-ea"/>
                <a:ea typeface="+mn-ea"/>
              </a:rPr>
              <a:t>정보는 </a:t>
            </a:r>
            <a:r>
              <a:rPr lang="en-US" altLang="ko-KR" b="0" dirty="0" err="1" smtClean="0">
                <a:latin typeface="+mn-ea"/>
                <a:ea typeface="+mn-ea"/>
              </a:rPr>
              <a:t>XmlBeanDefinitionReader</a:t>
            </a:r>
            <a:r>
              <a:rPr lang="ko-KR" altLang="en-US" b="0" dirty="0" smtClean="0">
                <a:latin typeface="+mn-ea"/>
                <a:ea typeface="+mn-ea"/>
              </a:rPr>
              <a:t>가 읽을 </a:t>
            </a:r>
            <a:r>
              <a:rPr lang="ko-KR" altLang="en-US" b="0" dirty="0" smtClean="0">
                <a:latin typeface="+mn-ea"/>
                <a:ea typeface="+mn-ea"/>
              </a:rPr>
              <a:t>수 있는 </a:t>
            </a:r>
            <a:r>
              <a:rPr lang="ko-KR" altLang="en-US" b="0" dirty="0" smtClean="0">
                <a:latin typeface="+mn-ea"/>
                <a:ea typeface="+mn-ea"/>
              </a:rPr>
              <a:t>형식으로 </a:t>
            </a:r>
            <a:r>
              <a:rPr lang="en-US" altLang="ko-KR" b="0" dirty="0" smtClean="0">
                <a:latin typeface="+mn-ea"/>
                <a:ea typeface="+mn-ea"/>
              </a:rPr>
              <a:t/>
            </a:r>
            <a:br>
              <a:rPr lang="en-US" altLang="ko-KR" b="0" dirty="0" smtClean="0">
                <a:latin typeface="+mn-ea"/>
                <a:ea typeface="+mn-ea"/>
              </a:rPr>
            </a:br>
            <a:r>
              <a:rPr lang="en-US" altLang="ko-KR" b="0" dirty="0" err="1" smtClean="0">
                <a:latin typeface="+mn-ea"/>
                <a:ea typeface="+mn-ea"/>
              </a:rPr>
              <a:t>GenericXmlApplicationContext</a:t>
            </a:r>
            <a:r>
              <a:rPr lang="ko-KR" altLang="en-US" b="0" dirty="0" smtClean="0">
                <a:latin typeface="+mn-ea"/>
                <a:ea typeface="+mn-ea"/>
              </a:rPr>
              <a:t>의</a:t>
            </a:r>
            <a:r>
              <a:rPr lang="en-US" altLang="ko-KR" b="0" dirty="0" smtClean="0">
                <a:latin typeface="+mn-ea"/>
                <a:ea typeface="+mn-ea"/>
              </a:rPr>
              <a:t> </a:t>
            </a:r>
            <a:r>
              <a:rPr lang="ko-KR" altLang="en-US" b="0" dirty="0" smtClean="0">
                <a:latin typeface="+mn-ea"/>
                <a:ea typeface="+mn-ea"/>
              </a:rPr>
              <a:t>생성자의 인자로 넣어 </a:t>
            </a:r>
            <a:r>
              <a:rPr lang="ko-KR" altLang="en-US" b="0" dirty="0" smtClean="0">
                <a:latin typeface="+mn-ea"/>
                <a:ea typeface="+mn-ea"/>
              </a:rPr>
              <a:t>주면 된다</a:t>
            </a:r>
            <a:r>
              <a:rPr lang="en-US" altLang="ko-KR" b="0" dirty="0" smtClean="0">
                <a:latin typeface="+mn-ea"/>
                <a:ea typeface="+mn-ea"/>
              </a:rPr>
              <a:t>.</a:t>
            </a:r>
          </a:p>
          <a:p>
            <a:pPr lvl="1"/>
            <a:r>
              <a:rPr lang="ko-KR" altLang="en-US" b="0" dirty="0" smtClean="0">
                <a:latin typeface="+mn-ea"/>
                <a:ea typeface="+mn-ea"/>
              </a:rPr>
              <a:t>설정 파일이 여러 개인 경우 배열로 </a:t>
            </a:r>
            <a:r>
              <a:rPr lang="ko-KR" altLang="en-US" b="0" dirty="0" smtClean="0">
                <a:latin typeface="+mn-ea"/>
                <a:ea typeface="+mn-ea"/>
              </a:rPr>
              <a:t>지정할 수 있다</a:t>
            </a:r>
            <a:r>
              <a:rPr lang="en-US" altLang="ko-KR" b="0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44995" y="2672181"/>
            <a:ext cx="8384469" cy="2108875"/>
          </a:xfrm>
          <a:prstGeom prst="rect">
            <a:avLst/>
          </a:prstGeom>
          <a:solidFill>
            <a:srgbClr val="FFFFD5"/>
          </a:solidFill>
          <a:ln w="12700">
            <a:solidFill>
              <a:srgbClr val="990000"/>
            </a:solidFill>
            <a:prstDash val="sysDash"/>
            <a:miter lim="800000"/>
            <a:headEnd/>
            <a:tailEnd/>
          </a:ln>
        </p:spPr>
        <p:txBody>
          <a:bodyPr wrap="square" lIns="198000" tIns="190800" rIns="198000" bIns="190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String 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configLocation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= “spring/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config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/ApplicationContext.xml”;</a:t>
            </a:r>
          </a:p>
          <a:p>
            <a:pPr>
              <a:spcBef>
                <a:spcPct val="50000"/>
              </a:spcBef>
            </a:pP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GenericXmlApplicationContext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applicationContext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= </a:t>
            </a:r>
          </a:p>
          <a:p>
            <a:pPr>
              <a:spcBef>
                <a:spcPct val="50000"/>
              </a:spcBef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                                new 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GenericXmlApplicationContext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configLocation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MessageProvider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messageProvider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= </a:t>
            </a:r>
          </a:p>
          <a:p>
            <a:pPr>
              <a:spcBef>
                <a:spcPct val="50000"/>
              </a:spcBef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applicationContext.getBean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(“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MessageProvider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”, 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HelloWorldMessageProvider.class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Spring IOC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컨테이너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종류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576000" cy="568863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900" dirty="0" err="1" smtClean="0">
                <a:solidFill>
                  <a:srgbClr val="C00000"/>
                </a:solidFill>
                <a:latin typeface="+mn-ea"/>
                <a:ea typeface="+mn-ea"/>
              </a:rPr>
              <a:t>WebApplicationContext</a:t>
            </a:r>
            <a:endParaRPr lang="en-US" altLang="ko-KR" sz="1900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700" b="0" dirty="0" smtClean="0">
                <a:latin typeface="+mn-ea"/>
                <a:ea typeface="+mn-ea"/>
              </a:rPr>
              <a:t>웹 환경에서 사용할 때 필요한 </a:t>
            </a:r>
            <a:r>
              <a:rPr lang="ko-KR" altLang="en-US" sz="1700" b="0" dirty="0" smtClean="0">
                <a:latin typeface="+mn-ea"/>
                <a:ea typeface="+mn-ea"/>
              </a:rPr>
              <a:t>모듈이 </a:t>
            </a:r>
            <a:r>
              <a:rPr lang="ko-KR" altLang="en-US" sz="1700" b="0" dirty="0" smtClean="0">
                <a:latin typeface="+mn-ea"/>
                <a:ea typeface="+mn-ea"/>
              </a:rPr>
              <a:t>추가된 </a:t>
            </a:r>
            <a:r>
              <a:rPr lang="en-US" altLang="ko-KR" sz="1700" b="0" dirty="0" err="1" smtClean="0">
                <a:latin typeface="+mn-ea"/>
                <a:ea typeface="+mn-ea"/>
              </a:rPr>
              <a:t>ApplicationContext</a:t>
            </a:r>
            <a:r>
              <a:rPr lang="ko-KR" altLang="en-US" sz="1700" b="0" dirty="0" smtClean="0">
                <a:latin typeface="+mn-ea"/>
                <a:ea typeface="+mn-ea"/>
              </a:rPr>
              <a:t>로 가장 </a:t>
            </a:r>
            <a:r>
              <a:rPr lang="ko-KR" altLang="en-US" sz="1700" b="0" dirty="0" smtClean="0">
                <a:latin typeface="+mn-ea"/>
                <a:ea typeface="+mn-ea"/>
              </a:rPr>
              <a:t>많이 </a:t>
            </a:r>
            <a:r>
              <a:rPr lang="ko-KR" altLang="en-US" sz="1700" b="0" dirty="0" smtClean="0">
                <a:latin typeface="+mn-ea"/>
                <a:ea typeface="+mn-ea"/>
              </a:rPr>
              <a:t>사용되는 </a:t>
            </a:r>
            <a:r>
              <a:rPr lang="ko-KR" altLang="en-US" sz="1700" b="0" dirty="0" smtClean="0">
                <a:latin typeface="+mn-ea"/>
                <a:ea typeface="+mn-ea"/>
              </a:rPr>
              <a:t>컨테이너이다</a:t>
            </a:r>
            <a:r>
              <a:rPr lang="en-US" altLang="ko-KR" sz="1700" b="0" dirty="0" smtClean="0">
                <a:latin typeface="+mn-ea"/>
                <a:ea typeface="+mn-ea"/>
              </a:rPr>
              <a:t>.</a:t>
            </a:r>
          </a:p>
          <a:p>
            <a:pPr lvl="1"/>
            <a:r>
              <a:rPr lang="en-US" altLang="ko-KR" sz="1700" b="0" dirty="0" err="1" smtClean="0">
                <a:latin typeface="+mn-ea"/>
                <a:ea typeface="+mn-ea"/>
              </a:rPr>
              <a:t>WebApplicationContext</a:t>
            </a:r>
            <a:r>
              <a:rPr lang="en-US" altLang="ko-KR" sz="1700" b="0" dirty="0" smtClean="0">
                <a:latin typeface="+mn-ea"/>
                <a:ea typeface="+mn-ea"/>
              </a:rPr>
              <a:t> </a:t>
            </a:r>
            <a:r>
              <a:rPr lang="ko-KR" altLang="en-US" sz="1700" b="0" dirty="0" smtClean="0">
                <a:latin typeface="+mn-ea"/>
                <a:ea typeface="+mn-ea"/>
              </a:rPr>
              <a:t>인터페이스 구현체로 </a:t>
            </a:r>
            <a:r>
              <a:rPr lang="en-US" altLang="ko-KR" sz="1700" b="0" dirty="0" err="1" smtClean="0">
                <a:solidFill>
                  <a:srgbClr val="C00000"/>
                </a:solidFill>
                <a:latin typeface="+mn-ea"/>
                <a:ea typeface="+mn-ea"/>
              </a:rPr>
              <a:t>XmlWebApplicationContext</a:t>
            </a:r>
            <a:r>
              <a:rPr lang="en-US" altLang="ko-KR" sz="1700" b="0" dirty="0" smtClean="0">
                <a:solidFill>
                  <a:srgbClr val="C00000"/>
                </a:solidFill>
                <a:latin typeface="+mn-ea"/>
                <a:ea typeface="+mn-ea"/>
              </a:rPr>
              <a:t>, </a:t>
            </a:r>
            <a:r>
              <a:rPr lang="en-US" altLang="ko-KR" sz="1700" b="0" dirty="0" err="1" smtClean="0">
                <a:solidFill>
                  <a:srgbClr val="C00000"/>
                </a:solidFill>
                <a:latin typeface="+mn-ea"/>
                <a:ea typeface="+mn-ea"/>
              </a:rPr>
              <a:t>AnnotationConfigWebApplicationContext</a:t>
            </a:r>
            <a:r>
              <a:rPr lang="ko-KR" altLang="en-US" sz="1700" b="0" dirty="0" smtClean="0">
                <a:latin typeface="+mn-ea"/>
                <a:ea typeface="+mn-ea"/>
              </a:rPr>
              <a:t>를</a:t>
            </a:r>
            <a:r>
              <a:rPr lang="en-US" altLang="ko-KR" sz="1700" b="0" dirty="0" smtClean="0">
                <a:latin typeface="+mn-ea"/>
                <a:ea typeface="+mn-ea"/>
              </a:rPr>
              <a:t> </a:t>
            </a:r>
            <a:r>
              <a:rPr lang="ko-KR" altLang="en-US" sz="1700" b="0" dirty="0" smtClean="0">
                <a:latin typeface="+mn-ea"/>
                <a:ea typeface="+mn-ea"/>
              </a:rPr>
              <a:t>제공한다</a:t>
            </a:r>
            <a:r>
              <a:rPr lang="en-US" altLang="ko-KR" sz="1700" b="0" dirty="0" smtClean="0">
                <a:latin typeface="+mn-ea"/>
                <a:ea typeface="+mn-ea"/>
              </a:rPr>
              <a:t>.</a:t>
            </a:r>
          </a:p>
          <a:p>
            <a:pPr lvl="1"/>
            <a:endParaRPr lang="en-US" altLang="ko-KR" sz="1700" b="0" dirty="0" smtClean="0">
              <a:latin typeface="+mn-ea"/>
              <a:ea typeface="+mn-ea"/>
            </a:endParaRPr>
          </a:p>
          <a:p>
            <a:r>
              <a:rPr lang="ko-KR" altLang="en-US" dirty="0" smtClean="0">
                <a:latin typeface="+mn-ea"/>
                <a:ea typeface="+mn-ea"/>
              </a:rPr>
              <a:t>웹 애플리케이션에서 스프링 </a:t>
            </a:r>
            <a:r>
              <a:rPr lang="en-US" altLang="ko-KR" dirty="0" err="1" smtClean="0">
                <a:latin typeface="+mn-ea"/>
                <a:ea typeface="+mn-ea"/>
              </a:rPr>
              <a:t>WebApplicationContext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ko-KR" altLang="en-US" sz="1700" b="0" dirty="0" smtClean="0">
                <a:latin typeface="+mn-ea"/>
                <a:ea typeface="+mn-ea"/>
              </a:rPr>
              <a:t>메인 </a:t>
            </a:r>
            <a:r>
              <a:rPr lang="ko-KR" altLang="en-US" sz="1700" b="0" dirty="0" err="1" smtClean="0">
                <a:latin typeface="+mn-ea"/>
                <a:ea typeface="+mn-ea"/>
              </a:rPr>
              <a:t>진입점인</a:t>
            </a:r>
            <a:r>
              <a:rPr lang="ko-KR" altLang="en-US" sz="1700" b="0" dirty="0" smtClean="0">
                <a:latin typeface="+mn-ea"/>
                <a:ea typeface="+mn-ea"/>
              </a:rPr>
              <a:t> </a:t>
            </a:r>
            <a:r>
              <a:rPr lang="en-US" altLang="ko-KR" sz="1700" b="0" dirty="0" err="1" smtClean="0">
                <a:latin typeface="+mn-ea"/>
                <a:ea typeface="+mn-ea"/>
              </a:rPr>
              <a:t>FrontController</a:t>
            </a:r>
            <a:r>
              <a:rPr lang="en-US" altLang="ko-KR" sz="1700" b="0" dirty="0" smtClean="0">
                <a:latin typeface="+mn-ea"/>
                <a:ea typeface="+mn-ea"/>
              </a:rPr>
              <a:t> </a:t>
            </a:r>
            <a:r>
              <a:rPr lang="ko-KR" altLang="en-US" sz="1700" b="0" dirty="0" err="1" smtClean="0">
                <a:latin typeface="+mn-ea"/>
                <a:ea typeface="+mn-ea"/>
              </a:rPr>
              <a:t>서블릿에서</a:t>
            </a:r>
            <a:r>
              <a:rPr lang="ko-KR" altLang="en-US" sz="1700" b="0" dirty="0" smtClean="0">
                <a:latin typeface="+mn-ea"/>
                <a:ea typeface="+mn-ea"/>
              </a:rPr>
              <a:t> </a:t>
            </a:r>
            <a:r>
              <a:rPr lang="en-US" altLang="ko-KR" sz="1700" b="0" dirty="0" err="1" smtClean="0">
                <a:latin typeface="+mn-ea"/>
                <a:ea typeface="+mn-ea"/>
              </a:rPr>
              <a:t>WebApplicationContext</a:t>
            </a:r>
            <a:r>
              <a:rPr lang="ko-KR" altLang="en-US" sz="1700" b="0" dirty="0" smtClean="0">
                <a:latin typeface="+mn-ea"/>
                <a:ea typeface="+mn-ea"/>
              </a:rPr>
              <a:t>를 </a:t>
            </a:r>
            <a:r>
              <a:rPr lang="ko-KR" altLang="en-US" sz="1700" b="0" dirty="0" smtClean="0">
                <a:latin typeface="+mn-ea"/>
                <a:ea typeface="+mn-ea"/>
              </a:rPr>
              <a:t>초기화</a:t>
            </a:r>
            <a:r>
              <a:rPr lang="en-US" altLang="ko-KR" sz="1700" b="0" dirty="0" smtClean="0">
                <a:latin typeface="+mn-ea"/>
                <a:ea typeface="+mn-ea"/>
              </a:rPr>
              <a:t>(</a:t>
            </a:r>
            <a:r>
              <a:rPr lang="ko-KR" altLang="en-US" sz="1700" b="0" dirty="0" smtClean="0">
                <a:latin typeface="+mn-ea"/>
                <a:ea typeface="+mn-ea"/>
              </a:rPr>
              <a:t>생성</a:t>
            </a:r>
            <a:r>
              <a:rPr lang="en-US" altLang="ko-KR" sz="1700" b="0" dirty="0" smtClean="0">
                <a:latin typeface="+mn-ea"/>
                <a:ea typeface="+mn-ea"/>
              </a:rPr>
              <a:t>)</a:t>
            </a:r>
            <a:r>
              <a:rPr lang="ko-KR" altLang="en-US" sz="1700" b="0" dirty="0" smtClean="0">
                <a:latin typeface="+mn-ea"/>
                <a:ea typeface="+mn-ea"/>
              </a:rPr>
              <a:t> 한 </a:t>
            </a:r>
            <a:r>
              <a:rPr lang="ko-KR" altLang="en-US" sz="1700" b="0" dirty="0" smtClean="0">
                <a:latin typeface="+mn-ea"/>
                <a:ea typeface="+mn-ea"/>
              </a:rPr>
              <a:t>후</a:t>
            </a:r>
            <a:r>
              <a:rPr lang="en-US" altLang="ko-KR" sz="1700" b="0" dirty="0" smtClean="0">
                <a:latin typeface="+mn-ea"/>
                <a:ea typeface="+mn-ea"/>
              </a:rPr>
              <a:t>, </a:t>
            </a:r>
            <a:br>
              <a:rPr lang="en-US" altLang="ko-KR" sz="1700" b="0" dirty="0" smtClean="0">
                <a:latin typeface="+mn-ea"/>
                <a:ea typeface="+mn-ea"/>
              </a:rPr>
            </a:br>
            <a:r>
              <a:rPr lang="ko-KR" altLang="en-US" sz="1700" b="0" dirty="0" smtClean="0">
                <a:latin typeface="+mn-ea"/>
                <a:ea typeface="+mn-ea"/>
              </a:rPr>
              <a:t>웹 </a:t>
            </a:r>
            <a:r>
              <a:rPr lang="ko-KR" altLang="en-US" sz="1700" b="0" dirty="0" smtClean="0">
                <a:latin typeface="+mn-ea"/>
                <a:ea typeface="+mn-ea"/>
              </a:rPr>
              <a:t>클라이언트 </a:t>
            </a:r>
            <a:r>
              <a:rPr lang="ko-KR" altLang="en-US" sz="1700" b="0" dirty="0" smtClean="0">
                <a:latin typeface="+mn-ea"/>
                <a:ea typeface="+mn-ea"/>
              </a:rPr>
              <a:t>요청이 </a:t>
            </a:r>
            <a:r>
              <a:rPr lang="ko-KR" altLang="en-US" sz="1700" b="0" dirty="0" smtClean="0">
                <a:latin typeface="+mn-ea"/>
                <a:ea typeface="+mn-ea"/>
              </a:rPr>
              <a:t>올 </a:t>
            </a:r>
            <a:r>
              <a:rPr lang="ko-KR" altLang="en-US" sz="1700" b="0" dirty="0" smtClean="0">
                <a:latin typeface="+mn-ea"/>
                <a:ea typeface="+mn-ea"/>
              </a:rPr>
              <a:t>때마다 </a:t>
            </a:r>
            <a:r>
              <a:rPr lang="en-US" altLang="ko-KR" sz="1700" b="0" dirty="0" err="1" smtClean="0">
                <a:latin typeface="+mn-ea"/>
                <a:ea typeface="+mn-ea"/>
              </a:rPr>
              <a:t>WebApplicationContext</a:t>
            </a:r>
            <a:r>
              <a:rPr lang="ko-KR" altLang="en-US" sz="1700" b="0" dirty="0" smtClean="0">
                <a:latin typeface="+mn-ea"/>
                <a:ea typeface="+mn-ea"/>
              </a:rPr>
              <a:t>에서 필요한 </a:t>
            </a:r>
            <a:r>
              <a:rPr lang="ko-KR" altLang="en-US" sz="1700" b="0" dirty="0" smtClean="0">
                <a:latin typeface="+mn-ea"/>
                <a:ea typeface="+mn-ea"/>
              </a:rPr>
              <a:t>빈을 검색하여 사용한다</a:t>
            </a:r>
            <a:r>
              <a:rPr lang="en-US" altLang="ko-KR" sz="1700" b="0" dirty="0" smtClean="0">
                <a:latin typeface="+mn-ea"/>
                <a:ea typeface="+mn-ea"/>
              </a:rPr>
              <a:t>.</a:t>
            </a:r>
          </a:p>
          <a:p>
            <a:pPr lvl="1"/>
            <a:endParaRPr lang="en-US" altLang="ko-KR" sz="1700" b="0" dirty="0" smtClean="0">
              <a:latin typeface="+mn-ea"/>
              <a:ea typeface="+mn-ea"/>
            </a:endParaRPr>
          </a:p>
          <a:p>
            <a:pPr lvl="1"/>
            <a:endParaRPr lang="en-US" altLang="ko-KR" sz="1700" b="0" dirty="0" smtClean="0">
              <a:latin typeface="+mn-ea"/>
              <a:ea typeface="+mn-ea"/>
            </a:endParaRPr>
          </a:p>
          <a:p>
            <a:pPr lvl="1"/>
            <a:endParaRPr lang="en-US" altLang="ko-KR" sz="1700" b="0" dirty="0" smtClean="0">
              <a:latin typeface="+mn-ea"/>
              <a:ea typeface="+mn-ea"/>
            </a:endParaRPr>
          </a:p>
          <a:p>
            <a:pPr lvl="1"/>
            <a:endParaRPr lang="en-US" altLang="ko-KR" sz="1700" b="0" dirty="0" smtClean="0">
              <a:latin typeface="+mn-ea"/>
              <a:ea typeface="+mn-ea"/>
            </a:endParaRPr>
          </a:p>
          <a:p>
            <a:pPr lvl="1"/>
            <a:endParaRPr lang="en-US" altLang="ko-KR" sz="1700" b="0" dirty="0" smtClean="0">
              <a:latin typeface="+mn-ea"/>
              <a:ea typeface="+mn-ea"/>
            </a:endParaRPr>
          </a:p>
          <a:p>
            <a:pPr lvl="1"/>
            <a:endParaRPr lang="en-US" altLang="ko-KR" sz="1700" b="0" dirty="0" smtClean="0">
              <a:latin typeface="+mn-ea"/>
              <a:ea typeface="+mn-ea"/>
            </a:endParaRPr>
          </a:p>
          <a:p>
            <a:pPr lvl="1"/>
            <a:endParaRPr lang="en-US" altLang="ko-KR" sz="1700" b="0" dirty="0" smtClean="0">
              <a:latin typeface="+mn-ea"/>
              <a:ea typeface="+mn-ea"/>
            </a:endParaRPr>
          </a:p>
          <a:p>
            <a:pPr lvl="1"/>
            <a:endParaRPr lang="en-US" altLang="ko-KR" sz="1700" b="0" dirty="0" smtClean="0">
              <a:latin typeface="+mn-ea"/>
              <a:ea typeface="+mn-ea"/>
            </a:endParaRPr>
          </a:p>
          <a:p>
            <a:pPr lvl="1"/>
            <a:endParaRPr lang="en-US" altLang="ko-KR" sz="1700" b="0" dirty="0" smtClean="0">
              <a:latin typeface="+mn-ea"/>
              <a:ea typeface="+mn-ea"/>
            </a:endParaRPr>
          </a:p>
          <a:p>
            <a:pPr lvl="1"/>
            <a:endParaRPr lang="en-US" altLang="ko-KR" sz="1700" b="0" dirty="0" smtClean="0">
              <a:latin typeface="+mn-ea"/>
              <a:ea typeface="+mn-ea"/>
            </a:endParaRPr>
          </a:p>
          <a:p>
            <a:pPr lvl="1"/>
            <a:endParaRPr lang="en-US" altLang="ko-KR" sz="1700" b="0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700" b="0" dirty="0" smtClean="0">
                <a:solidFill>
                  <a:srgbClr val="0033CC"/>
                </a:solidFill>
                <a:latin typeface="+mn-ea"/>
                <a:ea typeface="+mn-ea"/>
              </a:rPr>
              <a:t>스프링 </a:t>
            </a:r>
            <a:r>
              <a:rPr lang="ko-KR" altLang="en-US" sz="1700" b="0" dirty="0" smtClean="0">
                <a:solidFill>
                  <a:srgbClr val="0033CC"/>
                </a:solidFill>
                <a:latin typeface="+mn-ea"/>
                <a:ea typeface="+mn-ea"/>
              </a:rPr>
              <a:t>프레임워크는 </a:t>
            </a:r>
            <a:r>
              <a:rPr lang="ko-KR" altLang="en-US" sz="1700" b="0" dirty="0" smtClean="0">
                <a:solidFill>
                  <a:srgbClr val="0033CC"/>
                </a:solidFill>
                <a:latin typeface="+mn-ea"/>
                <a:ea typeface="+mn-ea"/>
              </a:rPr>
              <a:t>웹 </a:t>
            </a:r>
            <a:r>
              <a:rPr lang="ko-KR" altLang="en-US" sz="1700" b="0" dirty="0" smtClean="0">
                <a:solidFill>
                  <a:srgbClr val="0033CC"/>
                </a:solidFill>
                <a:latin typeface="+mn-ea"/>
                <a:ea typeface="+mn-ea"/>
              </a:rPr>
              <a:t>환경에서 </a:t>
            </a:r>
            <a:r>
              <a:rPr lang="en-US" altLang="ko-KR" sz="1700" b="0" dirty="0" err="1" smtClean="0">
                <a:solidFill>
                  <a:srgbClr val="0033CC"/>
                </a:solidFill>
                <a:latin typeface="+mn-ea"/>
                <a:ea typeface="+mn-ea"/>
              </a:rPr>
              <a:t>WebApplicationContext</a:t>
            </a:r>
            <a:r>
              <a:rPr lang="ko-KR" altLang="en-US" sz="1700" b="0" dirty="0" smtClean="0">
                <a:solidFill>
                  <a:srgbClr val="0033CC"/>
                </a:solidFill>
                <a:latin typeface="+mn-ea"/>
                <a:ea typeface="+mn-ea"/>
              </a:rPr>
              <a:t>를 생성하고</a:t>
            </a:r>
            <a:r>
              <a:rPr lang="en-US" altLang="ko-KR" sz="1700" b="0" dirty="0" smtClean="0">
                <a:solidFill>
                  <a:srgbClr val="0033CC"/>
                </a:solidFill>
                <a:latin typeface="+mn-ea"/>
                <a:ea typeface="+mn-ea"/>
              </a:rPr>
              <a:t> </a:t>
            </a:r>
            <a:r>
              <a:rPr lang="ko-KR" altLang="en-US" sz="1700" b="0" dirty="0" smtClean="0">
                <a:solidFill>
                  <a:srgbClr val="0033CC"/>
                </a:solidFill>
                <a:latin typeface="+mn-ea"/>
                <a:ea typeface="+mn-ea"/>
              </a:rPr>
              <a:t>설정 메타정보로 </a:t>
            </a:r>
            <a:r>
              <a:rPr lang="ko-KR" altLang="en-US" sz="1700" b="0" dirty="0" err="1" smtClean="0">
                <a:solidFill>
                  <a:srgbClr val="0033CC"/>
                </a:solidFill>
                <a:latin typeface="+mn-ea"/>
                <a:ea typeface="+mn-ea"/>
              </a:rPr>
              <a:t>초기화해주고</a:t>
            </a:r>
            <a:r>
              <a:rPr lang="en-US" altLang="ko-KR" sz="1700" b="0" dirty="0" smtClean="0">
                <a:solidFill>
                  <a:srgbClr val="0033CC"/>
                </a:solidFill>
                <a:latin typeface="+mn-ea"/>
                <a:ea typeface="+mn-ea"/>
              </a:rPr>
              <a:t>, </a:t>
            </a:r>
            <a:r>
              <a:rPr lang="ko-KR" altLang="en-US" sz="1700" b="0" dirty="0" smtClean="0">
                <a:solidFill>
                  <a:srgbClr val="0033CC"/>
                </a:solidFill>
                <a:latin typeface="+mn-ea"/>
                <a:ea typeface="+mn-ea"/>
              </a:rPr>
              <a:t>웹 클라이언트로부터 들어오는 요청마다 적절한 세부 컨트롤러를 찾아서 </a:t>
            </a:r>
            <a:r>
              <a:rPr lang="ko-KR" altLang="en-US" sz="1700" b="0" dirty="0" smtClean="0">
                <a:solidFill>
                  <a:srgbClr val="0033CC"/>
                </a:solidFill>
                <a:latin typeface="+mn-ea"/>
                <a:ea typeface="+mn-ea"/>
              </a:rPr>
              <a:t>실행하는</a:t>
            </a:r>
            <a:r>
              <a:rPr lang="en-US" altLang="ko-KR" sz="1700" b="0" dirty="0" smtClean="0">
                <a:solidFill>
                  <a:srgbClr val="0033CC"/>
                </a:solidFill>
                <a:latin typeface="+mn-ea"/>
                <a:ea typeface="+mn-ea"/>
              </a:rPr>
              <a:t/>
            </a:r>
            <a:br>
              <a:rPr lang="en-US" altLang="ko-KR" sz="1700" b="0" dirty="0" smtClean="0">
                <a:solidFill>
                  <a:srgbClr val="0033CC"/>
                </a:solidFill>
                <a:latin typeface="+mn-ea"/>
                <a:ea typeface="+mn-ea"/>
              </a:rPr>
            </a:br>
            <a:r>
              <a:rPr lang="ko-KR" altLang="en-US" sz="1700" b="0" dirty="0" smtClean="0">
                <a:solidFill>
                  <a:srgbClr val="0033CC"/>
                </a:solidFill>
                <a:latin typeface="+mn-ea"/>
                <a:ea typeface="+mn-ea"/>
              </a:rPr>
              <a:t>메인</a:t>
            </a:r>
            <a:r>
              <a:rPr lang="en-US" altLang="ko-KR" sz="1700" b="0" dirty="0" smtClean="0">
                <a:solidFill>
                  <a:srgbClr val="0033CC"/>
                </a:solidFill>
                <a:latin typeface="+mn-ea"/>
                <a:ea typeface="+mn-ea"/>
              </a:rPr>
              <a:t>(</a:t>
            </a:r>
            <a:r>
              <a:rPr lang="ko-KR" altLang="en-US" sz="1700" b="0" dirty="0" err="1" smtClean="0">
                <a:solidFill>
                  <a:srgbClr val="0033CC"/>
                </a:solidFill>
                <a:latin typeface="+mn-ea"/>
                <a:ea typeface="+mn-ea"/>
              </a:rPr>
              <a:t>프론트</a:t>
            </a:r>
            <a:r>
              <a:rPr lang="en-US" altLang="ko-KR" sz="1700" b="0" dirty="0" smtClean="0">
                <a:solidFill>
                  <a:srgbClr val="0033CC"/>
                </a:solidFill>
                <a:latin typeface="+mn-ea"/>
                <a:ea typeface="+mn-ea"/>
              </a:rPr>
              <a:t>)</a:t>
            </a:r>
            <a:r>
              <a:rPr lang="ko-KR" altLang="en-US" sz="1700" b="0" dirty="0" smtClean="0">
                <a:solidFill>
                  <a:srgbClr val="0033CC"/>
                </a:solidFill>
                <a:latin typeface="+mn-ea"/>
                <a:ea typeface="+mn-ea"/>
              </a:rPr>
              <a:t> 컨트롤러로 </a:t>
            </a:r>
            <a:r>
              <a:rPr lang="en-US" altLang="ko-KR" sz="1700" dirty="0" err="1" smtClean="0">
                <a:solidFill>
                  <a:srgbClr val="C00000"/>
                </a:solidFill>
                <a:latin typeface="+mn-ea"/>
                <a:ea typeface="+mn-ea"/>
              </a:rPr>
              <a:t>DispatcherServlet</a:t>
            </a:r>
            <a:r>
              <a:rPr lang="en-US" altLang="ko-KR" sz="1700" b="0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ko-KR" altLang="en-US" sz="1700" b="0" dirty="0" err="1" smtClean="0">
                <a:solidFill>
                  <a:srgbClr val="0033CC"/>
                </a:solidFill>
                <a:latin typeface="+mn-ea"/>
                <a:ea typeface="+mn-ea"/>
              </a:rPr>
              <a:t>서블릿</a:t>
            </a:r>
            <a:r>
              <a:rPr lang="ko-KR" altLang="en-US" sz="1700" b="0" dirty="0" smtClean="0">
                <a:solidFill>
                  <a:srgbClr val="0033CC"/>
                </a:solidFill>
                <a:latin typeface="+mn-ea"/>
                <a:ea typeface="+mn-ea"/>
              </a:rPr>
              <a:t> 클래스를 </a:t>
            </a:r>
            <a:r>
              <a:rPr lang="ko-KR" altLang="en-US" sz="1700" b="0" dirty="0" smtClean="0">
                <a:solidFill>
                  <a:srgbClr val="0033CC"/>
                </a:solidFill>
                <a:latin typeface="+mn-ea"/>
                <a:ea typeface="+mn-ea"/>
              </a:rPr>
              <a:t>제공한다</a:t>
            </a:r>
            <a:r>
              <a:rPr lang="en-US" altLang="ko-KR" sz="1700" b="0" dirty="0" smtClean="0">
                <a:solidFill>
                  <a:srgbClr val="0033CC"/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213351" y="3258567"/>
            <a:ext cx="9466419" cy="2088232"/>
            <a:chOff x="200472" y="4446985"/>
            <a:chExt cx="9466419" cy="1763910"/>
          </a:xfrm>
        </p:grpSpPr>
        <p:sp>
          <p:nvSpPr>
            <p:cNvPr id="20" name="TextBox 19"/>
            <p:cNvSpPr txBox="1"/>
            <p:nvPr/>
          </p:nvSpPr>
          <p:spPr>
            <a:xfrm>
              <a:off x="2144688" y="4500848"/>
              <a:ext cx="2088232" cy="43204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600" b="1" dirty="0" smtClean="0"/>
                <a:t>Web </a:t>
              </a:r>
              <a:r>
                <a:rPr lang="en-US" altLang="ko-KR" sz="1600" b="1" dirty="0" err="1" smtClean="0"/>
                <a:t>Conatianer</a:t>
              </a:r>
              <a:endParaRPr lang="ko-KR" altLang="en-US" sz="16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44688" y="4914750"/>
              <a:ext cx="2088232" cy="129614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t" anchorCtr="0">
              <a:noAutofit/>
            </a:bodyPr>
            <a:lstStyle/>
            <a:p>
              <a:pPr algn="ctr"/>
              <a:r>
                <a:rPr lang="ko-KR" altLang="en-US" sz="1600" u="sng" dirty="0" smtClean="0"/>
                <a:t>웹 애플리케이션</a:t>
              </a:r>
              <a:endParaRPr lang="ko-KR" altLang="en-US" sz="1600" u="sng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0472" y="4500848"/>
              <a:ext cx="1512168" cy="43204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ko-KR" altLang="en-US" sz="1600" dirty="0" smtClean="0"/>
                <a:t>웹 클라이언트</a:t>
              </a:r>
              <a:endParaRPr lang="ko-KR" altLang="en-US" sz="1600" dirty="0"/>
            </a:p>
          </p:txBody>
        </p:sp>
        <p:cxnSp>
          <p:nvCxnSpPr>
            <p:cNvPr id="12" name="직선 화살표 연결선 11"/>
            <p:cNvCxnSpPr>
              <a:stCxn id="14" idx="3"/>
              <a:endCxn id="26" idx="5"/>
            </p:cNvCxnSpPr>
            <p:nvPr/>
          </p:nvCxnSpPr>
          <p:spPr>
            <a:xfrm flipV="1">
              <a:off x="7401272" y="4716872"/>
              <a:ext cx="531560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432720" y="5418807"/>
              <a:ext cx="1584176" cy="432048"/>
            </a:xfrm>
            <a:prstGeom prst="rect">
              <a:avLst/>
            </a:prstGeom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600" dirty="0" err="1" smtClean="0"/>
                <a:t>FrontController</a:t>
              </a:r>
              <a:endParaRPr lang="ko-KR" altLang="en-US" sz="1600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4664968" y="4446985"/>
              <a:ext cx="2736304" cy="53977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웹애플리케이션</a:t>
              </a:r>
              <a:r>
                <a:rPr lang="ko-KR" alt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ko-KR" altLang="en-US" sz="16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컨텍스트</a:t>
              </a:r>
              <a:endPara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41032" y="5706839"/>
              <a:ext cx="1584176" cy="432048"/>
            </a:xfrm>
            <a:prstGeom prst="rect">
              <a:avLst/>
            </a:prstGeom>
            <a:ln w="254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ko-KR" sz="1600" dirty="0" smtClean="0"/>
                <a:t>POJO </a:t>
              </a:r>
              <a:r>
                <a:rPr lang="ko-KR" altLang="en-US" sz="1600" dirty="0" smtClean="0"/>
                <a:t>빈 객체</a:t>
              </a:r>
              <a:endParaRPr lang="ko-KR" altLang="en-US" sz="1600" dirty="0"/>
            </a:p>
          </p:txBody>
        </p:sp>
        <p:sp>
          <p:nvSpPr>
            <p:cNvPr id="26" name="평행 사변형 25"/>
            <p:cNvSpPr/>
            <p:nvPr/>
          </p:nvSpPr>
          <p:spPr>
            <a:xfrm>
              <a:off x="7866691" y="4500848"/>
              <a:ext cx="1800200" cy="432048"/>
            </a:xfrm>
            <a:prstGeom prst="parallelogram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설정 메타정보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직선 화살표 연결선 29"/>
            <p:cNvCxnSpPr>
              <a:stCxn id="13" idx="3"/>
              <a:endCxn id="14" idx="1"/>
            </p:cNvCxnSpPr>
            <p:nvPr/>
          </p:nvCxnSpPr>
          <p:spPr>
            <a:xfrm flipV="1">
              <a:off x="4016896" y="4716872"/>
              <a:ext cx="648072" cy="917959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317807" y="504588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생성</a:t>
              </a:r>
              <a:endParaRPr lang="ko-KR" altLang="en-US" sz="1200" dirty="0"/>
            </a:p>
          </p:txBody>
        </p:sp>
        <p:cxnSp>
          <p:nvCxnSpPr>
            <p:cNvPr id="34" name="직선 화살표 연결선 33"/>
            <p:cNvCxnSpPr>
              <a:stCxn id="13" idx="3"/>
              <a:endCxn id="14" idx="2"/>
            </p:cNvCxnSpPr>
            <p:nvPr/>
          </p:nvCxnSpPr>
          <p:spPr>
            <a:xfrm flipV="1">
              <a:off x="4016896" y="4986759"/>
              <a:ext cx="2016224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937774" y="5282404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조회</a:t>
              </a:r>
              <a:endParaRPr lang="ko-KR" altLang="en-US" sz="1200" dirty="0"/>
            </a:p>
          </p:txBody>
        </p:sp>
        <p:cxnSp>
          <p:nvCxnSpPr>
            <p:cNvPr id="38" name="직선 화살표 연결선 37"/>
            <p:cNvCxnSpPr>
              <a:stCxn id="14" idx="2"/>
              <a:endCxn id="25" idx="0"/>
            </p:cNvCxnSpPr>
            <p:nvPr/>
          </p:nvCxnSpPr>
          <p:spPr>
            <a:xfrm>
              <a:off x="6033120" y="4986759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981603" y="5237703"/>
              <a:ext cx="974741" cy="233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생성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반환</a:t>
              </a:r>
              <a:endParaRPr lang="ko-KR" alt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414151" y="4468519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참조</a:t>
              </a:r>
              <a:endParaRPr lang="ko-KR" altLang="en-US" sz="1200" dirty="0"/>
            </a:p>
          </p:txBody>
        </p:sp>
        <p:cxnSp>
          <p:nvCxnSpPr>
            <p:cNvPr id="43" name="직선 화살표 연결선 42"/>
            <p:cNvCxnSpPr>
              <a:stCxn id="13" idx="3"/>
              <a:endCxn id="25" idx="1"/>
            </p:cNvCxnSpPr>
            <p:nvPr/>
          </p:nvCxnSpPr>
          <p:spPr>
            <a:xfrm>
              <a:off x="4016896" y="5634831"/>
              <a:ext cx="1224136" cy="288032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320154" y="576596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사용</a:t>
              </a:r>
              <a:endParaRPr lang="ko-KR" altLang="en-US" sz="1200" dirty="0"/>
            </a:p>
          </p:txBody>
        </p:sp>
        <p:cxnSp>
          <p:nvCxnSpPr>
            <p:cNvPr id="47" name="직선 화살표 연결선 46"/>
            <p:cNvCxnSpPr>
              <a:stCxn id="8" idx="3"/>
              <a:endCxn id="20" idx="1"/>
            </p:cNvCxnSpPr>
            <p:nvPr/>
          </p:nvCxnSpPr>
          <p:spPr>
            <a:xfrm>
              <a:off x="1712640" y="4716872"/>
              <a:ext cx="432048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661124" y="4477977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요청</a:t>
              </a:r>
              <a:endParaRPr lang="ko-KR" alt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IoC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개념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(1/5)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85" y="692037"/>
            <a:ext cx="9882915" cy="2422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76423" y="3456446"/>
            <a:ext cx="8496944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IOC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는 객체의 생명주기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생성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~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소멸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)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 관리 및 의존 관계 설정 등에 대한 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</a:rPr>
              <a:t>제어권을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 개발자가 아닌 컨테이너가 가지는 엔터프라이즈 애플리케이션 개발 모델이다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.</a:t>
            </a:r>
            <a:endParaRPr lang="ko-KR" altLang="en-US" dirty="0">
              <a:solidFill>
                <a:srgbClr val="C0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IoC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개념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(2/5)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19" y="692037"/>
            <a:ext cx="9888181" cy="2422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IoC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개념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(3/5)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64" y="692037"/>
            <a:ext cx="9870036" cy="458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IoC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개념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(4/5)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84" y="692037"/>
            <a:ext cx="9882915" cy="5086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IoC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개념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(5/5)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698" y="692037"/>
            <a:ext cx="9875302" cy="544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의존관계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주입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(Dependency Injection, DI)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64" y="692037"/>
            <a:ext cx="9870036" cy="5518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7092</TotalTime>
  <Words>453</Words>
  <Application>Microsoft Office PowerPoint</Application>
  <PresentationFormat>사용자 지정</PresentationFormat>
  <Paragraphs>103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디자인 사용자 지정</vt:lpstr>
      <vt:lpstr>Spring IOC/DI</vt:lpstr>
      <vt:lpstr>Inversion Of Control</vt:lpstr>
      <vt:lpstr>컨테이너 개념</vt:lpstr>
      <vt:lpstr>IoC 개념 (1/5)</vt:lpstr>
      <vt:lpstr>IoC 개념 (2/5)</vt:lpstr>
      <vt:lpstr>IoC 개념 (3/5)</vt:lpstr>
      <vt:lpstr>IoC 개념 (4/5)</vt:lpstr>
      <vt:lpstr>IoC 개념 (5/5)</vt:lpstr>
      <vt:lpstr>의존관계 주입(Dependency Injection, DI)</vt:lpstr>
      <vt:lpstr>의존관계 주입 및 검색</vt:lpstr>
      <vt:lpstr>스프링 컨테이너</vt:lpstr>
      <vt:lpstr>스프링 IoC 컨테이너</vt:lpstr>
      <vt:lpstr>애플리케이션 컨텍스트</vt:lpstr>
      <vt:lpstr>스프링 IoC 주요 용어 정리</vt:lpstr>
      <vt:lpstr>스프링 빈 설정</vt:lpstr>
      <vt:lpstr>스프링 빈 설정 - XML</vt:lpstr>
      <vt:lpstr>스프링 빈 설정 - Annotation</vt:lpstr>
      <vt:lpstr>스프링 빈 설정 - Annotation</vt:lpstr>
      <vt:lpstr>스테레오타입 애노테이션 목록</vt:lpstr>
      <vt:lpstr>스프링 빈 의존관계 설정 – 애노테이션 사용</vt:lpstr>
      <vt:lpstr>스프링 빈 의존관계 설정 – 애노테이션 사용</vt:lpstr>
      <vt:lpstr>스프링 빈 의존관계 설정 – 애노테이션 사용</vt:lpstr>
      <vt:lpstr>스프링 빈 의존관계 설정 – 애노테이션 사용</vt:lpstr>
      <vt:lpstr>스프링 빈 의존관계 설정 – 애노테이션 사용</vt:lpstr>
      <vt:lpstr>스프링 빈 의존관계 설정 – 애노테이션 사용</vt:lpstr>
      <vt:lpstr>스프링 빈 Scope</vt:lpstr>
      <vt:lpstr>스프링 빈 생명주기(LifeCycle)</vt:lpstr>
      <vt:lpstr>Spring 애플리케이션 작성 절차</vt:lpstr>
      <vt:lpstr>Spring 애플리케이션 작성 절차</vt:lpstr>
      <vt:lpstr>Spring IOC 컨테이너 종류</vt:lpstr>
      <vt:lpstr>Spring IOC 컨테이너 종류</vt:lpstr>
      <vt:lpstr>Spring IOC 컨테이너 종류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김기정</dc:creator>
  <cp:lastModifiedBy>kosta-22</cp:lastModifiedBy>
  <cp:revision>2415</cp:revision>
  <dcterms:created xsi:type="dcterms:W3CDTF">2011-05-05T14:24:12Z</dcterms:created>
  <dcterms:modified xsi:type="dcterms:W3CDTF">2015-04-15T03:36:44Z</dcterms:modified>
</cp:coreProperties>
</file>