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63" r:id="rId3"/>
    <p:sldId id="315" r:id="rId4"/>
    <p:sldId id="316" r:id="rId5"/>
    <p:sldId id="319" r:id="rId6"/>
    <p:sldId id="318" r:id="rId7"/>
    <p:sldId id="344" r:id="rId8"/>
    <p:sldId id="345" r:id="rId9"/>
    <p:sldId id="346" r:id="rId10"/>
    <p:sldId id="321" r:id="rId11"/>
    <p:sldId id="322" r:id="rId12"/>
    <p:sldId id="330" r:id="rId13"/>
    <p:sldId id="323" r:id="rId14"/>
    <p:sldId id="324" r:id="rId15"/>
    <p:sldId id="333" r:id="rId16"/>
    <p:sldId id="337" r:id="rId17"/>
    <p:sldId id="342" r:id="rId18"/>
    <p:sldId id="338" r:id="rId19"/>
    <p:sldId id="339" r:id="rId20"/>
    <p:sldId id="340" r:id="rId21"/>
    <p:sldId id="341" r:id="rId22"/>
    <p:sldId id="343" r:id="rId23"/>
    <p:sldId id="329" r:id="rId24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FF6600"/>
    <a:srgbClr val="FFFFCC"/>
    <a:srgbClr val="FFFF99"/>
    <a:srgbClr val="F2231E"/>
    <a:srgbClr val="FAD6D2"/>
    <a:srgbClr val="000000"/>
    <a:srgbClr val="774F8F"/>
    <a:srgbClr val="6D547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69" d="100"/>
          <a:sy n="69" d="100"/>
        </p:scale>
        <p:origin x="-1308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258577"/>
            <a:ext cx="5866234" cy="1238528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55604" y="2266815"/>
            <a:ext cx="453050" cy="1256193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19719" y="3514894"/>
            <a:ext cx="58632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2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2438" indent="-200025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4pPr>
            <a:lvl5pPr marL="1165225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3314273"/>
            <a:ext cx="453050" cy="1796327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3309700"/>
            <a:ext cx="8417203" cy="180327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t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3330576"/>
            <a:ext cx="8420100" cy="763251"/>
          </a:xfrm>
        </p:spPr>
        <p:txBody>
          <a:bodyPr anchor="b">
            <a:normAutofit/>
          </a:bodyPr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44688" y="2203157"/>
            <a:ext cx="6153856" cy="1238528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ko-KR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itchFamily="18" charset="-127"/>
                <a:ea typeface="HY동녘B" pitchFamily="18" charset="-127"/>
              </a:rPr>
              <a:t>Database </a:t>
            </a:r>
            <a:r>
              <a:rPr lang="ko-KR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itchFamily="18" charset="-127"/>
                <a:ea typeface="HY동녘B" pitchFamily="18" charset="-127"/>
              </a:rPr>
              <a:t>개요 및 </a:t>
            </a:r>
            <a:r>
              <a:rPr lang="en-US" altLang="ko-KR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itchFamily="18" charset="-127"/>
                <a:ea typeface="HY동녘B" pitchFamily="18" charset="-127"/>
              </a:rPr>
              <a:t>DBMS</a:t>
            </a:r>
            <a:endParaRPr lang="ko-KR" alt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Oracle </a:t>
            </a:r>
            <a:r>
              <a:rPr lang="ko-KR" altLang="en-US" b="1" dirty="0" smtClean="0"/>
              <a:t>소개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가장 대표적인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중의 하나이다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오라클은</a:t>
            </a:r>
            <a:r>
              <a:rPr lang="ko-KR" altLang="en-US" dirty="0" smtClean="0"/>
              <a:t> 회사 이름인 동시에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제품 이름</a:t>
            </a:r>
            <a:endParaRPr lang="en-US" altLang="ko-KR" dirty="0" smtClean="0"/>
          </a:p>
          <a:p>
            <a:r>
              <a:rPr lang="en-US" altLang="ko-KR" dirty="0" smtClean="0"/>
              <a:t>1977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래리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앨린슨이</a:t>
            </a:r>
            <a:r>
              <a:rPr lang="ko-KR" altLang="en-US" dirty="0" smtClean="0"/>
              <a:t> 설립</a:t>
            </a:r>
          </a:p>
          <a:p>
            <a:r>
              <a:rPr lang="en-US" altLang="ko-KR" dirty="0" smtClean="0"/>
              <a:t>1983</a:t>
            </a:r>
            <a:r>
              <a:rPr lang="ko-KR" altLang="en-US" dirty="0" smtClean="0"/>
              <a:t>년 회사 이름을 </a:t>
            </a:r>
            <a:r>
              <a:rPr lang="en-US" altLang="ko-KR" dirty="0" smtClean="0"/>
              <a:t>Oracle Corporation</a:t>
            </a:r>
            <a:r>
              <a:rPr lang="ko-KR" altLang="en-US" dirty="0" smtClean="0"/>
              <a:t>으로 변경</a:t>
            </a:r>
          </a:p>
          <a:p>
            <a:r>
              <a:rPr lang="ko-KR" altLang="en-US" dirty="0" smtClean="0"/>
              <a:t>이후 지속적으로 기능을 향상시켜 제품을 출시</a:t>
            </a:r>
          </a:p>
          <a:p>
            <a:r>
              <a:rPr lang="ko-KR" altLang="en-US" dirty="0" smtClean="0"/>
              <a:t>버전 </a:t>
            </a:r>
            <a:r>
              <a:rPr lang="en-US" altLang="ko-KR" dirty="0" smtClean="0"/>
              <a:t>8</a:t>
            </a:r>
            <a:r>
              <a:rPr lang="ko-KR" altLang="en-US" dirty="0" smtClean="0"/>
              <a:t>부터 버전번호 뒤에 </a:t>
            </a:r>
            <a:r>
              <a:rPr lang="en-US" altLang="ko-KR" dirty="0" smtClean="0"/>
              <a:t>I (internet)</a:t>
            </a:r>
            <a:r>
              <a:rPr lang="ko-KR" altLang="en-US" dirty="0" smtClean="0"/>
              <a:t>가 붙음</a:t>
            </a:r>
          </a:p>
          <a:p>
            <a:r>
              <a:rPr lang="ko-KR" altLang="en-US" dirty="0" smtClean="0"/>
              <a:t>버전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부터 버전번호 뒤에 </a:t>
            </a:r>
            <a:r>
              <a:rPr lang="en-US" altLang="ko-KR" dirty="0" smtClean="0"/>
              <a:t>g(grid)</a:t>
            </a:r>
            <a:r>
              <a:rPr lang="ko-KR" altLang="en-US" dirty="0" smtClean="0"/>
              <a:t>가 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대의 물리적 서버를 한 대의 논리적 서버로 구성하여 다운타임을 최소화하고 고 가용성을 위한 기능을 지원</a:t>
            </a:r>
          </a:p>
          <a:p>
            <a:r>
              <a:rPr lang="ko-KR" altLang="en-US" dirty="0" smtClean="0"/>
              <a:t>현재 버전 </a:t>
            </a:r>
            <a:r>
              <a:rPr lang="en-US" altLang="ko-KR" dirty="0" smtClean="0"/>
              <a:t>Oracle 11g </a:t>
            </a:r>
            <a:r>
              <a:rPr lang="ko-KR" altLang="en-US" dirty="0" smtClean="0"/>
              <a:t>까지 출시됨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Oracle </a:t>
            </a:r>
            <a:r>
              <a:rPr lang="ko-KR" altLang="en-US" b="1" dirty="0" smtClean="0"/>
              <a:t>종류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Standard Edition(SE)</a:t>
            </a:r>
          </a:p>
          <a:p>
            <a:pPr lvl="1"/>
            <a:r>
              <a:rPr lang="en-US" altLang="ko-KR" dirty="0" smtClean="0"/>
              <a:t>CPU 4</a:t>
            </a:r>
            <a:r>
              <a:rPr lang="ko-KR" altLang="en-US" dirty="0" smtClean="0"/>
              <a:t>개 이하 사용 가능</a:t>
            </a:r>
          </a:p>
          <a:p>
            <a:r>
              <a:rPr lang="en-US" altLang="ko-KR" dirty="0" smtClean="0"/>
              <a:t>Enterprise Edition(EE)</a:t>
            </a:r>
          </a:p>
          <a:p>
            <a:pPr lvl="1"/>
            <a:r>
              <a:rPr lang="ko-KR" altLang="en-US" dirty="0" smtClean="0"/>
              <a:t>가장 널리 사용됨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4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기능 사용 가능</a:t>
            </a:r>
          </a:p>
          <a:p>
            <a:r>
              <a:rPr lang="en-US" altLang="ko-KR" dirty="0" smtClean="0"/>
              <a:t>Express Edition(XE)</a:t>
            </a:r>
          </a:p>
          <a:p>
            <a:pPr lvl="1"/>
            <a:r>
              <a:rPr lang="ko-KR" altLang="en-US" dirty="0" smtClean="0"/>
              <a:t>데이터베이스를 처음 접하는 사용자들을 위해 쉬운 설치와 편리하게 사용할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있는 환경을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1GB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최대저장용량 </a:t>
            </a:r>
            <a:r>
              <a:rPr lang="en-US" altLang="ko-KR" dirty="0" smtClean="0"/>
              <a:t>4GB</a:t>
            </a:r>
            <a:r>
              <a:rPr lang="ko-KR" altLang="en-US" dirty="0" smtClean="0"/>
              <a:t>로 제한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Oracle 11g Expression Edition </a:t>
            </a:r>
            <a:r>
              <a:rPr lang="ko-KR" altLang="en-US" b="1" dirty="0" smtClean="0"/>
              <a:t>다운로드 및 설치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802" y="1530375"/>
            <a:ext cx="8884694" cy="476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Database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설치하는 과정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Oracle 11g Expression Edition </a:t>
            </a:r>
            <a:r>
              <a:rPr lang="ko-KR" altLang="en-US" b="1" dirty="0" smtClean="0"/>
              <a:t>다운로드 및 설치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802" y="1112182"/>
            <a:ext cx="48958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2074" y="2319224"/>
            <a:ext cx="48958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Oracle 11g Expression Edition </a:t>
            </a:r>
            <a:r>
              <a:rPr lang="ko-KR" altLang="en-US" b="1" dirty="0" smtClean="0"/>
              <a:t>다운로드 및 설치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069" y="1108943"/>
            <a:ext cx="48958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1646" y="2405087"/>
            <a:ext cx="48958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SQL*Plus</a:t>
            </a:r>
            <a:r>
              <a:rPr lang="ko-KR" altLang="en-US" b="1" dirty="0" smtClean="0"/>
              <a:t>를 이용한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접속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SQL*Plus</a:t>
            </a:r>
            <a:r>
              <a:rPr lang="en-US" altLang="ko-KR" dirty="0" smtClean="0"/>
              <a:t>(Oracle CUI Client)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[</a:t>
            </a:r>
            <a:r>
              <a:rPr lang="ko-KR" altLang="en-US" b="0" dirty="0" smtClean="0"/>
              <a:t>시작</a:t>
            </a:r>
            <a:r>
              <a:rPr lang="en-US" altLang="ko-KR" b="0" dirty="0" smtClean="0"/>
              <a:t>] – [</a:t>
            </a:r>
            <a:r>
              <a:rPr lang="ko-KR" altLang="en-US" b="0" dirty="0" smtClean="0"/>
              <a:t>프로그램</a:t>
            </a:r>
            <a:r>
              <a:rPr lang="en-US" altLang="ko-KR" b="0" dirty="0" smtClean="0"/>
              <a:t>] – [Oracle Database 11g Express Edition] – </a:t>
            </a:r>
            <a:br>
              <a:rPr lang="en-US" altLang="ko-KR" b="0" dirty="0" smtClean="0"/>
            </a:br>
            <a:r>
              <a:rPr lang="en-US" altLang="ko-KR" b="0" dirty="0" smtClean="0"/>
              <a:t>[Run SQL Command Line]</a:t>
            </a:r>
          </a:p>
          <a:p>
            <a:pPr lvl="1"/>
            <a:r>
              <a:rPr lang="en-US" altLang="ko-KR" dirty="0" smtClean="0"/>
              <a:t>system </a:t>
            </a:r>
            <a:r>
              <a:rPr lang="ko-KR" altLang="en-US" dirty="0" smtClean="0"/>
              <a:t>계정으로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2466479"/>
            <a:ext cx="806489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SQL*Plus</a:t>
            </a:r>
            <a:r>
              <a:rPr lang="ko-KR" altLang="en-US" b="1" dirty="0" smtClean="0"/>
              <a:t>를 이용한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접속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교육용 계정으로 생성되어 있는 </a:t>
            </a:r>
            <a:r>
              <a:rPr lang="en-US" altLang="ko-KR" dirty="0" smtClean="0"/>
              <a:t>HR </a:t>
            </a:r>
            <a:r>
              <a:rPr lang="ko-KR" altLang="en-US" dirty="0" smtClean="0"/>
              <a:t>계정 비밀번호 설정 및 잠금 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hr </a:t>
            </a:r>
            <a:r>
              <a:rPr lang="ko-KR" altLang="en-US" dirty="0" smtClean="0"/>
              <a:t>일반 계정은 잠겨 있기 때문에 이를 풀어 주어야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846117"/>
            <a:ext cx="8366478" cy="413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SQL*Plus</a:t>
            </a:r>
            <a:r>
              <a:rPr lang="ko-KR" altLang="en-US" b="1" dirty="0" smtClean="0"/>
              <a:t>를 이용한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접속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HTTP Server </a:t>
            </a:r>
            <a:r>
              <a:rPr lang="ko-KR" altLang="en-US" dirty="0" smtClean="0"/>
              <a:t>포트 충돌 시 포트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</a:p>
          <a:p>
            <a:pPr lvl="1"/>
            <a:r>
              <a:rPr lang="ko-KR" altLang="en-US" dirty="0" smtClean="0"/>
              <a:t>디폴트 포트 </a:t>
            </a:r>
            <a:r>
              <a:rPr lang="en-US" altLang="ko-KR" dirty="0" smtClean="0"/>
              <a:t>: 8080</a:t>
            </a:r>
            <a:endParaRPr lang="ko-KR" altLang="en-US" b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818406"/>
            <a:ext cx="8496944" cy="353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웹 브라우저를 이용한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접속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웹 브라우저</a:t>
            </a:r>
            <a:r>
              <a:rPr lang="en-US" altLang="ko-KR" dirty="0" smtClean="0"/>
              <a:t>(Web Client)</a:t>
            </a:r>
            <a:r>
              <a:rPr lang="ko-KR" altLang="en-US" dirty="0" smtClean="0"/>
              <a:t> 실행 및 접속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[</a:t>
            </a:r>
            <a:r>
              <a:rPr lang="ko-KR" altLang="en-US" b="0" dirty="0" smtClean="0"/>
              <a:t>시작</a:t>
            </a:r>
            <a:r>
              <a:rPr lang="en-US" altLang="ko-KR" b="0" dirty="0" smtClean="0"/>
              <a:t>] – [</a:t>
            </a:r>
            <a:r>
              <a:rPr lang="ko-KR" altLang="en-US" b="0" dirty="0" smtClean="0"/>
              <a:t>프로그램</a:t>
            </a:r>
            <a:r>
              <a:rPr lang="en-US" altLang="ko-KR" b="0" dirty="0" smtClean="0"/>
              <a:t>] – [Oracle Database 11g Express Edition] – [Get Started] </a:t>
            </a:r>
            <a:r>
              <a:rPr lang="ko-KR" altLang="en-US" b="0" dirty="0" smtClean="0"/>
              <a:t>실행</a:t>
            </a:r>
            <a:endParaRPr lang="en-US" altLang="ko-KR" b="0" dirty="0" smtClean="0"/>
          </a:p>
          <a:p>
            <a:pPr lvl="1"/>
            <a:r>
              <a:rPr lang="en-US" altLang="ko-K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http://127.0.0.1:8080/apex/f?p=4950</a:t>
            </a:r>
            <a:endParaRPr lang="ko-KR" altLang="en-US" b="0" u="sng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ko-KR" b="0" dirty="0" smtClean="0"/>
              <a:t>Application Express </a:t>
            </a:r>
            <a:r>
              <a:rPr lang="ko-KR" altLang="en-US" b="0" dirty="0" smtClean="0"/>
              <a:t>선택 후 </a:t>
            </a:r>
            <a:r>
              <a:rPr lang="en-US" altLang="ko-KR" b="0" dirty="0" smtClean="0"/>
              <a:t>DBA </a:t>
            </a:r>
            <a:r>
              <a:rPr lang="ko-KR" altLang="en-US" b="0" dirty="0" smtClean="0"/>
              <a:t>로그인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681" y="2369684"/>
            <a:ext cx="5112568" cy="346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8904" y="3003901"/>
            <a:ext cx="5184576" cy="343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웹 브라우저를 이용한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접속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Application Express Workspace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11g</a:t>
            </a:r>
            <a:r>
              <a:rPr lang="ko-KR" altLang="en-US" dirty="0" smtClean="0"/>
              <a:t>에서 새롭게 선보인 기능으로 하나의 계정에서 다양한 애플리케이션을 빠르게 작성할 수 있도록 지원한다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164" y="2081196"/>
            <a:ext cx="8315300" cy="420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Database </a:t>
            </a:r>
            <a:r>
              <a:rPr lang="ko-KR" altLang="en-US" b="1" dirty="0" smtClean="0"/>
              <a:t>개요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기업이나 기관의 사용자 또는 응용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램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들이 공동으로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사용할 수 있도록 통합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저장된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600" b="1" dirty="0" smtClean="0">
                <a:solidFill>
                  <a:srgbClr val="C00000"/>
                </a:solidFill>
              </a:rPr>
              <a:t>”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데이터의 집합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의미한다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이러한 데이터베이스를 관리하는 시스템을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데이터베이스 관리시스템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(DBMS)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 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800" dirty="0" smtClean="0"/>
              <a:t>Database </a:t>
            </a:r>
            <a:r>
              <a:rPr lang="ko-KR" altLang="en-US" sz="1800" dirty="0" smtClean="0"/>
              <a:t>특징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데이터베이스는 다양한 </a:t>
            </a:r>
            <a:r>
              <a:rPr lang="ko-KR" altLang="en-US" sz="1600" dirty="0" smtClean="0"/>
              <a:t>응용프로그램들에 </a:t>
            </a:r>
            <a:r>
              <a:rPr lang="ko-KR" altLang="en-US" sz="1600" dirty="0" smtClean="0"/>
              <a:t>의해 공유된다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데이터베이스에 저장되는 데이터들은 서로 연관성을 가지며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중복된 데이터 </a:t>
            </a:r>
            <a:r>
              <a:rPr lang="ko-KR" altLang="en-US" sz="1600" dirty="0" smtClean="0"/>
              <a:t>없이 안전하고 </a:t>
            </a:r>
            <a:r>
              <a:rPr lang="ko-KR" altLang="en-US" sz="1600" dirty="0" smtClean="0"/>
              <a:t>영속적으로 관리되어야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쉽고 빠르게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 등이 가능하여야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학사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도서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인사 정보 등</a:t>
            </a:r>
            <a:r>
              <a:rPr lang="en-US" altLang="ko-KR" sz="1600" dirty="0" smtClean="0"/>
              <a:t>…</a:t>
            </a:r>
            <a:endParaRPr lang="en-US" altLang="ko-KR" sz="1800" dirty="0" smtClean="0"/>
          </a:p>
          <a:p>
            <a:r>
              <a:rPr lang="ko-KR" altLang="en-US" sz="1800" dirty="0" smtClean="0"/>
              <a:t>파일 시스템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데이터파일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한계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데이터를 영속적으로 저장할 수 있는 가장 일반적인 </a:t>
            </a:r>
            <a:r>
              <a:rPr lang="ko-KR" altLang="en-US" sz="1600" dirty="0" smtClean="0"/>
              <a:t>방법이지만 중복된 </a:t>
            </a:r>
            <a:r>
              <a:rPr lang="ko-KR" altLang="en-US" sz="1600" dirty="0" smtClean="0"/>
              <a:t>데이터 저장이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빈번이 </a:t>
            </a:r>
            <a:r>
              <a:rPr lang="ko-KR" altLang="en-US" sz="1600" dirty="0" smtClean="0"/>
              <a:t>발생할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대용량의 데이터를 저장하고 관리하기에는 역부족이다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lvl="1"/>
            <a:r>
              <a:rPr lang="ko-KR" altLang="en-US" sz="1600" dirty="0" smtClean="0"/>
              <a:t>여러 응용프로그램들에 의해 데이터 파일이 공유되기 어렵다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dirty="0" smtClean="0"/>
              <a:t>일반적으로 하나의 데이터 파일은 하나의 응용 프로그램에 의해 사용된다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sz="1600" dirty="0" smtClean="0"/>
              <a:t>보안에 취약하다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>
                <a:solidFill>
                  <a:srgbClr val="C00000"/>
                </a:solidFill>
              </a:rPr>
              <a:t> “</a:t>
            </a:r>
            <a:r>
              <a:rPr lang="ko-KR" altLang="en-US" sz="1800" dirty="0" smtClean="0">
                <a:solidFill>
                  <a:srgbClr val="C00000"/>
                </a:solidFill>
              </a:rPr>
              <a:t>파일시스템</a:t>
            </a:r>
            <a:r>
              <a:rPr lang="en-US" altLang="ko-KR" sz="1800" dirty="0" smtClean="0">
                <a:solidFill>
                  <a:srgbClr val="C00000"/>
                </a:solidFill>
              </a:rPr>
              <a:t>”</a:t>
            </a:r>
            <a:r>
              <a:rPr lang="ko-KR" altLang="en-US" sz="1800" dirty="0" smtClean="0">
                <a:solidFill>
                  <a:srgbClr val="C00000"/>
                </a:solidFill>
              </a:rPr>
              <a:t>의 한계를 극복하고</a:t>
            </a:r>
            <a:r>
              <a:rPr lang="en-US" altLang="ko-KR" sz="1800" dirty="0" smtClean="0">
                <a:solidFill>
                  <a:srgbClr val="C00000"/>
                </a:solidFill>
              </a:rPr>
              <a:t>, </a:t>
            </a:r>
            <a:r>
              <a:rPr lang="ko-KR" altLang="en-US" sz="1800" dirty="0" smtClean="0">
                <a:solidFill>
                  <a:srgbClr val="C00000"/>
                </a:solidFill>
              </a:rPr>
              <a:t>대량의 데이터를 체계적으로 저장</a:t>
            </a:r>
            <a:r>
              <a:rPr lang="en-US" altLang="ko-KR" sz="1800" dirty="0" smtClean="0">
                <a:solidFill>
                  <a:srgbClr val="C00000"/>
                </a:solidFill>
              </a:rPr>
              <a:t>, </a:t>
            </a:r>
            <a:r>
              <a:rPr lang="ko-KR" altLang="en-US" sz="1800" dirty="0" smtClean="0">
                <a:solidFill>
                  <a:srgbClr val="C00000"/>
                </a:solidFill>
              </a:rPr>
              <a:t>관리하기 위한</a:t>
            </a:r>
            <a:r>
              <a:rPr lang="en-US" altLang="ko-KR" sz="1800" dirty="0" smtClean="0">
                <a:solidFill>
                  <a:srgbClr val="C00000"/>
                </a:solidFill>
              </a:rPr>
              <a:t/>
            </a:r>
            <a:br>
              <a:rPr lang="en-US" altLang="ko-KR" sz="1800" dirty="0" smtClean="0">
                <a:solidFill>
                  <a:srgbClr val="C00000"/>
                </a:solidFill>
              </a:rPr>
            </a:b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</a:rPr>
              <a:t> 개념이 </a:t>
            </a:r>
            <a:r>
              <a:rPr lang="en-US" altLang="ko-KR" sz="1800" dirty="0" smtClean="0">
                <a:solidFill>
                  <a:srgbClr val="C00000"/>
                </a:solidFill>
              </a:rPr>
              <a:t>Database </a:t>
            </a:r>
            <a:r>
              <a:rPr lang="ko-KR" altLang="en-US" sz="1800" dirty="0" smtClean="0">
                <a:solidFill>
                  <a:srgbClr val="C00000"/>
                </a:solidFill>
              </a:rPr>
              <a:t>이다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  <a:endParaRPr lang="en-US" altLang="ko-KR" sz="1800" b="1" dirty="0" smtClean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웹 브라우저를 이용한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접속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Application Express Workspace </a:t>
            </a:r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383" y="1502665"/>
            <a:ext cx="8483089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웹 브라우저를 이용한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접속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SQL Workshop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 및 실행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475060"/>
            <a:ext cx="8424936" cy="480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SQL Developer</a:t>
            </a:r>
            <a:r>
              <a:rPr lang="ko-KR" altLang="en-US" b="1" dirty="0" smtClean="0"/>
              <a:t>를 이용한 </a:t>
            </a:r>
            <a:r>
              <a:rPr lang="en-US" altLang="ko-KR" b="1" dirty="0" smtClean="0"/>
              <a:t>Oracle </a:t>
            </a:r>
            <a:r>
              <a:rPr lang="ko-KR" altLang="en-US" b="1" dirty="0" smtClean="0"/>
              <a:t>접속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Party Tool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SQL Developer </a:t>
            </a:r>
            <a:r>
              <a:rPr lang="ko-KR" altLang="en-US" dirty="0" smtClean="0"/>
              <a:t>활용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444512"/>
            <a:ext cx="8496944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Oracle </a:t>
            </a:r>
            <a:r>
              <a:rPr lang="ko-KR" altLang="en-US" b="1" dirty="0" smtClean="0"/>
              <a:t>사용자 계정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SYS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은 사용자 계정을 만들거나 데이터베이스를 관리할 수 있는 막강한     </a:t>
            </a:r>
            <a:r>
              <a:rPr lang="en-US" altLang="ko-KR" dirty="0" smtClean="0">
                <a:solidFill>
                  <a:srgbClr val="C00000"/>
                </a:solidFill>
              </a:rPr>
              <a:t>DBA </a:t>
            </a:r>
            <a:r>
              <a:rPr lang="ko-KR" altLang="en-US" dirty="0" smtClean="0">
                <a:solidFill>
                  <a:srgbClr val="C00000"/>
                </a:solidFill>
              </a:rPr>
              <a:t>권한</a:t>
            </a:r>
            <a:r>
              <a:rPr lang="ko-KR" altLang="en-US" dirty="0" smtClean="0"/>
              <a:t>을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SCOTT, HR </a:t>
            </a:r>
            <a:r>
              <a:rPr lang="ko-KR" altLang="en-US" dirty="0" smtClean="0"/>
              <a:t>등은 일반 사용자 계정으로 오라클의 기본적인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실행할 수 있는 권한을 가진다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교육용 계정</a:t>
            </a:r>
            <a:r>
              <a:rPr lang="en-US" altLang="ko-KR" dirty="0" smtClean="0"/>
              <a:t>)</a:t>
            </a:r>
          </a:p>
        </p:txBody>
      </p:sp>
      <p:pic>
        <p:nvPicPr>
          <p:cNvPr id="8" name="Picture 3" descr="사용자계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63648" y="1023342"/>
            <a:ext cx="8135937" cy="3603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데이터베이스관리시스템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(DBMS)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19040" y="1026319"/>
            <a:ext cx="9142471" cy="5287916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</a:rPr>
              <a:t>Database Management System</a:t>
            </a:r>
          </a:p>
          <a:p>
            <a:r>
              <a:rPr lang="ko-KR" altLang="en-US" sz="1800" dirty="0" smtClean="0"/>
              <a:t>응용프로그램과 </a:t>
            </a:r>
            <a:r>
              <a:rPr lang="en-US" altLang="ko-KR" sz="1800" dirty="0" smtClean="0"/>
              <a:t>Database</a:t>
            </a:r>
            <a:r>
              <a:rPr lang="ko-KR" altLang="en-US" sz="1800" dirty="0" smtClean="0"/>
              <a:t>의 중재자로서 </a:t>
            </a:r>
            <a:r>
              <a:rPr lang="en-US" altLang="ko-KR" sz="1800" dirty="0" smtClean="0"/>
              <a:t>Database</a:t>
            </a:r>
            <a:r>
              <a:rPr lang="ko-KR" altLang="en-US" sz="1800" dirty="0" smtClean="0"/>
              <a:t>를 안전하게 관리하고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응용프로그램의 요구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저장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검색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 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쉽게 접근할 수 있는 다양한 서비스</a:t>
            </a:r>
            <a:r>
              <a:rPr lang="en-US" altLang="ko-KR" sz="1800" dirty="0" smtClean="0"/>
              <a:t>(Service)</a:t>
            </a:r>
            <a:r>
              <a:rPr lang="ko-KR" altLang="en-US" sz="1800" dirty="0" smtClean="0"/>
              <a:t>를 제공하는 </a:t>
            </a:r>
            <a:r>
              <a:rPr lang="ko-KR" altLang="en-US" sz="1800" dirty="0" smtClean="0"/>
              <a:t>서버 소프트웨어를 </a:t>
            </a:r>
            <a:r>
              <a:rPr lang="ko-KR" altLang="en-US" sz="1800" dirty="0" smtClean="0"/>
              <a:t>말한다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600" dirty="0" smtClean="0"/>
              <a:t>모든 응용프로그램들이 </a:t>
            </a:r>
            <a:r>
              <a:rPr lang="en-US" altLang="ko-KR" sz="1600" dirty="0" smtClean="0"/>
              <a:t>Database</a:t>
            </a:r>
            <a:r>
              <a:rPr lang="ko-KR" altLang="en-US" sz="1600" dirty="0" smtClean="0"/>
              <a:t>를 공용할 수 있게끔 관리해 준다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사용자가 새로운 데이터베이스를 생성하고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데이터베이스의 구조를 명시할 수 있게 하고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사용자가 데이터를 효율적으로 질의하고 수정할 수 있도록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시스템의 고장이나 권한이 없는 사용자로부터 데이터를 안전하게 보호하며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동시에 여러 사용자가 데이터베이스를 접근하는 것을 제어한다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>
                <a:solidFill>
                  <a:srgbClr val="C00000"/>
                </a:solidFill>
              </a:rPr>
              <a:t>DBA(Database Administrator)</a:t>
            </a:r>
            <a:r>
              <a:rPr lang="en-US" altLang="ko-KR" sz="1600" dirty="0" smtClean="0"/>
              <a:t> : Database</a:t>
            </a:r>
            <a:r>
              <a:rPr lang="ko-KR" altLang="en-US" sz="1600" dirty="0" smtClean="0"/>
              <a:t>의 전체적인 운영과 관리 업무 담당</a:t>
            </a:r>
            <a:endParaRPr lang="en-US" altLang="ko-KR" sz="1600" dirty="0" smtClean="0"/>
          </a:p>
          <a:p>
            <a:r>
              <a:rPr lang="ko-KR" altLang="en-US" sz="1800" dirty="0" smtClean="0"/>
              <a:t>대표적인 </a:t>
            </a:r>
            <a:r>
              <a:rPr lang="en-US" altLang="ko-KR" sz="1800" dirty="0" smtClean="0"/>
              <a:t>DBMS </a:t>
            </a:r>
            <a:r>
              <a:rPr lang="ko-KR" altLang="en-US" sz="1800" dirty="0" smtClean="0"/>
              <a:t>제품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Oracle, 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, MS-SQL,</a:t>
            </a:r>
            <a:br>
              <a:rPr lang="en-US" altLang="ko-KR" sz="1600" dirty="0" smtClean="0"/>
            </a:br>
            <a:r>
              <a:rPr lang="en-US" altLang="ko-KR" sz="1600" dirty="0" smtClean="0"/>
              <a:t>Informix, Sybase,</a:t>
            </a:r>
            <a:br>
              <a:rPr lang="en-US" altLang="ko-KR" sz="1600" dirty="0" smtClean="0"/>
            </a:br>
            <a:r>
              <a:rPr lang="en-US" altLang="ko-KR" sz="1600" dirty="0" smtClean="0"/>
              <a:t>DB2 </a:t>
            </a:r>
            <a:r>
              <a:rPr lang="ko-KR" altLang="en-US" sz="1600" dirty="0" smtClean="0"/>
              <a:t>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3082" y="4227847"/>
            <a:ext cx="6336704" cy="217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Database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기반 정보 시스템</a:t>
            </a:r>
            <a:r>
              <a:rPr lang="ko-KR" altLang="en-US" b="1" dirty="0" smtClean="0"/>
              <a:t> 구축 예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1314351"/>
            <a:ext cx="90010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DBMS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의 역사 및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 </a:t>
            </a:r>
            <a:r>
              <a:rPr lang="ko-KR" altLang="en-US" b="1" dirty="0" smtClean="0"/>
              <a:t>종류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DBMS </a:t>
            </a:r>
            <a:r>
              <a:rPr lang="ko-KR" altLang="en-US" dirty="0" smtClean="0"/>
              <a:t>변천사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1960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Flat-File(SAM)</a:t>
            </a:r>
          </a:p>
          <a:p>
            <a:pPr lvl="1"/>
            <a:r>
              <a:rPr lang="en-US" altLang="ko-KR" dirty="0" smtClean="0"/>
              <a:t>1970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Network-DBMS, Hierarchical-DBMS</a:t>
            </a:r>
          </a:p>
          <a:p>
            <a:pPr lvl="1"/>
            <a:r>
              <a:rPr lang="en-US" altLang="ko-KR" dirty="0" smtClean="0"/>
              <a:t>1980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관계형</a:t>
            </a:r>
            <a:r>
              <a:rPr lang="en-US" altLang="ko-KR" dirty="0" smtClean="0"/>
              <a:t>-DBMS</a:t>
            </a:r>
          </a:p>
          <a:p>
            <a:pPr lvl="1"/>
            <a:r>
              <a:rPr lang="en-US" altLang="ko-KR" dirty="0" smtClean="0"/>
              <a:t>1990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객체지향형</a:t>
            </a:r>
            <a:r>
              <a:rPr lang="en-US" altLang="ko-KR" dirty="0" smtClean="0"/>
              <a:t>-DBMS</a:t>
            </a:r>
          </a:p>
          <a:p>
            <a:pPr lvl="1"/>
            <a:r>
              <a:rPr lang="en-US" altLang="ko-KR" dirty="0" smtClean="0"/>
              <a:t>2000</a:t>
            </a:r>
            <a:r>
              <a:rPr lang="ko-KR" altLang="en-US" dirty="0" smtClean="0"/>
              <a:t>년대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객체관계형</a:t>
            </a:r>
            <a:r>
              <a:rPr lang="en-US" altLang="ko-KR" dirty="0" smtClean="0"/>
              <a:t>-DBMS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Relation(</a:t>
            </a:r>
            <a:r>
              <a:rPr lang="ko-KR" altLang="en-US" dirty="0" err="1" smtClean="0"/>
              <a:t>관계형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</a:p>
          <a:p>
            <a:pPr lvl="1"/>
            <a:r>
              <a:rPr lang="ko-KR" altLang="en-US" dirty="0" smtClean="0"/>
              <a:t>대표적인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로 기본적인 데이터 저장 단위로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테이블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이용하며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테이블간의 관계를 통해 데이터를 조작화한다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 처리 등 기본적 기능이 우수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SQL(Structured Query Language)</a:t>
            </a:r>
            <a:r>
              <a:rPr lang="ko-KR" altLang="en-US" dirty="0" smtClean="0"/>
              <a:t>를 사용한 데이터 접근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관계형</a:t>
            </a:r>
            <a:r>
              <a:rPr lang="ko-KR" altLang="en-US" b="1" dirty="0" smtClean="0"/>
              <a:t> </a:t>
            </a:r>
            <a:r>
              <a:rPr lang="ko-KR" altLang="en-US" b="1" smtClean="0"/>
              <a:t>데이터베이스 용어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데이터를 단순한 표</a:t>
            </a:r>
            <a:r>
              <a:rPr lang="en-US" altLang="ko-KR" dirty="0" smtClean="0"/>
              <a:t>(Relation) </a:t>
            </a:r>
            <a:r>
              <a:rPr lang="ko-KR" altLang="en-US" dirty="0" smtClean="0"/>
              <a:t>형식으로 데이터를 저장한다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데이터베이스의 </a:t>
            </a:r>
            <a:r>
              <a:rPr lang="ko-KR" altLang="en-US" dirty="0" smtClean="0">
                <a:solidFill>
                  <a:srgbClr val="C00000"/>
                </a:solidFill>
              </a:rPr>
              <a:t>기본 데이터 저장 단위로 테이블</a:t>
            </a:r>
            <a:r>
              <a:rPr lang="ko-KR" altLang="en-US" dirty="0" smtClean="0"/>
              <a:t>을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 간의  관계를 활용한다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테이블은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와 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행렬 구조를 가진다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은 파일 시스템에서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나타내며</a:t>
            </a:r>
          </a:p>
          <a:p>
            <a:r>
              <a:rPr lang="ko-KR" altLang="en-US" dirty="0" err="1" smtClean="0"/>
              <a:t>컬럼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는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나타낸다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5" name="Picture 4" descr="용어설명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64568" y="3330575"/>
            <a:ext cx="8064896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latin typeface="나눔명조 ExtraBold" pitchFamily="18" charset="-127"/>
                <a:ea typeface="나눔명조 ExtraBold" pitchFamily="18" charset="-127"/>
              </a:rPr>
              <a:t>관계형</a:t>
            </a:r>
            <a:r>
              <a:rPr lang="ko-KR" altLang="en-US" sz="2800" dirty="0" smtClean="0">
                <a:latin typeface="나눔명조 ExtraBold" pitchFamily="18" charset="-127"/>
                <a:ea typeface="나눔명조 ExtraBold" pitchFamily="18" charset="-127"/>
              </a:rPr>
              <a:t> 데이터베이스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데이터 유형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grpSp>
        <p:nvGrpSpPr>
          <p:cNvPr id="3" name="그룹 37"/>
          <p:cNvGrpSpPr/>
          <p:nvPr/>
        </p:nvGrpSpPr>
        <p:grpSpPr>
          <a:xfrm>
            <a:off x="432660" y="1642630"/>
            <a:ext cx="9020745" cy="3598863"/>
            <a:chOff x="432660" y="1642630"/>
            <a:chExt cx="9020745" cy="3598863"/>
          </a:xfrm>
        </p:grpSpPr>
        <p:sp>
          <p:nvSpPr>
            <p:cNvPr id="6" name="_s8198"/>
            <p:cNvSpPr>
              <a:spLocks noChangeArrowheads="1"/>
            </p:cNvSpPr>
            <p:nvPr/>
          </p:nvSpPr>
          <p:spPr bwMode="auto">
            <a:xfrm>
              <a:off x="432660" y="3515880"/>
              <a:ext cx="1525588" cy="5715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데이터타입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_s8198"/>
            <p:cNvSpPr>
              <a:spLocks noChangeArrowheads="1"/>
            </p:cNvSpPr>
            <p:nvPr/>
          </p:nvSpPr>
          <p:spPr bwMode="auto">
            <a:xfrm>
              <a:off x="2377348" y="2361768"/>
              <a:ext cx="1525588" cy="576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내장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_s8198"/>
            <p:cNvSpPr>
              <a:spLocks noChangeArrowheads="1"/>
            </p:cNvSpPr>
            <p:nvPr/>
          </p:nvSpPr>
          <p:spPr bwMode="auto">
            <a:xfrm>
              <a:off x="2377348" y="4665230"/>
              <a:ext cx="1525588" cy="576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사용자 정의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_s8198"/>
            <p:cNvSpPr>
              <a:spLocks noChangeArrowheads="1"/>
            </p:cNvSpPr>
            <p:nvPr/>
          </p:nvSpPr>
          <p:spPr bwMode="auto">
            <a:xfrm>
              <a:off x="4236309" y="1642630"/>
              <a:ext cx="2120751" cy="5746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smtClean="0">
                  <a:latin typeface="Century Gothic" pitchFamily="34" charset="0"/>
                  <a:ea typeface="맑은 고딕" pitchFamily="50" charset="-127"/>
                </a:rPr>
                <a:t>스칼라</a:t>
              </a:r>
              <a:r>
                <a:rPr lang="en-US" altLang="ko-KR" dirty="0" smtClean="0">
                  <a:latin typeface="Century Gothic" pitchFamily="34" charset="0"/>
                  <a:ea typeface="맑은 고딕" pitchFamily="50" charset="-127"/>
                </a:rPr>
                <a:t>(Scalar)</a:t>
              </a:r>
              <a:endParaRPr lang="en-US" altLang="ko-KR" dirty="0"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10" name="_s8198"/>
            <p:cNvSpPr>
              <a:spLocks noChangeArrowheads="1"/>
            </p:cNvSpPr>
            <p:nvPr/>
          </p:nvSpPr>
          <p:spPr bwMode="auto">
            <a:xfrm>
              <a:off x="4236309" y="2361768"/>
              <a:ext cx="2120751" cy="576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err="1" smtClean="0">
                  <a:latin typeface="맑은 고딕" pitchFamily="50" charset="-127"/>
                  <a:ea typeface="맑은 고딕" pitchFamily="50" charset="-127"/>
                </a:rPr>
                <a:t>콜렉션</a:t>
              </a: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(Collection)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_s8198"/>
            <p:cNvSpPr>
              <a:spLocks noChangeArrowheads="1"/>
            </p:cNvSpPr>
            <p:nvPr/>
          </p:nvSpPr>
          <p:spPr bwMode="auto">
            <a:xfrm>
              <a:off x="4236309" y="3080905"/>
              <a:ext cx="2120751" cy="576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63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ko-KR" altLang="en-US" dirty="0" smtClean="0">
                  <a:latin typeface="Century Gothic" pitchFamily="34" charset="0"/>
                  <a:ea typeface="맑은 고딕" pitchFamily="50" charset="-127"/>
                </a:rPr>
                <a:t>관계</a:t>
              </a:r>
              <a:r>
                <a:rPr lang="en-US" altLang="ko-KR" dirty="0" smtClean="0">
                  <a:latin typeface="Century Gothic" pitchFamily="34" charset="0"/>
                  <a:ea typeface="맑은 고딕" pitchFamily="50" charset="-127"/>
                </a:rPr>
                <a:t>(Relation)</a:t>
              </a:r>
              <a:endParaRPr lang="en-US" altLang="ko-KR" dirty="0">
                <a:latin typeface="Century Gothic" pitchFamily="34" charset="0"/>
                <a:ea typeface="맑은 고딕" pitchFamily="50" charset="-127"/>
              </a:endParaRPr>
            </a:p>
          </p:txBody>
        </p:sp>
        <p:cxnSp>
          <p:nvCxnSpPr>
            <p:cNvPr id="17" name="AutoShape 38"/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 flipV="1">
              <a:off x="1958248" y="2650693"/>
              <a:ext cx="419100" cy="1150938"/>
            </a:xfrm>
            <a:prstGeom prst="bentConnector3">
              <a:avLst>
                <a:gd name="adj1" fmla="val 4962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cxnSp>
        <p:cxnSp>
          <p:nvCxnSpPr>
            <p:cNvPr id="18" name="AutoShape 39"/>
            <p:cNvCxnSpPr>
              <a:cxnSpLocks noChangeShapeType="1"/>
              <a:stCxn id="6" idx="3"/>
              <a:endCxn id="8" idx="1"/>
            </p:cNvCxnSpPr>
            <p:nvPr/>
          </p:nvCxnSpPr>
          <p:spPr bwMode="auto">
            <a:xfrm>
              <a:off x="1958248" y="3801630"/>
              <a:ext cx="419100" cy="1152525"/>
            </a:xfrm>
            <a:prstGeom prst="bentConnector3">
              <a:avLst>
                <a:gd name="adj1" fmla="val 4962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cxnSp>
        <p:cxnSp>
          <p:nvCxnSpPr>
            <p:cNvPr id="19" name="AutoShape 40"/>
            <p:cNvCxnSpPr>
              <a:cxnSpLocks noChangeShapeType="1"/>
              <a:stCxn id="7" idx="3"/>
              <a:endCxn id="9" idx="1"/>
            </p:cNvCxnSpPr>
            <p:nvPr/>
          </p:nvCxnSpPr>
          <p:spPr bwMode="auto">
            <a:xfrm flipV="1">
              <a:off x="3902936" y="1929968"/>
              <a:ext cx="333373" cy="7199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cxnSp>
        <p:cxnSp>
          <p:nvCxnSpPr>
            <p:cNvPr id="20" name="AutoShape 41"/>
            <p:cNvCxnSpPr>
              <a:cxnSpLocks noChangeShapeType="1"/>
              <a:stCxn id="7" idx="3"/>
              <a:endCxn id="10" idx="1"/>
            </p:cNvCxnSpPr>
            <p:nvPr/>
          </p:nvCxnSpPr>
          <p:spPr bwMode="auto">
            <a:xfrm>
              <a:off x="3902936" y="2649900"/>
              <a:ext cx="333373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21" name="AutoShape 42"/>
            <p:cNvCxnSpPr>
              <a:cxnSpLocks noChangeShapeType="1"/>
              <a:stCxn id="7" idx="3"/>
              <a:endCxn id="11" idx="1"/>
            </p:cNvCxnSpPr>
            <p:nvPr/>
          </p:nvCxnSpPr>
          <p:spPr bwMode="auto">
            <a:xfrm>
              <a:off x="3902936" y="2649900"/>
              <a:ext cx="333373" cy="71913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cxnSp>
        <p:sp>
          <p:nvSpPr>
            <p:cNvPr id="34" name="_s8198"/>
            <p:cNvSpPr>
              <a:spLocks noChangeArrowheads="1"/>
            </p:cNvSpPr>
            <p:nvPr/>
          </p:nvSpPr>
          <p:spPr bwMode="auto">
            <a:xfrm>
              <a:off x="6429069" y="1642630"/>
              <a:ext cx="3024336" cy="5746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ko-KR" sz="1200" dirty="0" smtClean="0">
                  <a:latin typeface="Century Gothic" pitchFamily="34" charset="0"/>
                  <a:ea typeface="맑은 고딕" pitchFamily="50" charset="-127"/>
                </a:rPr>
                <a:t>CHAR(N), NCHAR(N), VARCHAR2(N),</a:t>
              </a:r>
            </a:p>
            <a:p>
              <a:pPr algn="ctr">
                <a:defRPr/>
              </a:pPr>
              <a:r>
                <a:rPr lang="en-US" altLang="ko-KR" sz="1200" dirty="0" smtClean="0">
                  <a:latin typeface="Century Gothic" pitchFamily="34" charset="0"/>
                  <a:ea typeface="맑은 고딕" pitchFamily="50" charset="-127"/>
                </a:rPr>
                <a:t>NVARCHAR2(N), NUMBER(P,S), DATE </a:t>
              </a:r>
              <a:r>
                <a:rPr lang="ko-KR" altLang="en-US" sz="1200" dirty="0" smtClean="0">
                  <a:latin typeface="Century Gothic" pitchFamily="34" charset="0"/>
                  <a:ea typeface="맑은 고딕" pitchFamily="50" charset="-127"/>
                </a:rPr>
                <a:t>등</a:t>
              </a:r>
              <a:endParaRPr lang="en-US" altLang="ko-KR" sz="1200" dirty="0"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6" name="_s8198"/>
            <p:cNvSpPr>
              <a:spLocks noChangeArrowheads="1"/>
            </p:cNvSpPr>
            <p:nvPr/>
          </p:nvSpPr>
          <p:spPr bwMode="auto">
            <a:xfrm>
              <a:off x="6429069" y="2336318"/>
              <a:ext cx="3024336" cy="5746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ko-KR" sz="1200" dirty="0" smtClean="0">
                  <a:latin typeface="Century Gothic" pitchFamily="34" charset="0"/>
                  <a:ea typeface="맑은 고딕" pitchFamily="50" charset="-127"/>
                </a:rPr>
                <a:t>VARRAY, TABLE</a:t>
              </a:r>
              <a:endParaRPr lang="en-US" altLang="ko-KR" sz="1200" dirty="0"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7" name="_s8198"/>
            <p:cNvSpPr>
              <a:spLocks noChangeArrowheads="1"/>
            </p:cNvSpPr>
            <p:nvPr/>
          </p:nvSpPr>
          <p:spPr bwMode="auto">
            <a:xfrm>
              <a:off x="6429069" y="3056398"/>
              <a:ext cx="3024336" cy="57467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ko-KR" sz="1200" dirty="0" smtClean="0">
                  <a:latin typeface="Century Gothic" pitchFamily="34" charset="0"/>
                  <a:ea typeface="맑은 고딕" pitchFamily="50" charset="-127"/>
                </a:rPr>
                <a:t>REF</a:t>
              </a:r>
              <a:endParaRPr lang="en-US" altLang="ko-KR" sz="1200" dirty="0">
                <a:latin typeface="Century Gothic" pitchFamily="34" charset="0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Oracle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지원 </a:t>
            </a:r>
            <a:r>
              <a:rPr lang="ko-KR" altLang="en-US" b="1" dirty="0" smtClean="0"/>
              <a:t>데이터 타입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graphicFrame>
        <p:nvGraphicFramePr>
          <p:cNvPr id="4" name="Group 99"/>
          <p:cNvGraphicFramePr>
            <a:graphicFrameLocks noGrp="1"/>
          </p:cNvGraphicFramePr>
          <p:nvPr/>
        </p:nvGraphicFramePr>
        <p:xfrm>
          <a:off x="549486" y="1195565"/>
          <a:ext cx="8796002" cy="511321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15282"/>
                <a:gridCol w="6480720"/>
              </a:tblGrid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데이터 타입</a:t>
                      </a:r>
                      <a:endParaRPr kumimoji="1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kumimoji="1" lang="ko-KR" alt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설    명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649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CHAR(size)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size </a:t>
                      </a:r>
                      <a:r>
                        <a:rPr kumimoji="1" lang="ko-KR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크기의 고정 길이 문자 데이터 타입</a:t>
                      </a:r>
                      <a:endParaRPr kumimoji="1" lang="en-US" altLang="ko-KR" sz="14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최소크기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최대크기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2,000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VARCHAR2(size) 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Size </a:t>
                      </a:r>
                      <a:r>
                        <a:rPr kumimoji="1" lang="ko-KR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크기의 가변 길이 문자 데이터 타입</a:t>
                      </a:r>
                      <a:endParaRPr kumimoji="1" lang="en-US" altLang="ko-KR" sz="14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최소크기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1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최대크기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4,000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바이트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NUMBER(precision, scale)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숫자를 저장하기 위한 데이터 타입</a:t>
                      </a:r>
                      <a:endParaRPr kumimoji="1" lang="en-US" altLang="ko-KR" sz="1400" b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소수점 포함 전체 </a:t>
                      </a: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kumimoji="1" lang="ko-KR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자리 중 소수점 이하 </a:t>
                      </a: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kumimoji="1" lang="ko-KR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자리</a:t>
                      </a: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(p:1~38, s:-84~127)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생략한 채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 지정하면 소수점 이하는 반올림되어 정수가 저장되며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b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p, s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모두 생략하면 입력한 값 만큼만 공간이 할당된다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날짜 및 시간 데이터를 저장하기 </a:t>
                      </a:r>
                      <a:r>
                        <a:rPr kumimoji="1" lang="ko-KR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위한 데이터 타입</a:t>
                      </a: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(7Byte)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가변 길이 문자 데이터 타입</a:t>
                      </a: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(1~2GB)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 CLOB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대용량의 텍스트 데이터 저장을 위한 데이터 타입</a:t>
                      </a: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(1~4GB)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  <a:tr h="57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BLOB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대용량의 바이너리 데이터 저장을 위한 데이터 타입</a:t>
                      </a:r>
                      <a:r>
                        <a:rPr kumimoji="1" lang="en-US" altLang="ko-KR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(1~4GB) 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데이터 </a:t>
            </a:r>
            <a:r>
              <a:rPr lang="ko-KR" altLang="en-US" sz="2800" b="1" dirty="0" err="1" smtClean="0">
                <a:latin typeface="나눔명조 ExtraBold" pitchFamily="18" charset="-127"/>
                <a:ea typeface="나눔명조 ExtraBold" pitchFamily="18" charset="-127"/>
              </a:rPr>
              <a:t>무결성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제약 조건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테이블의 </a:t>
            </a:r>
            <a:r>
              <a:rPr lang="ko-KR" altLang="en-US" sz="1800" dirty="0" err="1" smtClean="0"/>
              <a:t>컬럼에</a:t>
            </a:r>
            <a:r>
              <a:rPr lang="ko-KR" altLang="en-US" sz="1800" dirty="0" smtClean="0"/>
              <a:t> 유효하지 않은 데이터가 입력되는 것을 방지하기 위한 규칙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NOT NULL </a:t>
            </a:r>
            <a:r>
              <a:rPr lang="ko-KR" altLang="en-US" sz="1800" dirty="0" smtClean="0"/>
              <a:t>제약 조건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NULL</a:t>
            </a:r>
            <a:r>
              <a:rPr lang="ko-KR" altLang="en-US" sz="1600" dirty="0" smtClean="0"/>
              <a:t>은 미확정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알 수 없는</a:t>
            </a:r>
            <a:r>
              <a:rPr lang="en-US" altLang="ko-KR" sz="1600" dirty="0" smtClean="0"/>
              <a:t>(unknown)  </a:t>
            </a:r>
            <a:r>
              <a:rPr lang="ko-KR" altLang="en-US" sz="1600" dirty="0" smtClean="0"/>
              <a:t>값을 의미하는 키워드이다</a:t>
            </a:r>
            <a:r>
              <a:rPr lang="en-US" altLang="ko-KR" sz="1600" smtClean="0"/>
              <a:t>(NULL + 10 = NULL)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0</a:t>
            </a:r>
            <a:r>
              <a:rPr lang="ko-KR" altLang="en-US" sz="1600" dirty="0" smtClean="0"/>
              <a:t>이나 스페이스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공백문자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와는 다른 값으로 컬럼에 어떠한 값도 정해지지 않았음을 의미하는 불확실한 값을 의미한다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NOT NULL </a:t>
            </a:r>
            <a:r>
              <a:rPr lang="ko-KR" altLang="en-US" sz="1600" dirty="0" smtClean="0"/>
              <a:t>제약조건은 반드시 입력해야 하는 필수 입력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 제약조건을 걸어준다</a:t>
            </a:r>
            <a:r>
              <a:rPr lang="en-US" altLang="ko-KR" sz="1600" dirty="0" smtClean="0"/>
              <a:t>.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Primary Key(</a:t>
            </a:r>
            <a:r>
              <a:rPr lang="ko-KR" altLang="en-US" sz="1800" dirty="0" err="1" smtClean="0"/>
              <a:t>기본키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제약 조건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테이블 내에서 특정 </a:t>
            </a:r>
            <a:r>
              <a:rPr lang="ko-KR" altLang="en-US" sz="1600" dirty="0" err="1" smtClean="0"/>
              <a:t>컬럼이</a:t>
            </a:r>
            <a:r>
              <a:rPr lang="ko-KR" altLang="en-US" sz="1600" dirty="0" smtClean="0"/>
              <a:t> 동일한 값을 가질 수 없게 제약 조건을 지정하는 것으로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기본 키를 통해 테이블의 행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을 식별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구분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Foreign Key(</a:t>
            </a:r>
            <a:r>
              <a:rPr lang="ko-KR" altLang="en-US" sz="1800" dirty="0" err="1" smtClean="0"/>
              <a:t>외래키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제약 조건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데이터베이스는 데이터가 중복 저장되는 것을 막기 위해서 정보를 여러 테이블에 분리해서 저장해 두었다가 원하는 정보를 얻기 위해서 여러 테이블을 연결하여 사용한다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테이블 내에서 특정 </a:t>
            </a:r>
            <a:r>
              <a:rPr lang="ko-KR" altLang="en-US" sz="1600" dirty="0" err="1" smtClean="0"/>
              <a:t>컬럼이</a:t>
            </a:r>
            <a:r>
              <a:rPr lang="ko-KR" altLang="en-US" sz="1600" dirty="0" smtClean="0"/>
              <a:t> 다른 테이블의 </a:t>
            </a:r>
            <a:r>
              <a:rPr lang="ko-KR" altLang="en-US" sz="1600" dirty="0" err="1" smtClean="0"/>
              <a:t>컬럼값을</a:t>
            </a:r>
            <a:r>
              <a:rPr lang="ko-KR" altLang="en-US" sz="1600" dirty="0" smtClean="0"/>
              <a:t> 참조하게 하기 위한 제약 조건을 지정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825</Words>
  <Application>Microsoft Office PowerPoint</Application>
  <PresentationFormat>사용자 지정</PresentationFormat>
  <Paragraphs>150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Database 개요 및 DBMS</vt:lpstr>
      <vt:lpstr>Database 개요</vt:lpstr>
      <vt:lpstr>데이터베이스관리시스템(DBMS)</vt:lpstr>
      <vt:lpstr>Database 기반 정보 시스템 구축 예</vt:lpstr>
      <vt:lpstr>DBMS의 역사 및 종류</vt:lpstr>
      <vt:lpstr>관계형 데이터베이스 용어</vt:lpstr>
      <vt:lpstr>관계형 데이터베이스 데이터 유형</vt:lpstr>
      <vt:lpstr>Oracle 지원 데이터 타입</vt:lpstr>
      <vt:lpstr>데이터 무결성 제약 조건</vt:lpstr>
      <vt:lpstr>Oracle 소개</vt:lpstr>
      <vt:lpstr>Oracle 종류</vt:lpstr>
      <vt:lpstr>Oracle 11g Expression Edition 다운로드 및 설치</vt:lpstr>
      <vt:lpstr>Oracle 11g Expression Edition 다운로드 및 설치</vt:lpstr>
      <vt:lpstr>Oracle 11g Expression Edition 다운로드 및 설치</vt:lpstr>
      <vt:lpstr>SQL*Plus를 이용한 Oracle 접속</vt:lpstr>
      <vt:lpstr>SQL*Plus를 이용한 Oracle 접속</vt:lpstr>
      <vt:lpstr>SQL*Plus를 이용한 Oracle 접속</vt:lpstr>
      <vt:lpstr>웹 브라우저를 이용한 Oracle 접속</vt:lpstr>
      <vt:lpstr>웹 브라우저를 이용한 Oracle 접속</vt:lpstr>
      <vt:lpstr>웹 브라우저를 이용한 Oracle 접속</vt:lpstr>
      <vt:lpstr>웹 브라우저를 이용한 Oracle 접속</vt:lpstr>
      <vt:lpstr>SQL Developer를 이용한 Oracle 접속</vt:lpstr>
      <vt:lpstr>Oracle 사용자 계정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소개</dc:title>
  <cp:lastModifiedBy>kosta-22</cp:lastModifiedBy>
  <cp:revision>1141</cp:revision>
  <dcterms:created xsi:type="dcterms:W3CDTF">2011-05-05T14:24:12Z</dcterms:created>
  <dcterms:modified xsi:type="dcterms:W3CDTF">2015-02-24T06:46:02Z</dcterms:modified>
</cp:coreProperties>
</file>