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3" r:id="rId3"/>
    <p:sldId id="338" r:id="rId4"/>
    <p:sldId id="340" r:id="rId5"/>
    <p:sldId id="341" r:id="rId6"/>
    <p:sldId id="352" r:id="rId7"/>
    <p:sldId id="353" r:id="rId8"/>
    <p:sldId id="343" r:id="rId9"/>
    <p:sldId id="351" r:id="rId10"/>
    <p:sldId id="345" r:id="rId11"/>
    <p:sldId id="346" r:id="rId12"/>
    <p:sldId id="347" r:id="rId13"/>
    <p:sldId id="348" r:id="rId14"/>
    <p:sldId id="349" r:id="rId1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6600"/>
    <a:srgbClr val="FF6600"/>
    <a:srgbClr val="FFFFCC"/>
    <a:srgbClr val="FFFF99"/>
    <a:srgbClr val="F2231E"/>
    <a:srgbClr val="FAD6D2"/>
    <a:srgbClr val="000000"/>
    <a:srgbClr val="774F8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4660"/>
  </p:normalViewPr>
  <p:slideViewPr>
    <p:cSldViewPr>
      <p:cViewPr varScale="1">
        <p:scale>
          <a:sx n="69" d="100"/>
          <a:sy n="69" d="100"/>
        </p:scale>
        <p:origin x="-1308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A46EC-CCF7-4295-A986-7272313BFFE9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5589-421C-413C-A51C-DF94401E14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2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2438" indent="-200025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4pPr>
            <a:lvl5pPr marL="1165225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6414" y="2203157"/>
            <a:ext cx="5597113" cy="1238528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SQL</a:t>
            </a:r>
            <a:r>
              <a:rPr lang="ko-KR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및 </a:t>
            </a:r>
            <a:r>
              <a:rPr lang="en-US" altLang="ko-KR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SQL*Plus</a:t>
            </a:r>
            <a:endParaRPr lang="ko-KR" altLang="en-US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명령어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Picture 4" descr="sql-plus1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6496" y="1054100"/>
            <a:ext cx="9001000" cy="53728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명령어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5" name="Picture 4" descr="sql-plus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4206" y="967219"/>
            <a:ext cx="8973290" cy="55317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명령어 실습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47" y="1158270"/>
            <a:ext cx="8826541" cy="512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명령어 실습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59" y="1169690"/>
            <a:ext cx="8843129" cy="5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명령어 실습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 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358" y="1170384"/>
            <a:ext cx="8915137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소개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287916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SQL(Structured Query Language) : </a:t>
            </a:r>
            <a:r>
              <a:rPr lang="ko-KR" altLang="en-US" sz="1800" dirty="0" smtClean="0">
                <a:solidFill>
                  <a:srgbClr val="C00000"/>
                </a:solidFill>
              </a:rPr>
              <a:t>구조화된 질의 언어</a:t>
            </a:r>
            <a:endParaRPr lang="en-US" altLang="ko-KR" sz="1800" dirty="0" smtClean="0">
              <a:solidFill>
                <a:srgbClr val="C00000"/>
              </a:solidFill>
            </a:endParaRPr>
          </a:p>
          <a:p>
            <a:r>
              <a:rPr lang="ko-KR" altLang="en-US" sz="1800" dirty="0" err="1" smtClean="0"/>
              <a:t>관계형</a:t>
            </a:r>
            <a:r>
              <a:rPr lang="ko-KR" altLang="en-US" sz="1800" dirty="0" smtClean="0"/>
              <a:t> 데이터베이스 관리시스템</a:t>
            </a:r>
            <a:r>
              <a:rPr lang="en-US" altLang="ko-KR" sz="1800" dirty="0" smtClean="0"/>
              <a:t>(RDBMS)</a:t>
            </a:r>
            <a:r>
              <a:rPr lang="ko-KR" altLang="en-US" sz="1800" dirty="0" smtClean="0"/>
              <a:t>의 데이터베이스에 데이터를 정의하거나 조작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제어할 수 있도록 고안된 표준 질의 언어이다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600" dirty="0" smtClean="0"/>
              <a:t>데이터베이스에 데이터 </a:t>
            </a:r>
            <a:r>
              <a:rPr lang="ko-KR" altLang="en-US" sz="1600" dirty="0" smtClean="0"/>
              <a:t>저장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</a:t>
            </a:r>
            <a:r>
              <a:rPr lang="en-US" altLang="ko-KR" sz="1600" dirty="0" smtClean="0"/>
              <a:t>(CRUD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사용</a:t>
            </a:r>
            <a:endParaRPr lang="en-US" altLang="ko-KR" sz="1600" dirty="0" smtClean="0"/>
          </a:p>
          <a:p>
            <a:r>
              <a:rPr lang="ko-KR" altLang="en-US" sz="1800" dirty="0" smtClean="0"/>
              <a:t>대부분의 </a:t>
            </a:r>
            <a:r>
              <a:rPr lang="en-US" altLang="ko-KR" sz="1800" dirty="0" smtClean="0"/>
              <a:t>DBMS</a:t>
            </a:r>
            <a:r>
              <a:rPr lang="ko-KR" altLang="en-US" sz="1800" dirty="0" smtClean="0"/>
              <a:t>에서 사용되는 </a:t>
            </a:r>
            <a:r>
              <a:rPr lang="en-US" altLang="ko-KR" sz="1800" dirty="0" smtClean="0"/>
              <a:t>SQL</a:t>
            </a:r>
            <a:r>
              <a:rPr lang="ko-KR" altLang="en-US" sz="1800" dirty="0" smtClean="0"/>
              <a:t>은 약간의 문법적 차이만 있을 뿐 동일하다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sz="1600" dirty="0" smtClean="0"/>
              <a:t>1974</a:t>
            </a:r>
            <a:r>
              <a:rPr lang="ko-KR" altLang="en-US" sz="1600" dirty="0" smtClean="0"/>
              <a:t>년 </a:t>
            </a:r>
            <a:r>
              <a:rPr lang="en-US" altLang="ko-KR" sz="1600" dirty="0" smtClean="0"/>
              <a:t>IBM </a:t>
            </a:r>
            <a:r>
              <a:rPr lang="ko-KR" altLang="en-US" sz="1600" dirty="0" smtClean="0"/>
              <a:t>연구소에서 발표된 </a:t>
            </a:r>
            <a:r>
              <a:rPr lang="en-US" altLang="ko-KR" sz="1600" dirty="0" smtClean="0"/>
              <a:t>SEQUEL(Structured English Query Language)</a:t>
            </a:r>
            <a:r>
              <a:rPr lang="ko-KR" altLang="en-US" sz="1600" dirty="0" smtClean="0"/>
              <a:t>에서 유래 </a:t>
            </a:r>
            <a:r>
              <a:rPr lang="en-US" altLang="ko-KR" sz="1600" dirty="0" smtClean="0"/>
              <a:t>-&gt; SEQUEL2 -&gt; SQL -&gt; SQL2 -&gt; SQL3</a:t>
            </a:r>
            <a:r>
              <a:rPr lang="ko-KR" altLang="en-US" sz="1600" dirty="0" smtClean="0"/>
              <a:t>로 발전</a:t>
            </a:r>
          </a:p>
          <a:p>
            <a:pPr lvl="1"/>
            <a:r>
              <a:rPr lang="en-US" altLang="ko-KR" sz="1600" dirty="0" smtClean="0"/>
              <a:t>ISO(International </a:t>
            </a:r>
            <a:r>
              <a:rPr lang="en-US" altLang="ko-KR" sz="1600" dirty="0" smtClean="0"/>
              <a:t>Standardization </a:t>
            </a:r>
            <a:r>
              <a:rPr lang="en-US" altLang="ko-KR" sz="1600" dirty="0" smtClean="0"/>
              <a:t>Organization : </a:t>
            </a:r>
            <a:r>
              <a:rPr lang="ko-KR" altLang="en-US" sz="1600" dirty="0" smtClean="0"/>
              <a:t>국제 표준화 </a:t>
            </a:r>
            <a:r>
              <a:rPr lang="ko-KR" altLang="en-US" sz="1600" dirty="0" smtClean="0"/>
              <a:t>기구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 </a:t>
            </a:r>
            <a:r>
              <a:rPr lang="ko-KR" altLang="en-US" sz="1600" dirty="0" smtClean="0">
                <a:solidFill>
                  <a:srgbClr val="C00000"/>
                </a:solidFill>
              </a:rPr>
              <a:t>관계형 </a:t>
            </a:r>
            <a:r>
              <a:rPr lang="ko-KR" altLang="en-US" sz="1600" dirty="0" smtClean="0">
                <a:solidFill>
                  <a:srgbClr val="C00000"/>
                </a:solidFill>
              </a:rPr>
              <a:t>데이터베이스관리시스템</a:t>
            </a:r>
            <a:r>
              <a:rPr lang="en-US" altLang="ko-KR" sz="1600" dirty="0" smtClean="0">
                <a:solidFill>
                  <a:srgbClr val="C00000"/>
                </a:solidFill>
              </a:rPr>
              <a:t>(RDBMS)</a:t>
            </a:r>
            <a:r>
              <a:rPr lang="ko-KR" altLang="en-US" sz="1600" dirty="0" smtClean="0">
                <a:solidFill>
                  <a:srgbClr val="C00000"/>
                </a:solidFill>
              </a:rPr>
              <a:t>의 표준 질의 언어</a:t>
            </a:r>
            <a:r>
              <a:rPr lang="ko-KR" altLang="en-US" sz="1600" dirty="0" smtClean="0"/>
              <a:t>로 채택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36576" y="2699091"/>
            <a:ext cx="712879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특징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18457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 </a:t>
            </a:r>
            <a:r>
              <a:rPr lang="ko-KR" altLang="en-US" dirty="0" smtClean="0"/>
              <a:t>입력 </a:t>
            </a:r>
            <a:r>
              <a:rPr lang="ko-KR" altLang="en-US" dirty="0" smtClean="0"/>
              <a:t>테이블로부터 원하는 출력 테이블을 매핑 시키는 언어이다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smtClean="0"/>
              <a:t>데이터 저장 단위인 테이블과 테이블간의 관계를 이용한다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관계형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데이터베이스로 물리적인 파일을 사용한다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파일을 직접 접근하는 것이 아니라</a:t>
            </a:r>
            <a:r>
              <a:rPr lang="en-US" altLang="ko-KR" dirty="0" smtClean="0"/>
              <a:t>, DBMS</a:t>
            </a:r>
            <a:r>
              <a:rPr lang="ko-KR" altLang="en-US" dirty="0" smtClean="0"/>
              <a:t>와의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통신을 통해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데이터를 조회하거나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Cobol, C, Visual Basic, Delphi, C++, Java </a:t>
            </a:r>
            <a:r>
              <a:rPr lang="ko-KR" altLang="en-US" dirty="0" smtClean="0"/>
              <a:t>등의 언어로 작성된 애플리케이션 코드에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문을 포함</a:t>
            </a:r>
            <a:r>
              <a:rPr lang="en-US" altLang="ko-KR" dirty="0" smtClean="0"/>
              <a:t>(Embed)</a:t>
            </a:r>
            <a:r>
              <a:rPr lang="ko-KR" altLang="en-US" dirty="0" smtClean="0"/>
              <a:t>시켜 </a:t>
            </a:r>
            <a:r>
              <a:rPr lang="en-US" altLang="ko-KR" dirty="0" smtClean="0"/>
              <a:t>Database</a:t>
            </a:r>
            <a:r>
              <a:rPr lang="ko-KR" altLang="en-US" dirty="0" smtClean="0"/>
              <a:t>와 연동할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RDBMS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(Oracle, Sybase, Informix, DB2,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…)</a:t>
            </a:r>
            <a:r>
              <a:rPr lang="ko-KR" altLang="en-US" dirty="0" smtClean="0"/>
              <a:t>들의 표준 질의 언어이다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테이블</a:t>
            </a:r>
            <a:r>
              <a:rPr lang="en-US" altLang="ko-KR" b="1" dirty="0" smtClean="0"/>
              <a:t>(TABLE)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400600"/>
          </a:xfrm>
        </p:spPr>
        <p:txBody>
          <a:bodyPr>
            <a:noAutofit/>
          </a:bodyPr>
          <a:lstStyle/>
          <a:p>
            <a:r>
              <a:rPr lang="ko-KR" altLang="en-US" dirty="0" err="1" smtClean="0"/>
              <a:t>관계형데이터베이스관리시스템</a:t>
            </a:r>
            <a:r>
              <a:rPr lang="en-US" altLang="ko-KR" dirty="0" smtClean="0"/>
              <a:t>(RDBMS)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C00000"/>
                </a:solidFill>
              </a:rPr>
              <a:t>기본 데이터 저장 단위</a:t>
            </a:r>
            <a:r>
              <a:rPr lang="ko-KR" altLang="en-US" dirty="0" smtClean="0"/>
              <a:t>로 시스템에서 영속적으로 사용되길 원하는 엔티티</a:t>
            </a:r>
            <a:r>
              <a:rPr lang="en-US" altLang="ko-KR" dirty="0" smtClean="0"/>
              <a:t>(Entity)</a:t>
            </a:r>
            <a:r>
              <a:rPr lang="ko-KR" altLang="en-US" dirty="0" smtClean="0"/>
              <a:t>를 표현한다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현실세계의 </a:t>
            </a:r>
            <a:r>
              <a:rPr lang="ko-KR" altLang="en-US" dirty="0" err="1" smtClean="0"/>
              <a:t>엔티티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테이블로 표현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테이블은 여러 개의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와 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으로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행은 데이터를  처리하는 기본 단위가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자바 언어의 객체</a:t>
            </a:r>
            <a:r>
              <a:rPr lang="en-US" altLang="ko-KR" dirty="0" smtClean="0"/>
              <a:t>(Object)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Entity</a:t>
            </a:r>
            <a:r>
              <a:rPr lang="en-US" altLang="ko-KR" dirty="0" smtClean="0"/>
              <a:t>,  Class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Table</a:t>
            </a:r>
            <a:r>
              <a:rPr lang="en-US" altLang="ko-KR" dirty="0" smtClean="0"/>
              <a:t>,  Instance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Row</a:t>
            </a:r>
            <a:r>
              <a:rPr lang="en-US" altLang="ko-KR" dirty="0" smtClean="0"/>
              <a:t>,  Attribute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Column</a:t>
            </a:r>
            <a:r>
              <a:rPr lang="ko-KR" altLang="en-US" dirty="0" smtClean="0"/>
              <a:t>에 비유할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5" name="Picture 3" descr="용어설명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72778" y="2023309"/>
            <a:ext cx="5328494" cy="2853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테이블간의 관계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26319"/>
            <a:ext cx="9062645" cy="5400600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데이터베이스는 여러 테이블간의 관계로 표현된다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고객 테이블과 제품 테이블간의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 테이블과 주문 테이블간의 관계</a:t>
            </a:r>
          </a:p>
          <a:p>
            <a:pPr lvl="1"/>
            <a:r>
              <a:rPr lang="en-US" altLang="ko-KR" dirty="0" smtClean="0"/>
              <a:t>SQL</a:t>
            </a:r>
            <a:r>
              <a:rPr lang="ko-KR" altLang="en-US" dirty="0" smtClean="0"/>
              <a:t>에서는 기본키</a:t>
            </a:r>
            <a:r>
              <a:rPr lang="en-US" altLang="ko-KR" dirty="0" smtClean="0"/>
              <a:t>(Primary Key)</a:t>
            </a:r>
            <a:r>
              <a:rPr lang="ko-KR" altLang="en-US" dirty="0" smtClean="0"/>
              <a:t>와 외래키</a:t>
            </a:r>
            <a:r>
              <a:rPr lang="en-US" altLang="ko-KR" dirty="0" smtClean="0"/>
              <a:t>(Foreign Key)</a:t>
            </a:r>
            <a:r>
              <a:rPr lang="ko-KR" altLang="en-US" dirty="0" smtClean="0"/>
              <a:t>를 이용하여 테이블간의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관계를 표현한다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552" y="2316545"/>
            <a:ext cx="7992888" cy="4024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종류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7" name="Picture 4" descr="sql언어의 종류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45" y="998334"/>
            <a:ext cx="9052459" cy="5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작성 규칙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426858" y="1098327"/>
            <a:ext cx="9278670" cy="5400600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대소문자를 구별하지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DBMS</a:t>
            </a:r>
            <a:r>
              <a:rPr lang="ko-KR" altLang="en-US" dirty="0" smtClean="0"/>
              <a:t>에서 제공하는 모든 키워드는 대문자를 사용하도록 권장한다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테이블명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컬럼명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소문자를 사용하도록 권장한다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명령문을 여러 줄에 걸쳐 입력할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명령문 종료 시에는 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각 절은 되도록 다른 행에 작성하여 읽기 쉽고 수정이 용이하도록 작성한다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문자 데이터는 작은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 묶어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작성 예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8383" y="4410695"/>
            <a:ext cx="7885113" cy="12493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lIns="180000" tIns="180000" rIns="252000" bIns="180000">
            <a:spAutoFit/>
          </a:bodyPr>
          <a:lstStyle/>
          <a:p>
            <a:pPr algn="just"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rgbClr val="0000CC"/>
                </a:solidFill>
                <a:latin typeface="나눔고딕코딩" pitchFamily="49" charset="-127"/>
                <a:ea typeface="나눔고딕코딩" pitchFamily="49" charset="-127"/>
              </a:rPr>
              <a:t>SELECT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last_name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en-US" altLang="ko-K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first_name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  <a:p>
            <a:pPr algn="just"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rgbClr val="0000CC"/>
                </a:solidFill>
                <a:latin typeface="나눔고딕코딩" pitchFamily="49" charset="-127"/>
                <a:ea typeface="나눔고딕코딩" pitchFamily="49" charset="-127"/>
              </a:rPr>
              <a:t>FROM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employees</a:t>
            </a:r>
          </a:p>
          <a:p>
            <a:pPr algn="just">
              <a:spcBef>
                <a:spcPct val="10000"/>
              </a:spcBef>
              <a:defRPr/>
            </a:pPr>
            <a:r>
              <a:rPr lang="en-US" altLang="ko-KR" sz="1800" b="1" dirty="0">
                <a:solidFill>
                  <a:srgbClr val="0000CC"/>
                </a:solidFill>
                <a:latin typeface="나눔고딕코딩" pitchFamily="49" charset="-127"/>
                <a:ea typeface="나눔고딕코딩" pitchFamily="49" charset="-127"/>
              </a:rPr>
              <a:t>WHERE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department_id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itchFamily="49" charset="-127"/>
                <a:ea typeface="나눔고딕코딩" pitchFamily="49" charset="-127"/>
              </a:rPr>
              <a:t> = 100;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를 이용한 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Oracle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로그인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및 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실행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214" y="1069677"/>
            <a:ext cx="8685258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SQL*Plus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를 이용한 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Oracle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로그인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및 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SQL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실행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657" y="1069677"/>
            <a:ext cx="865481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386</Words>
  <Application>Microsoft Office PowerPoint</Application>
  <PresentationFormat>사용자 지정</PresentationFormat>
  <Paragraphs>63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SQL 및 SQL*Plus</vt:lpstr>
      <vt:lpstr>SQL 소개</vt:lpstr>
      <vt:lpstr>SQL 특징</vt:lpstr>
      <vt:lpstr>테이블(TABLE)</vt:lpstr>
      <vt:lpstr>테이블간의 관계</vt:lpstr>
      <vt:lpstr>SQL 종류</vt:lpstr>
      <vt:lpstr>SQL 작성 규칙</vt:lpstr>
      <vt:lpstr>SQL*Plus를 이용한 Oracle 로그인 및 SQL 실행</vt:lpstr>
      <vt:lpstr>SQL*Plus를 이용한 Oracle 로그인 및 SQL 실행</vt:lpstr>
      <vt:lpstr>SQL*Plus 명령어 </vt:lpstr>
      <vt:lpstr>SQL*Plus 명령어 </vt:lpstr>
      <vt:lpstr>SQL*Plus 명령어 실습 </vt:lpstr>
      <vt:lpstr>SQL*Plus 명령어 실습 </vt:lpstr>
      <vt:lpstr>SQL*Plus 명령어 실습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소개</dc:title>
  <cp:lastModifiedBy>kosta-22</cp:lastModifiedBy>
  <cp:revision>1038</cp:revision>
  <dcterms:created xsi:type="dcterms:W3CDTF">2011-05-05T14:24:12Z</dcterms:created>
  <dcterms:modified xsi:type="dcterms:W3CDTF">2015-02-24T05:53:34Z</dcterms:modified>
</cp:coreProperties>
</file>