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88" r:id="rId4"/>
    <p:sldId id="293" r:id="rId5"/>
    <p:sldId id="264" r:id="rId6"/>
    <p:sldId id="294" r:id="rId7"/>
    <p:sldId id="267" r:id="rId8"/>
    <p:sldId id="268" r:id="rId9"/>
    <p:sldId id="269" r:id="rId10"/>
    <p:sldId id="274" r:id="rId11"/>
    <p:sldId id="270" r:id="rId12"/>
    <p:sldId id="271" r:id="rId13"/>
    <p:sldId id="272" r:id="rId14"/>
    <p:sldId id="278" r:id="rId15"/>
    <p:sldId id="290" r:id="rId16"/>
    <p:sldId id="289" r:id="rId17"/>
    <p:sldId id="291" r:id="rId18"/>
    <p:sldId id="292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6600"/>
    <a:srgbClr val="FF6600"/>
    <a:srgbClr val="FFFFCC"/>
    <a:srgbClr val="FFFF99"/>
    <a:srgbClr val="F2231E"/>
    <a:srgbClr val="FAD6D2"/>
    <a:srgbClr val="000000"/>
    <a:srgbClr val="774F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69" d="100"/>
          <a:sy n="69" d="100"/>
        </p:scale>
        <p:origin x="-130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46EC-CCF7-4295-A986-7272313BFFE9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5589-421C-413C-A51C-DF94401E1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2115" y="2203157"/>
            <a:ext cx="5782695" cy="1238528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ko-K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SELECT </a:t>
            </a:r>
            <a:r>
              <a:rPr lang="ko-KR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기본 구문</a:t>
            </a:r>
            <a:endParaRPr lang="ko-KR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비교 연산자 실습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9138" y="1461357"/>
            <a:ext cx="7885112" cy="1686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salary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100;</a:t>
            </a:r>
            <a:endParaRPr lang="ko-KR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salary &gt;=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5000;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138" y="3216984"/>
            <a:ext cx="7885112" cy="13477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&lt;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‘2002/01/01';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38" y="4645154"/>
            <a:ext cx="7885112" cy="1687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&gt;=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‘2002/01/01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	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&lt;=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‘2002/12/31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"/>
          <p:cNvGrpSpPr>
            <a:grpSpLocks/>
          </p:cNvGrpSpPr>
          <p:nvPr/>
        </p:nvGrpSpPr>
        <p:grpSpPr bwMode="auto">
          <a:xfrm>
            <a:off x="625043" y="1629721"/>
            <a:ext cx="8144381" cy="4149126"/>
            <a:chOff x="611560" y="1268710"/>
            <a:chExt cx="7755632" cy="3960490"/>
          </a:xfrm>
        </p:grpSpPr>
        <p:pic>
          <p:nvPicPr>
            <p:cNvPr id="6" name="Picture 4" descr="select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1268710"/>
              <a:ext cx="7755632" cy="3960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2627784" y="4581128"/>
              <a:ext cx="3960440" cy="432048"/>
            </a:xfrm>
            <a:prstGeom prst="rect">
              <a:avLst/>
            </a:prstGeom>
            <a:solidFill>
              <a:srgbClr val="E0C080"/>
            </a:solidFill>
            <a:ln w="9525">
              <a:noFill/>
              <a:miter lim="800000"/>
              <a:headEnd/>
              <a:tailEnd/>
            </a:ln>
          </p:spPr>
          <p:txBody>
            <a:bodyPr lIns="0"/>
            <a:lstStyle/>
            <a:p>
              <a:r>
                <a:rPr lang="en-US" altLang="ko-KR" sz="1300" b="1">
                  <a:solidFill>
                    <a:srgbClr val="060860"/>
                  </a:solidFill>
                  <a:latin typeface="HY견고딕" pitchFamily="18" charset="-127"/>
                  <a:ea typeface="HY견고딕" pitchFamily="18" charset="-127"/>
                </a:rPr>
                <a:t>SELECT * FROM emp NOT(salary = 10000)</a:t>
              </a:r>
              <a:endParaRPr lang="ko-KR" altLang="en-US" sz="1300" b="1">
                <a:solidFill>
                  <a:srgbClr val="0608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여러 개 조합해서 결과를 얻어야 할 경우에 조건을 연결해 주는 역할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2880" y="1054029"/>
            <a:ext cx="8506584" cy="4986814"/>
            <a:chOff x="539750" y="1268413"/>
            <a:chExt cx="8194590" cy="4986814"/>
          </a:xfrm>
        </p:grpSpPr>
        <p:pic>
          <p:nvPicPr>
            <p:cNvPr id="6" name="Picture 4" descr="select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750" y="1268413"/>
              <a:ext cx="7848600" cy="453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22875" y="5516563"/>
              <a:ext cx="3511465" cy="73866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%</a:t>
              </a:r>
              <a:r>
                <a:rPr lang="ko-KR" altLang="en-US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나 </a:t>
              </a:r>
              <a:r>
                <a:rPr lang="en-US" altLang="ko-KR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 _ </a:t>
              </a:r>
              <a:r>
                <a:rPr lang="ko-KR" altLang="en-US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기호가 포함된 문자열 검색 시 </a:t>
              </a:r>
              <a:endParaRPr lang="en-US" altLang="ko-KR" sz="14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ESCAPE ‘\ </a:t>
              </a:r>
              <a:r>
                <a:rPr lang="en-US" altLang="ko-KR" sz="1400" b="1" dirty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‘ </a:t>
              </a:r>
              <a:r>
                <a:rPr lang="ko-KR" altLang="en-US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사용</a:t>
              </a:r>
              <a:endParaRPr lang="en-US" altLang="ko-KR" sz="14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예</a:t>
              </a:r>
              <a:r>
                <a:rPr lang="en-US" altLang="ko-KR" sz="1400" b="1" dirty="0" smtClean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) F</a:t>
              </a:r>
              <a:r>
                <a:rPr lang="en-US" altLang="ko-KR" sz="1400" b="1" dirty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_</a:t>
              </a:r>
              <a:r>
                <a:rPr lang="ko-KR" altLang="en-US" sz="1400" b="1" dirty="0">
                  <a:solidFill>
                    <a:srgbClr val="0070C0"/>
                  </a:solidFill>
                  <a:latin typeface="나눔고딕" pitchFamily="50" charset="-127"/>
                  <a:ea typeface="나눔고딕" pitchFamily="50" charset="-127"/>
                </a:rPr>
                <a:t>로 시작하는 모든 문자열</a:t>
              </a:r>
              <a:endParaRPr lang="en-US" altLang="ko-KR" sz="1400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63563" y="5516563"/>
              <a:ext cx="386397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altLang="ko-KR" sz="1600" b="1" dirty="0">
                  <a:solidFill>
                    <a:srgbClr val="CC3300"/>
                  </a:solidFill>
                  <a:latin typeface="나눔고딕" pitchFamily="50" charset="-127"/>
                  <a:ea typeface="나눔고딕" pitchFamily="50" charset="-127"/>
                </a:rPr>
                <a:t>NULL</a:t>
              </a:r>
              <a:r>
                <a:rPr lang="ko-KR" altLang="en-US" sz="1600" b="1" dirty="0">
                  <a:solidFill>
                    <a:srgbClr val="CC3300"/>
                  </a:solidFill>
                  <a:latin typeface="나눔고딕" pitchFamily="50" charset="-127"/>
                  <a:ea typeface="나눔고딕" pitchFamily="50" charset="-127"/>
                </a:rPr>
                <a:t>이 아닌 정보 검색 </a:t>
              </a:r>
              <a:r>
                <a:rPr lang="en-US" altLang="ko-KR" sz="1600" b="1" dirty="0">
                  <a:solidFill>
                    <a:srgbClr val="CC3300"/>
                  </a:solidFill>
                  <a:latin typeface="나눔고딕" pitchFamily="50" charset="-127"/>
                  <a:ea typeface="나눔고딕" pitchFamily="50" charset="-127"/>
                </a:rPr>
                <a:t>: IS NOT NULL</a:t>
              </a:r>
            </a:p>
          </p:txBody>
        </p:sp>
        <p:cxnSp>
          <p:nvCxnSpPr>
            <p:cNvPr id="9" name="꺾인 연결선 8"/>
            <p:cNvCxnSpPr/>
            <p:nvPr/>
          </p:nvCxnSpPr>
          <p:spPr>
            <a:xfrm rot="16200000" flipH="1">
              <a:off x="7435057" y="4418806"/>
              <a:ext cx="1835150" cy="360363"/>
            </a:xfrm>
            <a:prstGeom prst="bentConnector3">
              <a:avLst>
                <a:gd name="adj1" fmla="val 202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연산자 실습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9138" y="1483699"/>
            <a:ext cx="8050286" cy="16875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in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('SA_MAN', 'IT_PROG');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'SA_MAN'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OR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'IT_PROG';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138" y="3336311"/>
            <a:ext cx="8050286" cy="23332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BETWEEN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'1995/01/01'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AND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'1995/12/31'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&gt;= '1995/01/01'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&lt;= '1995/12/31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&gt;=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‘2000/01/01‘;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연산자 실습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9138" y="1513061"/>
            <a:ext cx="7885112" cy="30411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%';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% : 0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개이상의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 문자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'%K%';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'%K‘;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___';   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_ :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임의의 한 문자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'_e%';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'IT\_%'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ESCAPE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'\';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138" y="4793059"/>
            <a:ext cx="8050286" cy="13484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commission_pct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IS NOT NULL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결합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||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993" y="1523030"/>
            <a:ext cx="7885112" cy="1347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사원의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FULL NAME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을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개의 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문자열로 연결하여 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출력</a:t>
            </a:r>
            <a:endParaRPr lang="en-US" altLang="ko-KR" sz="2000" b="1" dirty="0">
              <a:solidFill>
                <a:srgbClr val="0070C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|| ' ' ||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"Full Name"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ORDER 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컬럼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별칭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기준으로 오름 또는 내림차순 정렬하여 검색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ORDER BY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절은 가장 나중에 실행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5" name="Picture 4" descr="selec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5932" y="2034432"/>
            <a:ext cx="786546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GROUP BY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기준으로 </a:t>
            </a:r>
            <a:r>
              <a:rPr lang="ko-KR" altLang="en-US" dirty="0" err="1" smtClean="0"/>
              <a:t>그룹핑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CC"/>
                </a:solidFill>
              </a:rPr>
              <a:t>HAVING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만족하는 그룹을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2883293"/>
            <a:ext cx="7885113" cy="23637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부서별 사원수 검색하기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count(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GROUP BY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--HAVING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IS NOT NULL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ORDER BY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05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998609"/>
            <a:ext cx="8064896" cy="52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 실행 순서 정리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1315" y="1328206"/>
            <a:ext cx="8620157" cy="488632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UNION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문이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09320" y="1242343"/>
            <a:ext cx="8231548" cy="4680520"/>
          </a:xfrm>
          <a:prstGeom prst="rect">
            <a:avLst/>
          </a:prstGeom>
          <a:noFill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73100" y="4683285"/>
            <a:ext cx="280300" cy="274661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256876" y="5163772"/>
            <a:ext cx="280300" cy="27466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01072" y="4202250"/>
            <a:ext cx="280300" cy="27466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테이블에 저장되어 있는 데이터를 조회하는데 사용하는 </a:t>
            </a:r>
            <a:r>
              <a:rPr lang="ko-KR" altLang="en-US" dirty="0" smtClean="0"/>
              <a:t>구문</a:t>
            </a:r>
            <a:r>
              <a:rPr lang="ko-KR" altLang="en-US" dirty="0" smtClean="0"/>
              <a:t>이다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UNION</a:t>
            </a:r>
            <a:r>
              <a:rPr lang="ko-KR" altLang="en-US" dirty="0" smtClean="0"/>
              <a:t> 실습</a:t>
            </a:r>
            <a:endParaRPr lang="en-US" altLang="ko-KR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993" y="1507369"/>
            <a:ext cx="7885112" cy="16875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UNION </a:t>
            </a:r>
            <a:r>
              <a:rPr lang="ko-KR" altLang="en-US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실습을 위한 테이블 생성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CREATE TABLE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*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993" y="3359981"/>
            <a:ext cx="7885112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UNION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60" y="1260195"/>
            <a:ext cx="8489996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UNION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UNION ALL</a:t>
            </a:r>
            <a:r>
              <a:rPr lang="ko-KR" altLang="en-US" dirty="0" smtClean="0"/>
              <a:t> 실습</a:t>
            </a:r>
            <a:endParaRPr lang="en-US" altLang="ko-KR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8" y="1526748"/>
            <a:ext cx="7885112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UNION ALL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us연산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1898" y="1170583"/>
            <a:ext cx="8473550" cy="5040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MINUS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MINUS </a:t>
            </a:r>
            <a:r>
              <a:rPr lang="ko-KR" altLang="en-US" dirty="0" smtClean="0"/>
              <a:t>실습</a:t>
            </a:r>
            <a:endParaRPr lang="en-US" altLang="ko-KR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993" y="1520949"/>
            <a:ext cx="7885112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MINUS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140" y="1212993"/>
            <a:ext cx="7923213" cy="45370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INTERSECT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집합 연산자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CC"/>
                </a:solidFill>
              </a:rPr>
              <a:t>INTERSECT </a:t>
            </a:r>
            <a:r>
              <a:rPr lang="ko-KR" altLang="en-US" dirty="0" smtClean="0"/>
              <a:t>실습</a:t>
            </a:r>
            <a:endParaRPr lang="en-US" altLang="ko-KR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993" y="1486077"/>
            <a:ext cx="7885112" cy="2363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사원이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ko-KR" altLang="en-US" sz="2000" b="1" dirty="0" err="1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명이상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존재하는 부서번호 검색</a:t>
            </a:r>
            <a:endParaRPr lang="en-US" altLang="ko-KR" sz="2000" b="1" dirty="0">
              <a:solidFill>
                <a:srgbClr val="0070C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INTERSECT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컬럼명에</a:t>
            </a:r>
            <a:r>
              <a:rPr lang="ko-KR" altLang="en-US" dirty="0" smtClean="0"/>
              <a:t> 대해 </a:t>
            </a:r>
            <a:r>
              <a:rPr lang="ko-KR" altLang="en-US" dirty="0" smtClean="0">
                <a:solidFill>
                  <a:srgbClr val="C00000"/>
                </a:solidFill>
              </a:rPr>
              <a:t>별칭</a:t>
            </a:r>
            <a:r>
              <a:rPr lang="en-US" altLang="ko-KR" dirty="0" smtClean="0">
                <a:solidFill>
                  <a:srgbClr val="C00000"/>
                </a:solidFill>
              </a:rPr>
              <a:t>(ALIAS)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부여할 수 있다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가지 방법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이름 다음에 공백을 두고 별칭을 부여하거나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를 이용하여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뒤에서 설명될 </a:t>
            </a:r>
            <a:r>
              <a:rPr lang="en-US" altLang="ko-KR" dirty="0" smtClean="0"/>
              <a:t>Order By </a:t>
            </a:r>
            <a:r>
              <a:rPr lang="ko-KR" altLang="en-US" dirty="0" smtClean="0"/>
              <a:t>절이나 </a:t>
            </a:r>
            <a:r>
              <a:rPr lang="en-US" altLang="ko-KR" dirty="0" smtClean="0"/>
              <a:t>Inline View</a:t>
            </a:r>
            <a:r>
              <a:rPr lang="ko-KR" altLang="en-US" dirty="0" smtClean="0"/>
              <a:t>에서 유용하게 활용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208" y="2404870"/>
            <a:ext cx="8275264" cy="364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별칭 실습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993" y="1546963"/>
            <a:ext cx="7885112" cy="10098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salary, salary * 12 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연 봉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”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DISTINCT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행의 경우 제거</a:t>
            </a:r>
            <a:endParaRPr lang="en-US" altLang="ko-K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78" y="1738313"/>
            <a:ext cx="7775575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DISTINCT</a:t>
            </a:r>
            <a:r>
              <a:rPr lang="ko-KR" altLang="en-US" dirty="0" smtClean="0"/>
              <a:t> 실습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993" y="1546963"/>
            <a:ext cx="7885112" cy="10098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DISTINCT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조건을 제시하여 테이블에서 조건을 만족하는 행만을 검색 할 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Picture 4" descr="selec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60512" y="1700213"/>
            <a:ext cx="8064896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2753" y="1202608"/>
            <a:ext cx="7986510" cy="488632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97" y="1184190"/>
            <a:ext cx="8346551" cy="420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810" y="4770735"/>
            <a:ext cx="848665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WHERE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절에서 사용하는 데이터타입은 문자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날짜 등 다양한 데이터 타입이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사용되는데  문자와  날짜 타입의 상수 값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리터럴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반드시 작은따옴표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(‘ ’)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묶어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표현해야 한다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영문자 상수 값은 대소문자를 구별한다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SELECT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문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600</Words>
  <Application>Microsoft Office PowerPoint</Application>
  <PresentationFormat>사용자 지정</PresentationFormat>
  <Paragraphs>141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SELECT 기본 구문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 실행 순서 정리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kosta-22</cp:lastModifiedBy>
  <cp:revision>1230</cp:revision>
  <dcterms:created xsi:type="dcterms:W3CDTF">2011-05-05T14:24:12Z</dcterms:created>
  <dcterms:modified xsi:type="dcterms:W3CDTF">2015-02-24T06:24:31Z</dcterms:modified>
</cp:coreProperties>
</file>