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74" r:id="rId4"/>
    <p:sldId id="275" r:id="rId5"/>
    <p:sldId id="276" r:id="rId6"/>
    <p:sldId id="283" r:id="rId7"/>
    <p:sldId id="284" r:id="rId8"/>
    <p:sldId id="278" r:id="rId9"/>
    <p:sldId id="277" r:id="rId10"/>
    <p:sldId id="279" r:id="rId11"/>
    <p:sldId id="282" r:id="rId12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3300"/>
    <a:srgbClr val="004070"/>
    <a:srgbClr val="FFFF99"/>
    <a:srgbClr val="FFFFCC"/>
    <a:srgbClr val="22270F"/>
    <a:srgbClr val="008000"/>
    <a:srgbClr val="93A73F"/>
    <a:srgbClr val="353D1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318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200472" y="18207"/>
            <a:ext cx="914501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2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Object Oriented Programming</a:t>
            </a:r>
            <a:endParaRPr lang="ko-KR" altLang="en-US" sz="42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endParaRPr lang="ko-KR" altLang="en-US" dirty="0" smtClean="0"/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ko-KR" altLang="en-US" sz="3600" dirty="0" smtClean="0"/>
              <a:t>멀티 </a:t>
            </a:r>
            <a:r>
              <a:rPr lang="ko-KR" altLang="en-US" sz="3600" dirty="0" err="1" smtClean="0"/>
              <a:t>스레드</a:t>
            </a:r>
            <a:r>
              <a:rPr lang="en-US" altLang="ko-KR" sz="3600" dirty="0" smtClean="0"/>
              <a:t>(Multi-Thread) </a:t>
            </a:r>
            <a:r>
              <a:rPr lang="ko-KR" altLang="en-US" sz="4000" dirty="0" smtClean="0"/>
              <a:t>프로그래밍</a:t>
            </a:r>
            <a:endParaRPr lang="ko-KR" altLang="en-US" sz="4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독립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종료와 관계없이 독립적으로 실행되는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</a:t>
            </a: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데몬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종료되는 시점에서 같이 종료되는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hread.setDemon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(true) 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독립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데몬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void Method(){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  <a:r>
              <a:rPr lang="en-US" altLang="ko-KR" dirty="0" smtClean="0">
                <a:solidFill>
                  <a:srgbClr val="0000CC"/>
                </a:solidFill>
              </a:rPr>
              <a:t>synchronized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동기화할 객체 또는 동기화할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 //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임계 영역 처리 구문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   }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스레드란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실행중인 하나의 프로그램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프로세스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내에서 독립적으로 실행되는 연속적인    작업 흐름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일련의 수행코드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을 의미한다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프로세스는 </a:t>
            </a:r>
            <a:r>
              <a:rPr lang="ko-KR" altLang="en-US" b="0" dirty="0" err="1" smtClean="0">
                <a:latin typeface="+mn-ea"/>
                <a:ea typeface="+mn-ea"/>
              </a:rPr>
              <a:t>스레드를</a:t>
            </a:r>
            <a:r>
              <a:rPr lang="ko-KR" altLang="en-US" b="0" dirty="0" smtClean="0">
                <a:latin typeface="+mn-ea"/>
                <a:ea typeface="+mn-ea"/>
              </a:rPr>
              <a:t> 감싸는 포장이며</a:t>
            </a:r>
            <a:r>
              <a:rPr lang="en-US" altLang="ko-KR" b="0" dirty="0" smtClean="0">
                <a:latin typeface="+mn-ea"/>
                <a:ea typeface="+mn-ea"/>
              </a:rPr>
              <a:t>, </a:t>
            </a:r>
            <a:r>
              <a:rPr lang="ko-KR" altLang="en-US" b="0" dirty="0" smtClean="0">
                <a:latin typeface="+mn-ea"/>
                <a:ea typeface="+mn-ea"/>
              </a:rPr>
              <a:t>실제 작업은 </a:t>
            </a:r>
            <a:r>
              <a:rPr lang="ko-KR" altLang="en-US" b="0" dirty="0" err="1" smtClean="0">
                <a:latin typeface="+mn-ea"/>
                <a:ea typeface="+mn-ea"/>
              </a:rPr>
              <a:t>스레드가</a:t>
            </a:r>
            <a:r>
              <a:rPr lang="ko-KR" altLang="en-US" b="0" dirty="0" smtClean="0">
                <a:latin typeface="+mn-ea"/>
                <a:ea typeface="+mn-ea"/>
              </a:rPr>
              <a:t> 담당한다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프로그램 실행 시 주</a:t>
            </a:r>
            <a:r>
              <a:rPr lang="en-US" altLang="ko-KR" b="0" dirty="0" smtClean="0">
                <a:latin typeface="+mn-ea"/>
                <a:ea typeface="+mn-ea"/>
              </a:rPr>
              <a:t>(main)</a:t>
            </a:r>
            <a:r>
              <a:rPr lang="ko-KR" altLang="en-US" b="0" dirty="0" smtClean="0">
                <a:latin typeface="+mn-ea"/>
                <a:ea typeface="+mn-ea"/>
              </a:rPr>
              <a:t> </a:t>
            </a:r>
            <a:r>
              <a:rPr lang="ko-KR" altLang="en-US" b="0" dirty="0" err="1" smtClean="0">
                <a:latin typeface="+mn-ea"/>
                <a:ea typeface="+mn-ea"/>
              </a:rPr>
              <a:t>스레드가</a:t>
            </a:r>
            <a:r>
              <a:rPr lang="ko-KR" altLang="en-US" b="0" dirty="0" smtClean="0">
                <a:latin typeface="+mn-ea"/>
                <a:ea typeface="+mn-ea"/>
              </a:rPr>
              <a:t> 생성되고 작업을 처리한 후 </a:t>
            </a:r>
            <a:r>
              <a:rPr lang="ko-KR" altLang="en-US" b="0" dirty="0" err="1" smtClean="0">
                <a:latin typeface="+mn-ea"/>
                <a:ea typeface="+mn-ea"/>
              </a:rPr>
              <a:t>스레드가</a:t>
            </a:r>
            <a:r>
              <a:rPr lang="ko-KR" altLang="en-US" b="0" dirty="0" smtClean="0">
                <a:latin typeface="+mn-ea"/>
                <a:ea typeface="+mn-ea"/>
              </a:rPr>
              <a:t> 종료되면 하나의 프로세스가 종료된다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자바 프로그램의 경우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메인 스레드가 생성되고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스레드는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main()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찾아 실행한다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기본적인 단일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환경을 제공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레드는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하나의 운영체제에서 여러 개의 프로그램이 동시에 실행되는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멀티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태스킹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(Multi-Tasking)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과 달리 하나의 프로세스에서 여러개의 작업이 실행되는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멀티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스레드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(Multi-Thread)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가능 하도록 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b="0" dirty="0" err="1" smtClean="0"/>
              <a:t>멀티태스킹의</a:t>
            </a:r>
            <a:r>
              <a:rPr lang="ko-KR" altLang="en-US" b="0" dirty="0" smtClean="0"/>
              <a:t> 경우 각 프로그램이 독립된 메모리에 존재하기 때문에 가능하며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운영체제는 프로그램 동작을 제어한다</a:t>
            </a:r>
            <a:r>
              <a:rPr lang="en-US" altLang="ko-KR" b="0" dirty="0" smtClean="0"/>
              <a:t>.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ko-KR" altLang="en-US" b="0" dirty="0" err="1" smtClean="0">
                <a:latin typeface="+mn-ea"/>
                <a:ea typeface="+mn-ea"/>
              </a:rPr>
              <a:t>스레드를</a:t>
            </a:r>
            <a:r>
              <a:rPr lang="ko-KR" altLang="en-US" b="0" dirty="0" smtClean="0">
                <a:latin typeface="+mn-ea"/>
                <a:ea typeface="+mn-ea"/>
              </a:rPr>
              <a:t> 이용하면 멀티프로세스와 달리 메모리 공유자원을 절약하면서 여러 개의 코드가 실행될 수 있기 때문에 자원 절약과 효율적인 병행</a:t>
            </a:r>
            <a:r>
              <a:rPr lang="en-US" altLang="ko-KR" b="0" dirty="0" smtClean="0">
                <a:latin typeface="+mn-ea"/>
                <a:ea typeface="+mn-ea"/>
              </a:rPr>
              <a:t>(Concurrent) </a:t>
            </a:r>
            <a:r>
              <a:rPr lang="ko-KR" altLang="en-US" b="0" dirty="0" smtClean="0">
                <a:latin typeface="+mn-ea"/>
                <a:ea typeface="+mn-ea"/>
              </a:rPr>
              <a:t>프로그래밍이 가능하다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일반적인 프로그램 언어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(C, C++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에서는 운영체제가 제공하는 스레드를 기본 기능으로 제공하지 않지만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자바 언어는 멀티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스레드를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위해 기본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API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지원한다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Thread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클래스와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Runnable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인터페이스를 제공하며</a:t>
            </a:r>
            <a:r>
              <a:rPr lang="en-US" altLang="ko-KR" b="0" dirty="0" smtClean="0">
                <a:latin typeface="+mn-ea"/>
              </a:rPr>
              <a:t>, </a:t>
            </a:r>
            <a:r>
              <a:rPr lang="ko-KR" altLang="en-US" b="0" dirty="0" smtClean="0">
                <a:latin typeface="+mn-ea"/>
              </a:rPr>
              <a:t>동기화 처리를 위해 </a:t>
            </a:r>
            <a:r>
              <a:rPr lang="en-US" altLang="ko-KR" b="0" dirty="0" smtClean="0">
                <a:solidFill>
                  <a:srgbClr val="0000CC"/>
                </a:solidFill>
                <a:latin typeface="+mn-ea"/>
              </a:rPr>
              <a:t>synchronized</a:t>
            </a:r>
            <a:r>
              <a:rPr lang="en-US" altLang="ko-KR" b="0" dirty="0" smtClean="0">
                <a:latin typeface="+mn-ea"/>
              </a:rPr>
              <a:t> </a:t>
            </a:r>
            <a:r>
              <a:rPr lang="ko-KR" altLang="en-US" b="0" dirty="0" smtClean="0">
                <a:latin typeface="+mn-ea"/>
              </a:rPr>
              <a:t>키워드를 제공한다</a:t>
            </a:r>
            <a:r>
              <a:rPr lang="en-US" altLang="ko-KR" b="0" dirty="0" smtClean="0">
                <a:latin typeface="+mn-ea"/>
              </a:rPr>
              <a:t>.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en-US" altLang="ko-KR" dirty="0" smtClean="0"/>
              <a:t>(Thread)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멀티스레드는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멀티태스킹과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달리 하나의 프로그램 내부에서 마치 두 개 이상의 프로그램이 동작하는 것과 같은 기능을 제공하는 것이다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ko-KR" altLang="en-US" b="0" dirty="0" smtClean="0">
                <a:latin typeface="+mn-ea"/>
                <a:ea typeface="+mn-ea"/>
              </a:rPr>
              <a:t>프로그램이 하나이기 때문에 실행이 여러 개 존재하더라도 효율적으로 메모리를 공유하게 된다</a:t>
            </a:r>
            <a:r>
              <a:rPr lang="en-US" altLang="ko-KR" b="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원칙적으로 같은 시간에 단 하나의 동작주기를 수행한다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ko-KR" altLang="en-US" b="0" dirty="0" smtClean="0"/>
              <a:t>논리적인 측면에서는 동시에 여러 가지 실행이 일어나는 것이지만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물리적인 측면에서는 매우 짧은 순간마다 하나의 실행이 수행되며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실행 주기가 끝나면 다른 다른 실행이 반복되는 형태다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멀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티스레드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환경에서는 여러 기능 반복을 자동으로 하기 때문에 단순히 개별적인 실행 코드를    작성하고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필요할 때마다 </a:t>
            </a:r>
            <a:r>
              <a:rPr lang="ko-KR" altLang="en-US" b="0" dirty="0" smtClean="0"/>
              <a:t> 독립적인 실행단위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즉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늘려 나가면 된다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단일스레드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멀티스레드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은 기본적으로 멀티스레드로 동작한다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ko-KR" altLang="en-US" b="0" dirty="0" smtClean="0"/>
              <a:t>지금까지 만들어온 자바 애플리케이션은 </a:t>
            </a:r>
            <a:r>
              <a:rPr lang="en-US" altLang="ko-KR" b="0" dirty="0" smtClean="0"/>
              <a:t>JVM(</a:t>
            </a:r>
            <a:r>
              <a:rPr lang="ko-KR" altLang="en-US" b="0" dirty="0" smtClean="0"/>
              <a:t>프로세스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에 의해 실행되는 멀티스레드 중 </a:t>
            </a:r>
            <a:r>
              <a:rPr lang="en-US" altLang="ko-KR" b="0" dirty="0" smtClean="0"/>
              <a:t>main    </a:t>
            </a:r>
            <a:r>
              <a:rPr lang="ko-KR" altLang="en-US" b="0" dirty="0" err="1" smtClean="0"/>
              <a:t>스레드에</a:t>
            </a:r>
            <a:r>
              <a:rPr lang="ko-KR" altLang="en-US" b="0" dirty="0" smtClean="0"/>
              <a:t> 해당한다</a:t>
            </a:r>
            <a:r>
              <a:rPr lang="en-US" altLang="ko-KR" b="0" dirty="0" smtClean="0"/>
              <a:t>(</a:t>
            </a:r>
            <a:r>
              <a:rPr lang="en-US" altLang="ko-KR" b="0" dirty="0" smtClean="0">
                <a:solidFill>
                  <a:srgbClr val="C00000"/>
                </a:solidFill>
              </a:rPr>
              <a:t>main() </a:t>
            </a:r>
            <a:r>
              <a:rPr lang="ko-KR" altLang="en-US" b="0" dirty="0" err="1" smtClean="0">
                <a:solidFill>
                  <a:srgbClr val="C00000"/>
                </a:solidFill>
              </a:rPr>
              <a:t>메소드는</a:t>
            </a:r>
            <a:r>
              <a:rPr lang="ko-KR" altLang="en-US" b="0" dirty="0" smtClean="0">
                <a:solidFill>
                  <a:srgbClr val="C00000"/>
                </a:solidFill>
              </a:rPr>
              <a:t> </a:t>
            </a:r>
            <a:r>
              <a:rPr lang="en-US" altLang="ko-KR" b="0" dirty="0" smtClean="0">
                <a:solidFill>
                  <a:srgbClr val="C00000"/>
                </a:solidFill>
              </a:rPr>
              <a:t>main </a:t>
            </a:r>
            <a:r>
              <a:rPr lang="ko-KR" altLang="en-US" b="0" dirty="0" err="1" smtClean="0">
                <a:solidFill>
                  <a:srgbClr val="C00000"/>
                </a:solidFill>
              </a:rPr>
              <a:t>스레드에</a:t>
            </a:r>
            <a:r>
              <a:rPr lang="ko-KR" altLang="en-US" b="0" dirty="0" smtClean="0">
                <a:solidFill>
                  <a:srgbClr val="C00000"/>
                </a:solidFill>
              </a:rPr>
              <a:t> 의해 최초 실행되는 </a:t>
            </a:r>
            <a:r>
              <a:rPr lang="ko-KR" altLang="en-US" b="0" dirty="0" err="1" smtClean="0">
                <a:solidFill>
                  <a:srgbClr val="C00000"/>
                </a:solidFill>
              </a:rPr>
              <a:t>엔트리</a:t>
            </a:r>
            <a:r>
              <a:rPr lang="ko-KR" altLang="en-US" b="0" dirty="0" smtClean="0">
                <a:solidFill>
                  <a:srgbClr val="C00000"/>
                </a:solidFill>
              </a:rPr>
              <a:t> 포인트이다</a:t>
            </a:r>
            <a:r>
              <a:rPr lang="en-US" altLang="ko-KR" b="0" dirty="0" smtClean="0"/>
              <a:t>)</a:t>
            </a:r>
          </a:p>
          <a:p>
            <a:pPr lvl="1"/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 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자동으로 실행되는 스레드로는 우선순위가 가장 낮은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가비지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콜렉터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등이 있다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멀티스레드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Muti</a:t>
            </a:r>
            <a:r>
              <a:rPr lang="en-US" altLang="ko-KR" dirty="0" smtClean="0"/>
              <a:t>-Thread)</a:t>
            </a:r>
            <a:r>
              <a:rPr lang="ko-KR" altLang="en-US" dirty="0" smtClean="0"/>
              <a:t> 개요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468012" y="3546599"/>
            <a:ext cx="3356132" cy="369332"/>
            <a:chOff x="468012" y="4473411"/>
            <a:chExt cx="3356132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68012" y="4473411"/>
              <a:ext cx="1258678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main</a:t>
              </a:r>
              <a:r>
                <a:rPr lang="ko-KR" altLang="en-US" sz="1600" dirty="0" err="1" smtClean="0"/>
                <a:t>스레드</a:t>
              </a:r>
              <a:endParaRPr lang="ko-KR" alt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00672" y="4473411"/>
              <a:ext cx="31130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4728" y="4473411"/>
              <a:ext cx="31130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8784" y="4473411"/>
              <a:ext cx="31130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12840" y="4473411"/>
              <a:ext cx="31130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4" idx="3"/>
              <a:endCxn id="6" idx="1"/>
            </p:cNvCxnSpPr>
            <p:nvPr/>
          </p:nvCxnSpPr>
          <p:spPr>
            <a:xfrm>
              <a:off x="1726690" y="4642688"/>
              <a:ext cx="273982" cy="1538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3"/>
              <a:endCxn id="7" idx="1"/>
            </p:cNvCxnSpPr>
            <p:nvPr/>
          </p:nvCxnSpPr>
          <p:spPr>
            <a:xfrm>
              <a:off x="2311976" y="4658077"/>
              <a:ext cx="19275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3"/>
              <a:endCxn id="8" idx="1"/>
            </p:cNvCxnSpPr>
            <p:nvPr/>
          </p:nvCxnSpPr>
          <p:spPr>
            <a:xfrm>
              <a:off x="2816032" y="4658077"/>
              <a:ext cx="19275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3"/>
              <a:endCxn id="9" idx="1"/>
            </p:cNvCxnSpPr>
            <p:nvPr/>
          </p:nvCxnSpPr>
          <p:spPr>
            <a:xfrm>
              <a:off x="3320088" y="4658077"/>
              <a:ext cx="192752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313708" y="3558793"/>
            <a:ext cx="2591619" cy="1211942"/>
            <a:chOff x="5313708" y="4473411"/>
            <a:chExt cx="2591619" cy="1211942"/>
          </a:xfrm>
        </p:grpSpPr>
        <p:sp>
          <p:nvSpPr>
            <p:cNvPr id="24" name="TextBox 23"/>
            <p:cNvSpPr txBox="1"/>
            <p:nvPr/>
          </p:nvSpPr>
          <p:spPr>
            <a:xfrm>
              <a:off x="5333532" y="4910479"/>
              <a:ext cx="1491676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스레드</a:t>
              </a:r>
              <a:r>
                <a:rPr lang="en-US" altLang="ko-KR" sz="1600" dirty="0" smtClean="0"/>
                <a:t>-1 ---</a:t>
              </a:r>
              <a:r>
                <a:rPr lang="en-US" altLang="ko-KR" sz="1600" dirty="0" smtClean="0">
                  <a:sym typeface="Wingdings" pitchFamily="2" charset="2"/>
                </a:rPr>
                <a:t>&gt;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13708" y="4473411"/>
              <a:ext cx="2591619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main</a:t>
              </a:r>
              <a:r>
                <a:rPr lang="ko-KR" altLang="en-US" sz="1600" dirty="0" err="1" smtClean="0"/>
                <a:t>스레드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-------------</a:t>
              </a:r>
              <a:r>
                <a:rPr lang="en-US" altLang="ko-KR" sz="1600" dirty="0" smtClean="0">
                  <a:sym typeface="Wingdings" pitchFamily="2" charset="2"/>
                </a:rPr>
                <a:t>&gt;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33532" y="5346799"/>
              <a:ext cx="2067740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/>
                <a:t>스레드</a:t>
              </a:r>
              <a:r>
                <a:rPr lang="en-US" altLang="ko-KR" sz="1600" dirty="0" smtClean="0"/>
                <a:t>-2 ----------</a:t>
              </a:r>
              <a:r>
                <a:rPr lang="en-US" altLang="ko-KR" sz="1600" dirty="0" smtClean="0">
                  <a:sym typeface="Wingdings" pitchFamily="2" charset="2"/>
                </a:rPr>
                <a:t>&gt;</a:t>
              </a:r>
              <a:endParaRPr lang="ko-KR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자바는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별개로 동작하는 멀티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작성을 위해 </a:t>
            </a:r>
            <a:r>
              <a:rPr lang="en-US" altLang="ko-KR" dirty="0" smtClean="0">
                <a:solidFill>
                  <a:srgbClr val="C00000"/>
                </a:solidFill>
              </a:rPr>
              <a:t>Thread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클래스와 </a:t>
            </a:r>
            <a:r>
              <a:rPr lang="en-US" altLang="ko-KR" dirty="0" err="1" smtClean="0">
                <a:solidFill>
                  <a:srgbClr val="C00000"/>
                </a:solidFill>
              </a:rPr>
              <a:t>Runnable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인터페이스를 제공한다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Thread </a:t>
            </a:r>
            <a:r>
              <a:rPr lang="ko-KR" altLang="en-US" dirty="0" smtClean="0">
                <a:solidFill>
                  <a:srgbClr val="C00000"/>
                </a:solidFill>
              </a:rPr>
              <a:t>클래스 상속받아 </a:t>
            </a:r>
            <a:r>
              <a:rPr lang="ko-KR" altLang="en-US" dirty="0" err="1" smtClean="0">
                <a:solidFill>
                  <a:srgbClr val="C00000"/>
                </a:solidFill>
              </a:rPr>
              <a:t>스레드</a:t>
            </a:r>
            <a:r>
              <a:rPr lang="ko-KR" altLang="en-US" dirty="0" smtClean="0">
                <a:solidFill>
                  <a:srgbClr val="C00000"/>
                </a:solidFill>
              </a:rPr>
              <a:t> 정의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0" dirty="0" smtClean="0"/>
              <a:t>run() : main </a:t>
            </a:r>
            <a:r>
              <a:rPr lang="ko-KR" altLang="en-US" b="0" dirty="0" err="1" smtClean="0"/>
              <a:t>스레드의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main() </a:t>
            </a:r>
            <a:r>
              <a:rPr lang="ko-KR" altLang="en-US" b="0" dirty="0" err="1" smtClean="0"/>
              <a:t>메소드와</a:t>
            </a:r>
            <a:r>
              <a:rPr lang="ko-KR" altLang="en-US" b="0" dirty="0" smtClean="0"/>
              <a:t> 같이 사용자 정의 </a:t>
            </a:r>
            <a:r>
              <a:rPr lang="ko-KR" altLang="en-US" b="0" dirty="0" err="1" smtClean="0"/>
              <a:t>스레드의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엔트리</a:t>
            </a:r>
            <a:r>
              <a:rPr lang="ko-KR" altLang="en-US" b="0" dirty="0" smtClean="0"/>
              <a:t> 포인트 역할 </a:t>
            </a:r>
            <a:r>
              <a:rPr lang="ko-KR" altLang="en-US" b="0" dirty="0" err="1" smtClean="0"/>
              <a:t>메소드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start() : </a:t>
            </a:r>
            <a:r>
              <a:rPr lang="ko-KR" altLang="en-US" b="0" dirty="0" err="1" smtClean="0"/>
              <a:t>스레드를</a:t>
            </a:r>
            <a:r>
              <a:rPr lang="ko-KR" altLang="en-US" b="0" dirty="0" smtClean="0"/>
              <a:t> 실행시키기 위한 </a:t>
            </a:r>
            <a:r>
              <a:rPr lang="ko-KR" altLang="en-US" b="0" dirty="0" err="1" smtClean="0"/>
              <a:t>메소드</a:t>
            </a:r>
            <a:r>
              <a:rPr lang="ko-KR" altLang="en-US" b="0" dirty="0" smtClean="0"/>
              <a:t> 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생성과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8" name="Picture 2" descr="D:\중앙일보아이티\수업교안\kamejava_ppt\k-019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222" y="2106439"/>
            <a:ext cx="72532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>
                <a:solidFill>
                  <a:srgbClr val="C00000"/>
                </a:solidFill>
              </a:rPr>
              <a:t>Runnable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인터페이스 구현하여 </a:t>
            </a:r>
            <a:r>
              <a:rPr lang="ko-KR" altLang="en-US" dirty="0" err="1" smtClean="0">
                <a:solidFill>
                  <a:srgbClr val="C00000"/>
                </a:solidFill>
              </a:rPr>
              <a:t>스레드</a:t>
            </a:r>
            <a:r>
              <a:rPr lang="ko-KR" altLang="en-US" dirty="0" smtClean="0">
                <a:solidFill>
                  <a:srgbClr val="C00000"/>
                </a:solidFill>
              </a:rPr>
              <a:t> 정의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b="0" dirty="0" smtClean="0"/>
              <a:t>run() </a:t>
            </a:r>
            <a:r>
              <a:rPr lang="ko-KR" altLang="en-US" b="0" dirty="0" err="1" smtClean="0"/>
              <a:t>추상메소드</a:t>
            </a:r>
            <a:r>
              <a:rPr lang="ko-KR" altLang="en-US" b="0" dirty="0" smtClean="0"/>
              <a:t> 구현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자바는 다중상속을 지원하지 않기 때문에 </a:t>
            </a:r>
            <a:r>
              <a:rPr lang="en-US" altLang="ko-KR" b="0" dirty="0" smtClean="0"/>
              <a:t>Thread </a:t>
            </a:r>
            <a:r>
              <a:rPr lang="ko-KR" altLang="en-US" b="0" dirty="0" smtClean="0"/>
              <a:t>클래스를 직접 상속받아 </a:t>
            </a:r>
            <a:r>
              <a:rPr lang="ko-KR" altLang="en-US" b="0" dirty="0" err="1" smtClean="0"/>
              <a:t>스레드를</a:t>
            </a:r>
            <a:r>
              <a:rPr lang="ko-KR" altLang="en-US" b="0" dirty="0" smtClean="0"/>
              <a:t> 구현할 수 없을 때 주로 사용</a:t>
            </a:r>
            <a:endParaRPr lang="en-US" altLang="ko-KR" b="0" dirty="0" smtClean="0"/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start()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없기 때문에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Runnable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생성자를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이용하여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생성한 후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thread.start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호출 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생성과 실행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생명 주기</a:t>
            </a:r>
            <a:r>
              <a:rPr lang="en-US" altLang="ko-KR" dirty="0" smtClean="0"/>
              <a:t>(Life Cycle)</a:t>
            </a:r>
            <a:endParaRPr lang="ko-KR" altLang="en-US" dirty="0"/>
          </a:p>
        </p:txBody>
      </p:sp>
      <p:sp>
        <p:nvSpPr>
          <p:cNvPr id="4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스레드는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start()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호출을 통해 활성화되고 실행되지만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다른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스레드에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의해서 선점되거나 대기 상태로 전이될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ko-KR" altLang="en-US" b="0" dirty="0" smtClean="0"/>
              <a:t>실행과 대기가 반복되다가 최종적으로 종료된다</a:t>
            </a:r>
            <a:r>
              <a:rPr lang="en-US" altLang="ko-KR" b="0" dirty="0" smtClean="0"/>
              <a:t>.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39"/>
          <p:cNvGrpSpPr>
            <a:grpSpLocks/>
          </p:cNvGrpSpPr>
          <p:nvPr/>
        </p:nvGrpSpPr>
        <p:grpSpPr bwMode="auto">
          <a:xfrm>
            <a:off x="1280592" y="1761256"/>
            <a:ext cx="7391400" cy="4665663"/>
            <a:chOff x="925513" y="1571625"/>
            <a:chExt cx="7391400" cy="4665663"/>
          </a:xfrm>
        </p:grpSpPr>
        <p:sp>
          <p:nvSpPr>
            <p:cNvPr id="6" name="AutoShape 271"/>
            <p:cNvSpPr>
              <a:spLocks noChangeArrowheads="1"/>
            </p:cNvSpPr>
            <p:nvPr/>
          </p:nvSpPr>
          <p:spPr bwMode="auto">
            <a:xfrm>
              <a:off x="3563938" y="2781300"/>
              <a:ext cx="1635125" cy="576263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b="1" dirty="0" err="1">
                  <a:solidFill>
                    <a:srgbClr val="C00000"/>
                  </a:solidFill>
                </a:rPr>
                <a:t>Runnable</a:t>
              </a:r>
              <a:endParaRPr lang="en-US" altLang="ko-KR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600" b="1" dirty="0" smtClean="0"/>
                <a:t>(</a:t>
              </a:r>
              <a:r>
                <a:rPr lang="ko-KR" altLang="en-US" sz="1600" b="1" dirty="0" smtClean="0"/>
                <a:t>실행대기)</a:t>
              </a:r>
              <a:endParaRPr lang="ko-KR" altLang="en-US" sz="1600" b="1" dirty="0"/>
            </a:p>
          </p:txBody>
        </p:sp>
        <p:sp>
          <p:nvSpPr>
            <p:cNvPr id="7" name="AutoShape 272"/>
            <p:cNvSpPr>
              <a:spLocks noChangeArrowheads="1"/>
            </p:cNvSpPr>
            <p:nvPr/>
          </p:nvSpPr>
          <p:spPr bwMode="auto">
            <a:xfrm>
              <a:off x="3563938" y="3932238"/>
              <a:ext cx="1635125" cy="576262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b="1" dirty="0">
                  <a:solidFill>
                    <a:srgbClr val="C00000"/>
                  </a:solidFill>
                </a:rPr>
                <a:t>Running</a:t>
              </a:r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실행)</a:t>
              </a:r>
            </a:p>
          </p:txBody>
        </p:sp>
        <p:sp>
          <p:nvSpPr>
            <p:cNvPr id="8" name="AutoShape 273"/>
            <p:cNvSpPr>
              <a:spLocks noChangeArrowheads="1"/>
            </p:cNvSpPr>
            <p:nvPr/>
          </p:nvSpPr>
          <p:spPr bwMode="auto">
            <a:xfrm>
              <a:off x="3563938" y="5662613"/>
              <a:ext cx="1635125" cy="57467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b="1" dirty="0">
                  <a:solidFill>
                    <a:srgbClr val="C00000"/>
                  </a:solidFill>
                </a:rPr>
                <a:t>Dead</a:t>
              </a:r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종료)</a:t>
              </a:r>
            </a:p>
          </p:txBody>
        </p:sp>
        <p:sp>
          <p:nvSpPr>
            <p:cNvPr id="9" name="Line 274"/>
            <p:cNvSpPr>
              <a:spLocks noChangeShapeType="1"/>
            </p:cNvSpPr>
            <p:nvPr/>
          </p:nvSpPr>
          <p:spPr bwMode="auto">
            <a:xfrm>
              <a:off x="4381501" y="2205038"/>
              <a:ext cx="0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275"/>
            <p:cNvSpPr>
              <a:spLocks noChangeShapeType="1"/>
            </p:cNvSpPr>
            <p:nvPr/>
          </p:nvSpPr>
          <p:spPr bwMode="auto">
            <a:xfrm>
              <a:off x="4708526" y="3357563"/>
              <a:ext cx="0" cy="574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276"/>
            <p:cNvSpPr>
              <a:spLocks noChangeShapeType="1"/>
            </p:cNvSpPr>
            <p:nvPr/>
          </p:nvSpPr>
          <p:spPr bwMode="auto">
            <a:xfrm flipH="1">
              <a:off x="4381501" y="4594225"/>
              <a:ext cx="0" cy="1033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277"/>
            <p:cNvSpPr>
              <a:spLocks noChangeShapeType="1"/>
            </p:cNvSpPr>
            <p:nvPr/>
          </p:nvSpPr>
          <p:spPr bwMode="auto">
            <a:xfrm flipV="1">
              <a:off x="4054476" y="3357563"/>
              <a:ext cx="0" cy="574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Rectangle 278"/>
            <p:cNvSpPr>
              <a:spLocks noChangeAspect="1" noChangeArrowheads="1"/>
            </p:cNvSpPr>
            <p:nvPr/>
          </p:nvSpPr>
          <p:spPr bwMode="auto">
            <a:xfrm>
              <a:off x="2906713" y="2427288"/>
              <a:ext cx="1447800" cy="304800"/>
            </a:xfrm>
            <a:prstGeom prst="rect">
              <a:avLst/>
            </a:prstGeom>
            <a:noFill/>
            <a:ln w="9525">
              <a:solidFill>
                <a:srgbClr val="FFFF99">
                  <a:alpha val="50195"/>
                </a:srgb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b="1" dirty="0"/>
                <a:t>Scheduler </a:t>
              </a:r>
              <a:r>
                <a:rPr lang="ko-KR" altLang="en-US" sz="1400" b="1" dirty="0"/>
                <a:t>관리</a:t>
              </a:r>
            </a:p>
          </p:txBody>
        </p:sp>
        <p:sp>
          <p:nvSpPr>
            <p:cNvPr id="14" name="AutoShape 279"/>
            <p:cNvSpPr>
              <a:spLocks noChangeArrowheads="1"/>
            </p:cNvSpPr>
            <p:nvPr/>
          </p:nvSpPr>
          <p:spPr bwMode="auto">
            <a:xfrm>
              <a:off x="3563938" y="1630363"/>
              <a:ext cx="1635125" cy="574675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ko-KR" sz="1600" b="1" dirty="0">
                  <a:solidFill>
                    <a:srgbClr val="C00000"/>
                  </a:solidFill>
                </a:rPr>
                <a:t>New</a:t>
              </a:r>
            </a:p>
            <a:p>
              <a:pPr algn="ctr"/>
              <a:r>
                <a:rPr lang="en-US" altLang="ko-KR" sz="1600" b="1" dirty="0"/>
                <a:t>(</a:t>
              </a:r>
              <a:r>
                <a:rPr lang="ko-KR" altLang="en-US" sz="1600" b="1" dirty="0"/>
                <a:t>생성)</a:t>
              </a:r>
            </a:p>
          </p:txBody>
        </p:sp>
        <p:sp>
          <p:nvSpPr>
            <p:cNvPr id="15" name="Rectangle 280"/>
            <p:cNvSpPr>
              <a:spLocks noChangeArrowheads="1"/>
            </p:cNvSpPr>
            <p:nvPr/>
          </p:nvSpPr>
          <p:spPr bwMode="auto">
            <a:xfrm>
              <a:off x="3592513" y="5094288"/>
              <a:ext cx="1752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ko-KR" sz="1400"/>
                <a:t>run()</a:t>
              </a:r>
              <a:r>
                <a:rPr lang="ko-KR" altLang="en-US" sz="1400"/>
                <a:t>메서드 종료</a:t>
              </a:r>
            </a:p>
            <a:p>
              <a:r>
                <a:rPr lang="en-US" altLang="ko-KR" sz="1400"/>
                <a:t>Stop()</a:t>
              </a:r>
            </a:p>
          </p:txBody>
        </p:sp>
        <p:sp>
          <p:nvSpPr>
            <p:cNvPr id="16" name="Line 281"/>
            <p:cNvSpPr>
              <a:spLocks noChangeShapeType="1"/>
            </p:cNvSpPr>
            <p:nvPr/>
          </p:nvSpPr>
          <p:spPr bwMode="auto">
            <a:xfrm>
              <a:off x="5199063" y="1860550"/>
              <a:ext cx="981075" cy="0"/>
            </a:xfrm>
            <a:prstGeom prst="line">
              <a:avLst/>
            </a:prstGeom>
            <a:noFill/>
            <a:ln w="9525">
              <a:solidFill>
                <a:srgbClr val="00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82"/>
            <p:cNvSpPr>
              <a:spLocks noChangeShapeType="1"/>
            </p:cNvSpPr>
            <p:nvPr/>
          </p:nvSpPr>
          <p:spPr bwMode="auto">
            <a:xfrm>
              <a:off x="4381501" y="2435225"/>
              <a:ext cx="1798637" cy="0"/>
            </a:xfrm>
            <a:prstGeom prst="line">
              <a:avLst/>
            </a:prstGeom>
            <a:noFill/>
            <a:ln w="9525">
              <a:solidFill>
                <a:srgbClr val="000000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Rectangle 283"/>
            <p:cNvSpPr>
              <a:spLocks noChangeArrowheads="1"/>
            </p:cNvSpPr>
            <p:nvPr/>
          </p:nvSpPr>
          <p:spPr bwMode="auto">
            <a:xfrm>
              <a:off x="4735513" y="3570288"/>
              <a:ext cx="10699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/>
                <a:t>run() </a:t>
              </a:r>
              <a:r>
                <a:rPr lang="ko-KR" altLang="en-US" sz="1400"/>
                <a:t>수행</a:t>
              </a:r>
            </a:p>
          </p:txBody>
        </p:sp>
        <p:sp>
          <p:nvSpPr>
            <p:cNvPr id="19" name="Rectangle 284"/>
            <p:cNvSpPr>
              <a:spLocks noChangeArrowheads="1"/>
            </p:cNvSpPr>
            <p:nvPr/>
          </p:nvSpPr>
          <p:spPr bwMode="auto">
            <a:xfrm>
              <a:off x="6180139" y="2292350"/>
              <a:ext cx="840134" cy="43180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ko-KR" sz="1400"/>
                <a:t>start()</a:t>
              </a:r>
            </a:p>
          </p:txBody>
        </p:sp>
        <p:sp>
          <p:nvSpPr>
            <p:cNvPr id="20" name="Rectangle 285"/>
            <p:cNvSpPr>
              <a:spLocks noChangeArrowheads="1"/>
            </p:cNvSpPr>
            <p:nvPr/>
          </p:nvSpPr>
          <p:spPr bwMode="auto">
            <a:xfrm>
              <a:off x="6180138" y="1571625"/>
              <a:ext cx="1488206" cy="43180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ko-KR" sz="1400"/>
                <a:t>new Thread()</a:t>
              </a:r>
            </a:p>
          </p:txBody>
        </p:sp>
        <p:sp>
          <p:nvSpPr>
            <p:cNvPr id="21" name="Rectangle 286"/>
            <p:cNvSpPr>
              <a:spLocks noChangeArrowheads="1"/>
            </p:cNvSpPr>
            <p:nvPr/>
          </p:nvSpPr>
          <p:spPr bwMode="auto">
            <a:xfrm>
              <a:off x="3287713" y="3570288"/>
              <a:ext cx="76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/>
                <a:t>yield()</a:t>
              </a:r>
            </a:p>
          </p:txBody>
        </p:sp>
        <p:sp>
          <p:nvSpPr>
            <p:cNvPr id="22" name="AutoShape 287"/>
            <p:cNvSpPr>
              <a:spLocks noChangeArrowheads="1"/>
            </p:cNvSpPr>
            <p:nvPr/>
          </p:nvSpPr>
          <p:spPr bwMode="auto">
            <a:xfrm>
              <a:off x="7173913" y="5170488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rgbClr val="808000">
                <a:alpha val="50195"/>
              </a:srgbClr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b="1"/>
                <a:t>봉쇄</a:t>
              </a:r>
            </a:p>
          </p:txBody>
        </p:sp>
        <p:sp>
          <p:nvSpPr>
            <p:cNvPr id="23" name="AutoShape 288"/>
            <p:cNvSpPr>
              <a:spLocks noChangeArrowheads="1"/>
            </p:cNvSpPr>
            <p:nvPr/>
          </p:nvSpPr>
          <p:spPr bwMode="auto">
            <a:xfrm>
              <a:off x="5726113" y="5170488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rgbClr val="808000">
                <a:alpha val="50195"/>
              </a:srgbClr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b="1"/>
                <a:t>유보</a:t>
              </a:r>
            </a:p>
          </p:txBody>
        </p:sp>
        <p:sp>
          <p:nvSpPr>
            <p:cNvPr id="24" name="Line 289"/>
            <p:cNvSpPr>
              <a:spLocks noChangeShapeType="1"/>
            </p:cNvSpPr>
            <p:nvPr/>
          </p:nvSpPr>
          <p:spPr bwMode="auto">
            <a:xfrm>
              <a:off x="5192713" y="4484688"/>
              <a:ext cx="1066800" cy="685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90"/>
            <p:cNvSpPr>
              <a:spLocks noChangeShapeType="1"/>
            </p:cNvSpPr>
            <p:nvPr/>
          </p:nvSpPr>
          <p:spPr bwMode="auto">
            <a:xfrm>
              <a:off x="5192713" y="4484688"/>
              <a:ext cx="2514600" cy="668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AutoShape 291"/>
            <p:cNvSpPr>
              <a:spLocks noChangeArrowheads="1"/>
            </p:cNvSpPr>
            <p:nvPr/>
          </p:nvSpPr>
          <p:spPr bwMode="auto">
            <a:xfrm>
              <a:off x="2373313" y="5170488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rgbClr val="808000">
                <a:alpha val="50195"/>
              </a:srgbClr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b="1"/>
                <a:t>수면</a:t>
              </a:r>
            </a:p>
          </p:txBody>
        </p:sp>
        <p:sp>
          <p:nvSpPr>
            <p:cNvPr id="27" name="AutoShape 292"/>
            <p:cNvSpPr>
              <a:spLocks noChangeArrowheads="1"/>
            </p:cNvSpPr>
            <p:nvPr/>
          </p:nvSpPr>
          <p:spPr bwMode="auto">
            <a:xfrm>
              <a:off x="925513" y="5170488"/>
              <a:ext cx="1066800" cy="381000"/>
            </a:xfrm>
            <a:prstGeom prst="roundRect">
              <a:avLst>
                <a:gd name="adj" fmla="val 16667"/>
              </a:avLst>
            </a:prstGeom>
            <a:solidFill>
              <a:srgbClr val="808000">
                <a:alpha val="50195"/>
              </a:srgbClr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ko-KR" altLang="en-US" sz="1600" b="1"/>
                <a:t>대기</a:t>
              </a:r>
            </a:p>
          </p:txBody>
        </p:sp>
        <p:sp>
          <p:nvSpPr>
            <p:cNvPr id="28" name="Line 293"/>
            <p:cNvSpPr>
              <a:spLocks noChangeShapeType="1"/>
            </p:cNvSpPr>
            <p:nvPr/>
          </p:nvSpPr>
          <p:spPr bwMode="auto">
            <a:xfrm flipH="1">
              <a:off x="1458913" y="4484688"/>
              <a:ext cx="2133600" cy="668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H="1">
              <a:off x="2830513" y="4484688"/>
              <a:ext cx="762000" cy="668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295"/>
            <p:cNvSpPr>
              <a:spLocks noChangeArrowheads="1"/>
            </p:cNvSpPr>
            <p:nvPr/>
          </p:nvSpPr>
          <p:spPr bwMode="auto">
            <a:xfrm>
              <a:off x="6408738" y="4560888"/>
              <a:ext cx="10699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/>
                <a:t>I/O</a:t>
              </a:r>
              <a:r>
                <a:rPr lang="ko-KR" altLang="en-US" sz="1400"/>
                <a:t>작업</a:t>
              </a:r>
            </a:p>
          </p:txBody>
        </p:sp>
        <p:cxnSp>
          <p:nvCxnSpPr>
            <p:cNvPr id="31" name="AutoShape 296"/>
            <p:cNvCxnSpPr>
              <a:cxnSpLocks noChangeShapeType="1"/>
              <a:stCxn id="22" idx="0"/>
              <a:endCxn id="6" idx="3"/>
            </p:cNvCxnSpPr>
            <p:nvPr/>
          </p:nvCxnSpPr>
          <p:spPr bwMode="auto">
            <a:xfrm rot="5400000" flipH="1">
              <a:off x="5403056" y="2866232"/>
              <a:ext cx="2100263" cy="250825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32" name="Rectangle 297"/>
            <p:cNvSpPr>
              <a:spLocks noChangeArrowheads="1"/>
            </p:cNvSpPr>
            <p:nvPr/>
          </p:nvSpPr>
          <p:spPr bwMode="auto">
            <a:xfrm>
              <a:off x="7018338" y="3646488"/>
              <a:ext cx="1298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/>
                <a:t>I/O</a:t>
              </a:r>
              <a:r>
                <a:rPr lang="ko-KR" altLang="en-US" sz="1400"/>
                <a:t>작업 완료</a:t>
              </a:r>
            </a:p>
          </p:txBody>
        </p:sp>
        <p:sp>
          <p:nvSpPr>
            <p:cNvPr id="33" name="Rectangle 298"/>
            <p:cNvSpPr>
              <a:spLocks noChangeArrowheads="1"/>
            </p:cNvSpPr>
            <p:nvPr/>
          </p:nvSpPr>
          <p:spPr bwMode="auto">
            <a:xfrm>
              <a:off x="4735513" y="4695825"/>
              <a:ext cx="1066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dirty="0"/>
                <a:t>suspend()</a:t>
              </a:r>
            </a:p>
          </p:txBody>
        </p:sp>
        <p:cxnSp>
          <p:nvCxnSpPr>
            <p:cNvPr id="34" name="AutoShape 299"/>
            <p:cNvCxnSpPr>
              <a:cxnSpLocks noChangeShapeType="1"/>
              <a:stCxn id="23" idx="2"/>
              <a:endCxn id="6" idx="3"/>
            </p:cNvCxnSpPr>
            <p:nvPr/>
          </p:nvCxnSpPr>
          <p:spPr bwMode="auto">
            <a:xfrm rot="16200000" flipV="1">
              <a:off x="4488656" y="3780632"/>
              <a:ext cx="2481263" cy="1060450"/>
            </a:xfrm>
            <a:prstGeom prst="bentConnector4">
              <a:avLst>
                <a:gd name="adj1" fmla="val -9213"/>
                <a:gd name="adj2" fmla="val -19611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35" name="Rectangle 300"/>
            <p:cNvSpPr>
              <a:spLocks noChangeArrowheads="1"/>
            </p:cNvSpPr>
            <p:nvPr/>
          </p:nvSpPr>
          <p:spPr bwMode="auto">
            <a:xfrm>
              <a:off x="6869113" y="5780088"/>
              <a:ext cx="10699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/>
                <a:t>resume()</a:t>
              </a:r>
            </a:p>
          </p:txBody>
        </p:sp>
        <p:sp>
          <p:nvSpPr>
            <p:cNvPr id="36" name="Rectangle 301"/>
            <p:cNvSpPr>
              <a:spLocks noChangeArrowheads="1"/>
            </p:cNvSpPr>
            <p:nvPr/>
          </p:nvSpPr>
          <p:spPr bwMode="auto">
            <a:xfrm>
              <a:off x="3208338" y="4619625"/>
              <a:ext cx="841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 dirty="0"/>
                <a:t>sleep()</a:t>
              </a:r>
            </a:p>
          </p:txBody>
        </p:sp>
        <p:sp>
          <p:nvSpPr>
            <p:cNvPr id="37" name="Rectangle 302"/>
            <p:cNvSpPr>
              <a:spLocks noChangeArrowheads="1"/>
            </p:cNvSpPr>
            <p:nvPr/>
          </p:nvSpPr>
          <p:spPr bwMode="auto">
            <a:xfrm>
              <a:off x="1916113" y="4619625"/>
              <a:ext cx="762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/>
                <a:t>wait()</a:t>
              </a:r>
            </a:p>
          </p:txBody>
        </p:sp>
        <p:cxnSp>
          <p:nvCxnSpPr>
            <p:cNvPr id="38" name="AutoShape 303"/>
            <p:cNvCxnSpPr>
              <a:cxnSpLocks noChangeShapeType="1"/>
              <a:stCxn id="26" idx="2"/>
              <a:endCxn id="6" idx="1"/>
            </p:cNvCxnSpPr>
            <p:nvPr/>
          </p:nvCxnSpPr>
          <p:spPr bwMode="auto">
            <a:xfrm rot="5400000" flipH="1" flipV="1">
              <a:off x="1994694" y="3982244"/>
              <a:ext cx="2481263" cy="657225"/>
            </a:xfrm>
            <a:prstGeom prst="bentConnector4">
              <a:avLst>
                <a:gd name="adj1" fmla="val -9213"/>
                <a:gd name="adj2" fmla="val -340097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39" name="Rectangle 304"/>
            <p:cNvSpPr>
              <a:spLocks noChangeArrowheads="1"/>
            </p:cNvSpPr>
            <p:nvPr/>
          </p:nvSpPr>
          <p:spPr bwMode="auto">
            <a:xfrm>
              <a:off x="1230313" y="5780088"/>
              <a:ext cx="1600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/>
                <a:t>sleep </a:t>
              </a:r>
              <a:r>
                <a:rPr lang="ko-KR" altLang="en-US" sz="1400"/>
                <a:t>시간 완료</a:t>
              </a:r>
            </a:p>
          </p:txBody>
        </p:sp>
        <p:cxnSp>
          <p:nvCxnSpPr>
            <p:cNvPr id="40" name="AutoShape 305"/>
            <p:cNvCxnSpPr>
              <a:cxnSpLocks noChangeShapeType="1"/>
              <a:endCxn id="6" idx="1"/>
            </p:cNvCxnSpPr>
            <p:nvPr/>
          </p:nvCxnSpPr>
          <p:spPr bwMode="auto">
            <a:xfrm flipV="1">
              <a:off x="1233488" y="3070225"/>
              <a:ext cx="2330450" cy="2111375"/>
            </a:xfrm>
            <a:prstGeom prst="bentConnector3">
              <a:avLst>
                <a:gd name="adj1" fmla="val 101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</p:cxnSp>
        <p:sp>
          <p:nvSpPr>
            <p:cNvPr id="41" name="Rectangle 306"/>
            <p:cNvSpPr>
              <a:spLocks noChangeArrowheads="1"/>
            </p:cNvSpPr>
            <p:nvPr/>
          </p:nvSpPr>
          <p:spPr bwMode="auto">
            <a:xfrm>
              <a:off x="1306513" y="3722688"/>
              <a:ext cx="1298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ko-KR" sz="1400"/>
                <a:t>notify()</a:t>
              </a:r>
            </a:p>
            <a:p>
              <a:pPr algn="just"/>
              <a:r>
                <a:rPr lang="en-US" altLang="ko-KR" sz="1400"/>
                <a:t>notifyAll()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New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: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동작할 준비는 되었지만 아직 동작하는 것은 아님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 상태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rgbClr val="C00000"/>
                </a:solidFill>
              </a:rPr>
              <a:t>Runnable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객체가 생성된 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start()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호출하면 실행 대기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상태로 이동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smtClean="0"/>
              <a:t> start()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호출했다고 바로 실행되는 것이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스케쥴러에</a:t>
            </a:r>
            <a:r>
              <a:rPr lang="ko-KR" altLang="en-US" dirty="0" smtClean="0"/>
              <a:t> 의해 관리될 수 있도록 등록하는 것임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Running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Runnable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상태의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스케쥴러에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의해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Running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상태로 이동하여 실제로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동작하는 상태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즉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run()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메소드가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실행되는 상태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sleep(), suspend(), wait(), join()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명시적으로 호출하거나 </a:t>
            </a:r>
            <a:r>
              <a:rPr lang="ko-KR" altLang="en-US" dirty="0" smtClean="0"/>
              <a:t>입출력이 발생할 경우 대기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상태로 전이한다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Blocked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코드가 실행되지 않는 상태를 의미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0" dirty="0" smtClean="0"/>
              <a:t>이 상태에서 </a:t>
            </a:r>
            <a:r>
              <a:rPr lang="en-US" altLang="ko-KR" b="0" dirty="0" smtClean="0"/>
              <a:t>sleep</a:t>
            </a:r>
            <a:r>
              <a:rPr lang="ko-KR" altLang="en-US" b="0" dirty="0" smtClean="0"/>
              <a:t>의 시간이 종료되었거나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명시적으로 </a:t>
            </a:r>
            <a:r>
              <a:rPr lang="en-US" altLang="ko-KR" b="0" dirty="0" smtClean="0"/>
              <a:t>notify(), </a:t>
            </a:r>
            <a:r>
              <a:rPr lang="en-US" altLang="ko-KR" b="0" dirty="0" err="1" smtClean="0"/>
              <a:t>notifyAll</a:t>
            </a:r>
            <a:r>
              <a:rPr lang="en-US" altLang="ko-KR" b="0" dirty="0" smtClean="0"/>
              <a:t>(), resume()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  호출하거나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입출력 작업이 완료되었을 경우 다시 </a:t>
            </a:r>
            <a:r>
              <a:rPr lang="en-US" altLang="ko-KR" b="0" dirty="0" err="1" smtClean="0"/>
              <a:t>Runnable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상태로 전이한다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Dead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완전 종료를 의미하며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종료된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스레드는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다시 시작할 수 없다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생명 주기</a:t>
            </a:r>
            <a:r>
              <a:rPr lang="en-US" altLang="ko-KR" dirty="0" smtClean="0"/>
              <a:t>(Life Cycle)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692037"/>
            <a:ext cx="9576000" cy="5688632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start()</a:t>
            </a:r>
          </a:p>
          <a:p>
            <a:pPr lvl="1"/>
            <a:r>
              <a:rPr lang="ko-KR" altLang="en-US" dirty="0" smtClean="0"/>
              <a:t>생성된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실행대기상태로 전이시킨다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yield()</a:t>
            </a:r>
          </a:p>
          <a:p>
            <a:pPr lvl="1"/>
            <a:r>
              <a:rPr lang="ko-KR" altLang="en-US" b="0" dirty="0" smtClean="0"/>
              <a:t>실행중인 </a:t>
            </a:r>
            <a:r>
              <a:rPr lang="ko-KR" altLang="en-US" b="0" dirty="0" err="1" smtClean="0"/>
              <a:t>스레드를</a:t>
            </a:r>
            <a:r>
              <a:rPr lang="ko-KR" altLang="en-US" b="0" dirty="0" smtClean="0"/>
              <a:t> 실행대기상태로 보내어 다른 </a:t>
            </a:r>
            <a:r>
              <a:rPr lang="ko-KR" altLang="en-US" b="0" dirty="0" err="1" smtClean="0"/>
              <a:t>스레드가</a:t>
            </a:r>
            <a:r>
              <a:rPr lang="ko-KR" altLang="en-US" b="0" dirty="0" smtClean="0"/>
              <a:t> 실행될 수 있도록 한다</a:t>
            </a:r>
            <a:r>
              <a:rPr lang="en-US" altLang="ko-KR" b="0" dirty="0" smtClean="0"/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sleep(long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milisecond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ko-KR" altLang="en-US" b="0" dirty="0" smtClean="0"/>
              <a:t>일정 시간 동안 </a:t>
            </a:r>
            <a:r>
              <a:rPr lang="ko-KR" altLang="en-US" b="0" dirty="0" err="1" smtClean="0"/>
              <a:t>스레드의</a:t>
            </a:r>
            <a:r>
              <a:rPr lang="ko-KR" altLang="en-US" b="0" dirty="0" smtClean="0"/>
              <a:t> 실행을 중지하는 것으로서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일정한 주기를 가지고 </a:t>
            </a:r>
            <a:r>
              <a:rPr lang="ko-KR" altLang="en-US" b="0" dirty="0" err="1" smtClean="0"/>
              <a:t>스레드를</a:t>
            </a:r>
            <a:r>
              <a:rPr lang="ko-KR" altLang="en-US" b="0" dirty="0" smtClean="0"/>
              <a:t> 실행시킬 필요가 있는 프로그램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예</a:t>
            </a:r>
            <a:r>
              <a:rPr lang="en-US" altLang="ko-KR" b="0" dirty="0" smtClean="0"/>
              <a:t>:</a:t>
            </a:r>
            <a:r>
              <a:rPr lang="ko-KR" altLang="en-US" b="0" dirty="0" smtClean="0"/>
              <a:t>시계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에서 주로 사용된다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err="1" smtClean="0"/>
              <a:t>스레드를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sleep</a:t>
            </a:r>
            <a:r>
              <a:rPr lang="ko-KR" altLang="en-US" b="0" dirty="0" smtClean="0"/>
              <a:t>할 경우 다른 </a:t>
            </a:r>
            <a:r>
              <a:rPr lang="ko-KR" altLang="en-US" b="0" dirty="0" err="1" smtClean="0"/>
              <a:t>스레드가</a:t>
            </a:r>
            <a:r>
              <a:rPr lang="ko-KR" altLang="en-US" b="0" dirty="0" smtClean="0"/>
              <a:t> 실행할 수 있는 기회가 주어진다</a:t>
            </a:r>
            <a:r>
              <a:rPr lang="en-US" altLang="ko-KR" b="0" dirty="0" smtClean="0"/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suspend()</a:t>
            </a:r>
          </a:p>
          <a:p>
            <a:pPr lvl="1"/>
            <a:r>
              <a:rPr lang="ko-KR" altLang="en-US" b="0" dirty="0" smtClean="0"/>
              <a:t>중지 시킨다는 점에서 </a:t>
            </a:r>
            <a:r>
              <a:rPr lang="en-US" altLang="ko-KR" b="0" dirty="0" smtClean="0"/>
              <a:t>sleep()</a:t>
            </a:r>
            <a:r>
              <a:rPr lang="ko-KR" altLang="en-US" b="0" dirty="0" smtClean="0"/>
              <a:t>와 동일하지만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시간 단위로 중지시키는 것이 아니라</a:t>
            </a:r>
            <a:r>
              <a:rPr lang="en-US" altLang="ko-KR" b="0" dirty="0" smtClean="0"/>
              <a:t>, suspend() </a:t>
            </a:r>
            <a:r>
              <a:rPr lang="ko-KR" altLang="en-US" b="0" dirty="0" err="1" smtClean="0"/>
              <a:t>메소드로</a:t>
            </a:r>
            <a:r>
              <a:rPr lang="ko-KR" altLang="en-US" b="0" dirty="0" smtClean="0"/>
              <a:t> 중지 시킨 후에는 </a:t>
            </a:r>
            <a:r>
              <a:rPr lang="en-US" altLang="ko-KR" b="0" dirty="0" smtClean="0"/>
              <a:t>resume()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이용하여 실행 대기상태로 전이시키는 차이가 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 smtClean="0"/>
              <a:t>그러나 이 </a:t>
            </a:r>
            <a:r>
              <a:rPr lang="ko-KR" altLang="en-US" b="0" dirty="0" err="1" smtClean="0"/>
              <a:t>메소드는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Dead-Lock</a:t>
            </a:r>
            <a:r>
              <a:rPr lang="ko-KR" altLang="en-US" b="0" dirty="0" smtClean="0"/>
              <a:t>을 유발할 가능성이 있기 때문에 </a:t>
            </a:r>
            <a:r>
              <a:rPr lang="en-US" altLang="ko-KR" b="0" dirty="0" smtClean="0"/>
              <a:t>stop() </a:t>
            </a:r>
            <a:r>
              <a:rPr lang="ko-KR" altLang="en-US" b="0" dirty="0" err="1" smtClean="0"/>
              <a:t>메소드와</a:t>
            </a:r>
            <a:r>
              <a:rPr lang="ko-KR" altLang="en-US" b="0" dirty="0" smtClean="0"/>
              <a:t> 함께 </a:t>
            </a:r>
            <a:r>
              <a:rPr lang="en-US" altLang="ko-KR" b="0" dirty="0" smtClean="0"/>
              <a:t>JDK1.2 </a:t>
            </a:r>
            <a:r>
              <a:rPr lang="ko-KR" altLang="en-US" b="0" dirty="0" smtClean="0"/>
              <a:t>이후 버전에서는 </a:t>
            </a:r>
            <a:r>
              <a:rPr lang="en-US" altLang="ko-KR" b="0" dirty="0" smtClean="0"/>
              <a:t>Deprecated </a:t>
            </a:r>
            <a:r>
              <a:rPr lang="ko-KR" altLang="en-US" b="0" dirty="0" smtClean="0"/>
              <a:t>경고를 발생하여 사용을 자제하도록 하고 있다</a:t>
            </a:r>
            <a:r>
              <a:rPr lang="en-US" altLang="ko-KR" b="0" dirty="0" smtClean="0"/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wait()</a:t>
            </a:r>
          </a:p>
          <a:p>
            <a:pPr lvl="1"/>
            <a:r>
              <a:rPr lang="ko-KR" altLang="en-US" b="0" dirty="0" smtClean="0"/>
              <a:t>중지 시킨 후 </a:t>
            </a:r>
            <a:r>
              <a:rPr lang="en-US" altLang="ko-KR" b="0" dirty="0" smtClean="0"/>
              <a:t>notify() </a:t>
            </a:r>
            <a:r>
              <a:rPr lang="ko-KR" altLang="en-US" b="0" dirty="0" err="1" smtClean="0"/>
              <a:t>메소드를</a:t>
            </a:r>
            <a:r>
              <a:rPr lang="ko-KR" altLang="en-US" b="0" dirty="0" smtClean="0"/>
              <a:t> 통해서 실행대기상태로 전이하기 때문에 </a:t>
            </a:r>
            <a:r>
              <a:rPr lang="en-US" altLang="ko-KR" b="0" dirty="0" smtClean="0"/>
              <a:t>suspend() </a:t>
            </a:r>
            <a:r>
              <a:rPr lang="ko-KR" altLang="en-US" b="0" dirty="0" err="1" smtClean="0"/>
              <a:t>메소드와</a:t>
            </a:r>
            <a:r>
              <a:rPr lang="ko-KR" altLang="en-US" b="0" dirty="0" smtClean="0"/>
              <a:t> 유사하지만</a:t>
            </a:r>
            <a:r>
              <a:rPr lang="en-US" altLang="ko-KR" b="0" dirty="0" smtClean="0"/>
              <a:t>, synchronized </a:t>
            </a:r>
            <a:r>
              <a:rPr lang="ko-KR" altLang="en-US" b="0" dirty="0" err="1" smtClean="0"/>
              <a:t>메소드에서만</a:t>
            </a:r>
            <a:r>
              <a:rPr lang="ko-KR" altLang="en-US" b="0" dirty="0" smtClean="0"/>
              <a:t> 사용할 수 있다는 차이점이 있다</a:t>
            </a:r>
            <a:r>
              <a:rPr lang="en-US" altLang="ko-KR" b="0" dirty="0" smtClean="0"/>
              <a:t>.</a:t>
            </a:r>
            <a:endParaRPr lang="en-US" altLang="ko-KR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join() / join(long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milisecond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join()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메소드를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호출한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</a:t>
            </a:r>
            <a:r>
              <a:rPr lang="ko-KR" altLang="en-US" b="0" dirty="0" err="1" smtClean="0"/>
              <a:t>는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기존 </a:t>
            </a:r>
            <a:r>
              <a:rPr lang="ko-KR" altLang="en-US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스레드가</a:t>
            </a:r>
            <a:r>
              <a:rPr lang="ko-KR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종료될 때가지 기다린다</a:t>
            </a:r>
            <a:r>
              <a:rPr lang="en-US" altLang="ko-KR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/>
            <a:r>
              <a:rPr lang="ko-KR" altLang="en-US" b="0" dirty="0" smtClean="0"/>
              <a:t>전달인자로 대기시간을 지정하면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대기 시간 안에 기존의 </a:t>
            </a:r>
            <a:r>
              <a:rPr lang="ko-KR" altLang="en-US" b="0" dirty="0" err="1" smtClean="0"/>
              <a:t>스레드가</a:t>
            </a:r>
            <a:r>
              <a:rPr lang="ko-KR" altLang="en-US" b="0" dirty="0" smtClean="0"/>
              <a:t> 종료되지 않을 경우 예외가 발생하도록 되어 있다</a:t>
            </a:r>
            <a:r>
              <a:rPr lang="en-US" altLang="ko-KR" b="0" dirty="0" smtClean="0"/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상태 전이를 위한 주요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Thread.MAX_PRIORITY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= 10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Thread.MIN_PRIORITY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=  1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Thread.NORM_PRIORITY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= 5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setPriority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newPriority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: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우선순위 값 설정</a:t>
            </a:r>
          </a:p>
          <a:p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getPrioriry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 :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스레드의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현재 우선순위 값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우선순위를 이용한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제어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6424</TotalTime>
  <Words>932</Words>
  <Application>Microsoft Office PowerPoint</Application>
  <PresentationFormat>사용자 지정</PresentationFormat>
  <Paragraphs>139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디자인 사용자 지정</vt:lpstr>
      <vt:lpstr>멀티 스레드(Multi-Thread) 프로그래밍</vt:lpstr>
      <vt:lpstr>스레드(Thread) 란?</vt:lpstr>
      <vt:lpstr>멀티스레드(Muti-Thread) 개요 </vt:lpstr>
      <vt:lpstr>자바 스레드 생성과 실행 </vt:lpstr>
      <vt:lpstr>자바 스레드 생성과 실행 </vt:lpstr>
      <vt:lpstr>스레드 생명 주기(Life Cycle)</vt:lpstr>
      <vt:lpstr>스레드 생명 주기(Life Cycle)</vt:lpstr>
      <vt:lpstr>스레드의 상태 전이를 위한 주요 메소드</vt:lpstr>
      <vt:lpstr>스레드 우선순위를 이용한 스레드 제어</vt:lpstr>
      <vt:lpstr>독립 스레드와 데몬 스레드</vt:lpstr>
      <vt:lpstr>스레드 동기화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kosta-01</cp:lastModifiedBy>
  <cp:revision>2389</cp:revision>
  <dcterms:created xsi:type="dcterms:W3CDTF">2011-05-05T14:24:12Z</dcterms:created>
  <dcterms:modified xsi:type="dcterms:W3CDTF">2014-06-13T06:53:31Z</dcterms:modified>
</cp:coreProperties>
</file>