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0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5" r:id="rId13"/>
    <p:sldId id="327" r:id="rId14"/>
  </p:sldIdLst>
  <p:sldSz cx="9906000" cy="666115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CC"/>
    <a:srgbClr val="003300"/>
    <a:srgbClr val="22270F"/>
    <a:srgbClr val="008000"/>
    <a:srgbClr val="93A73F"/>
    <a:srgbClr val="353D17"/>
    <a:srgbClr val="CC3300"/>
    <a:srgbClr val="004070"/>
    <a:srgbClr val="8E222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5" autoAdjust="0"/>
    <p:restoredTop sz="99110" autoAdjust="0"/>
  </p:normalViewPr>
  <p:slideViewPr>
    <p:cSldViewPr>
      <p:cViewPr varScale="1">
        <p:scale>
          <a:sx n="74" d="100"/>
          <a:sy n="74" d="100"/>
        </p:scale>
        <p:origin x="-1218" y="-90"/>
      </p:cViewPr>
      <p:guideLst>
        <p:guide orient="horz" pos="2098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-262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E5891-A530-4395-96D5-7BC1F4DEF44D}" type="datetimeFigureOut">
              <a:rPr lang="ko-KR" altLang="en-US" smtClean="0"/>
              <a:pPr/>
              <a:t>2015-02-06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AE531-B6BB-4ADD-9EB7-44073863E29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202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96B77-A7C6-4E39-B4EE-FFB3194A2229}" type="datetimeFigureOut">
              <a:rPr lang="ko-KR" altLang="en-US" smtClean="0"/>
              <a:pPr/>
              <a:t>2015-02-06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685800"/>
            <a:ext cx="5099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45ED3-F16D-4AA3-B592-D8DF2733944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3918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rgbClr val="DEFF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9633520" cy="6661150"/>
          </a:xfrm>
          <a:prstGeom prst="rect">
            <a:avLst/>
          </a:prstGeom>
          <a:gradFill flip="none" rotWithShape="1">
            <a:gsLst>
              <a:gs pos="100000">
                <a:srgbClr val="667727"/>
              </a:gs>
              <a:gs pos="59000">
                <a:srgbClr val="05050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856656" y="5850855"/>
            <a:ext cx="7905328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5673080" y="5850855"/>
            <a:ext cx="3672408" cy="81029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ko-KR" sz="1800" b="1" dirty="0" smtClean="0">
                <a:solidFill>
                  <a:srgbClr val="B9D200"/>
                </a:solidFill>
                <a:latin typeface="+mj-lt"/>
              </a:rPr>
              <a:t>bangry313@gmail.com</a:t>
            </a:r>
            <a:endParaRPr lang="ko-KR" altLang="en-US" sz="1800" b="1" dirty="0">
              <a:solidFill>
                <a:srgbClr val="B9D200"/>
              </a:solidFill>
              <a:latin typeface="+mj-lt"/>
            </a:endParaRPr>
          </a:p>
        </p:txBody>
      </p:sp>
      <p:sp>
        <p:nvSpPr>
          <p:cNvPr id="22" name="제목 개체 틀 1"/>
          <p:cNvSpPr txBox="1">
            <a:spLocks/>
          </p:cNvSpPr>
          <p:nvPr userDrawn="1"/>
        </p:nvSpPr>
        <p:spPr>
          <a:xfrm>
            <a:off x="430088" y="18207"/>
            <a:ext cx="8915400" cy="13681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54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algn="r"/>
            <a:r>
              <a:rPr lang="en-US" altLang="ko-KR" sz="5400" b="1" kern="1200" baseline="0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j-ea"/>
                <a:ea typeface="+mj-ea"/>
                <a:cs typeface="+mn-cs"/>
              </a:rPr>
              <a:t>JAVA PROGRAMMING</a:t>
            </a:r>
            <a:endParaRPr lang="ko-KR" altLang="en-US" sz="5400" b="1" kern="1200" baseline="0" dirty="0">
              <a:solidFill>
                <a:schemeClr val="tx2">
                  <a:lumMod val="40000"/>
                  <a:lumOff val="60000"/>
                </a:schemeClr>
              </a:solidFill>
              <a:latin typeface="+mj-ea"/>
              <a:ea typeface="+mj-ea"/>
              <a:cs typeface="+mn-cs"/>
            </a:endParaRPr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200472" y="1458367"/>
            <a:ext cx="9561512" cy="0"/>
          </a:xfrm>
          <a:prstGeom prst="line">
            <a:avLst/>
          </a:prstGeom>
          <a:ln w="15875">
            <a:solidFill>
              <a:srgbClr val="7C912F"/>
            </a:solidFill>
          </a:ln>
          <a:effectLst>
            <a:outerShdw blurRad="723900" dist="50800" dir="5400000" algn="ctr" rotWithShape="0">
              <a:srgbClr val="000000">
                <a:alpha val="43137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1726232" y="1458367"/>
            <a:ext cx="7619256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2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ko-KR" dirty="0" smtClean="0"/>
              <a:t>SUBSET TITLE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5"/>
          <p:cNvGrpSpPr/>
          <p:nvPr userDrawn="1"/>
        </p:nvGrpSpPr>
        <p:grpSpPr>
          <a:xfrm>
            <a:off x="0" y="0"/>
            <a:ext cx="9920480" cy="666279"/>
            <a:chOff x="0" y="0"/>
            <a:chExt cx="9920480" cy="666279"/>
          </a:xfrm>
        </p:grpSpPr>
        <p:sp>
          <p:nvSpPr>
            <p:cNvPr id="7" name="직사각형 6"/>
            <p:cNvSpPr/>
            <p:nvPr userDrawn="1"/>
          </p:nvSpPr>
          <p:spPr>
            <a:xfrm>
              <a:off x="0" y="0"/>
              <a:ext cx="252000" cy="666000"/>
            </a:xfrm>
            <a:prstGeom prst="rect">
              <a:avLst/>
            </a:prstGeom>
            <a:solidFill>
              <a:srgbClr val="DEFF02"/>
            </a:solidFill>
            <a:ln w="50800" cap="rnd" cmpd="dbl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71683" tIns="35841" rIns="71683" bIns="35841" anchor="b"/>
            <a:lstStyle/>
            <a:p>
              <a:pPr algn="ctr" eaLnBrk="1" latinLnBrk="0" hangingPunct="1"/>
              <a:endParaRPr kumimoji="0" lang="en-US"/>
            </a:p>
          </p:txBody>
        </p:sp>
        <p:grpSp>
          <p:nvGrpSpPr>
            <p:cNvPr id="3" name="그룹 11"/>
            <p:cNvGrpSpPr/>
            <p:nvPr userDrawn="1"/>
          </p:nvGrpSpPr>
          <p:grpSpPr>
            <a:xfrm>
              <a:off x="272480" y="0"/>
              <a:ext cx="9648000" cy="666279"/>
              <a:chOff x="272480" y="0"/>
              <a:chExt cx="9648000" cy="666279"/>
            </a:xfrm>
          </p:grpSpPr>
          <p:sp>
            <p:nvSpPr>
              <p:cNvPr id="8" name="직사각형 7"/>
              <p:cNvSpPr/>
              <p:nvPr userDrawn="1"/>
            </p:nvSpPr>
            <p:spPr>
              <a:xfrm>
                <a:off x="272481" y="0"/>
                <a:ext cx="9633403" cy="612000"/>
              </a:xfrm>
              <a:prstGeom prst="rect">
                <a:avLst/>
              </a:prstGeom>
              <a:solidFill>
                <a:srgbClr val="353D17"/>
              </a:solidFill>
              <a:ln w="50800" cap="rnd" cmpd="dbl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lIns="180000" tIns="35841" rIns="71683" bIns="35841" anchor="ctr"/>
              <a:lstStyle/>
              <a:p>
                <a:pPr algn="l" eaLnBrk="1" latinLnBrk="0" hangingPunct="1"/>
                <a:endParaRPr kumimoji="0" lang="en-US" sz="2000" b="1" dirty="0">
                  <a:latin typeface="+mj-ea"/>
                  <a:ea typeface="+mj-ea"/>
                </a:endParaRPr>
              </a:p>
            </p:txBody>
          </p:sp>
          <p:sp>
            <p:nvSpPr>
              <p:cNvPr id="9" name="직사각형 8"/>
              <p:cNvSpPr/>
              <p:nvPr userDrawn="1"/>
            </p:nvSpPr>
            <p:spPr>
              <a:xfrm>
                <a:off x="272480" y="630279"/>
                <a:ext cx="9648000" cy="36000"/>
              </a:xfrm>
              <a:prstGeom prst="rect">
                <a:avLst/>
              </a:prstGeom>
              <a:solidFill>
                <a:srgbClr val="93A7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내용 개체 틀 2"/>
          <p:cNvSpPr>
            <a:spLocks noGrp="1"/>
          </p:cNvSpPr>
          <p:nvPr userDrawn="1">
            <p:ph idx="14"/>
          </p:nvPr>
        </p:nvSpPr>
        <p:spPr>
          <a:xfrm>
            <a:off x="165528" y="810295"/>
            <a:ext cx="9576000" cy="5688632"/>
          </a:xfrm>
          <a:prstGeom prst="rect">
            <a:avLst/>
          </a:prstGeom>
        </p:spPr>
        <p:txBody>
          <a:bodyPr>
            <a:normAutofit/>
          </a:bodyPr>
          <a:lstStyle>
            <a:lvl1pPr marL="182563" indent="-182563">
              <a:buClr>
                <a:srgbClr val="353D17"/>
              </a:buClr>
              <a:buSzPct val="90000"/>
              <a:buFont typeface="Wingdings 2" pitchFamily="18" charset="2"/>
              <a:buChar char=""/>
              <a:defRPr sz="1800" b="1" baseline="0">
                <a:solidFill>
                  <a:srgbClr val="353D17"/>
                </a:solidFill>
                <a:latin typeface="+mn-ea"/>
                <a:ea typeface="+mn-ea"/>
              </a:defRPr>
            </a:lvl1pPr>
            <a:lvl2pPr marL="452438" indent="-200025">
              <a:buClr>
                <a:srgbClr val="404040"/>
              </a:buClr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2pPr>
            <a:lvl3pPr marL="723900" indent="-228600">
              <a:buClr>
                <a:srgbClr val="404040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defRPr>
            </a:lvl3pPr>
            <a:lvl4pPr marL="985838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4pPr>
            <a:lvl5pPr marL="1165225" indent="-228600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</p:txBody>
      </p:sp>
      <p:sp>
        <p:nvSpPr>
          <p:cNvPr id="17" name="제목 개체 틀 1"/>
          <p:cNvSpPr>
            <a:spLocks noGrp="1"/>
          </p:cNvSpPr>
          <p:nvPr>
            <p:ph type="title"/>
          </p:nvPr>
        </p:nvSpPr>
        <p:spPr>
          <a:xfrm>
            <a:off x="344488" y="-23"/>
            <a:ext cx="9433048" cy="6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66700"/>
            <a:ext cx="8915400" cy="1109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54163"/>
            <a:ext cx="8915400" cy="4395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88504" y="6173788"/>
            <a:ext cx="3136900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352284" y="6173788"/>
            <a:ext cx="425252" cy="3540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467B4-F292-434B-B428-C213E67BBE9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464" y="1602383"/>
            <a:ext cx="9217024" cy="1152128"/>
          </a:xfrm>
        </p:spPr>
        <p:txBody>
          <a:bodyPr/>
          <a:lstStyle/>
          <a:p>
            <a:r>
              <a:rPr lang="ko-KR" altLang="en-US" sz="5400" dirty="0" smtClean="0"/>
              <a:t>정규 </a:t>
            </a:r>
            <a:r>
              <a:rPr lang="ko-KR" altLang="en-US" sz="5400" dirty="0" err="1" smtClean="0"/>
              <a:t>표현식</a:t>
            </a:r>
            <a:r>
              <a:rPr lang="en-US" altLang="ko-KR" sz="5400" dirty="0" smtClean="0"/>
              <a:t/>
            </a:r>
            <a:br>
              <a:rPr lang="en-US" altLang="ko-KR" sz="5400" dirty="0" smtClean="0"/>
            </a:br>
            <a:r>
              <a:rPr lang="en-US" altLang="ko-KR" sz="3200" b="0" dirty="0" smtClean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Regular Expression</a:t>
            </a:r>
            <a:endParaRPr lang="ko-KR" altLang="en-US" sz="32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467992" cy="568863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dirty="0" smtClean="0"/>
              <a:t>표현 예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자주 사용되는 패턴 및 </a:t>
            </a:r>
            <a:r>
              <a:rPr lang="ko-KR" altLang="en-US" sz="2400" dirty="0" smtClean="0"/>
              <a:t>문자클래스</a:t>
            </a:r>
            <a:endParaRPr lang="ko-KR" altLang="en-US" sz="2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79173" y="1216779"/>
          <a:ext cx="8578283" cy="3625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653"/>
                <a:gridCol w="1640653"/>
                <a:gridCol w="5296977"/>
              </a:tblGrid>
              <a:tr h="396588">
                <a:tc gridSpan="2"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문자클래스 및 패턴</a:t>
                      </a:r>
                      <a:endParaRPr lang="en-US" sz="1400" b="0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300" b="0" kern="0" spc="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설 명</a:t>
                      </a:r>
                      <a:endParaRPr lang="ko-KR" altLang="en-US" sz="1400" b="0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  <a:tr h="3969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\w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[a-zA-Z0-9]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알파벳이나 숫자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  <a:tr h="3969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\W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[^a-zA-Z0-9]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알파벳이나 숫자를 제외한 문자</a:t>
                      </a:r>
                    </a:p>
                  </a:txBody>
                  <a:tcPr marL="64770" marR="64770" marT="17907" marB="17907" anchor="ctr"/>
                </a:tc>
              </a:tr>
              <a:tr h="3969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\d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[0-9]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숫자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[0-9]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와 동일</a:t>
                      </a:r>
                    </a:p>
                  </a:txBody>
                  <a:tcPr marL="64770" marR="64770" marT="17907" marB="17907" anchor="ctr"/>
                </a:tc>
              </a:tr>
              <a:tr h="3969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\D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[^0-9]</a:t>
                      </a: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숫자를 제외한 모든 문자</a:t>
                      </a:r>
                    </a:p>
                  </a:txBody>
                  <a:tcPr marL="64770" marR="64770" marT="17907" marB="17907" anchor="ctr"/>
                </a:tc>
              </a:tr>
              <a:tr h="3969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\p{Digit}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^[0-9]*$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숫자만</a:t>
                      </a:r>
                    </a:p>
                  </a:txBody>
                  <a:tcPr marL="64770" marR="64770" marT="17907" marB="17907" anchor="ctr"/>
                </a:tc>
              </a:tr>
              <a:tr h="3969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\p{Alpha}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^[a-</a:t>
                      </a:r>
                      <a:r>
                        <a:rPr lang="en-US" altLang="ko-KR" sz="1400" b="0" kern="0" spc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zA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-Z]*$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영문자만</a:t>
                      </a:r>
                    </a:p>
                  </a:txBody>
                  <a:tcPr marL="64770" marR="64770" marT="17907" marB="17907" anchor="ctr"/>
                </a:tc>
              </a:tr>
              <a:tr h="45059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^[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힣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]*$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한글만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  <a:tr h="39696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\p{</a:t>
                      </a:r>
                      <a:r>
                        <a:rPr lang="en-US" altLang="ko-KR" sz="1400" b="0" kern="0" spc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Alnum</a:t>
                      </a: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}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^[a-zA-Z0-9]*$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영어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숫자만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467992" cy="568863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dirty="0" smtClean="0"/>
              <a:t>표현 예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자주 사용되는 패턴 및 문자클래스</a:t>
            </a:r>
            <a:endParaRPr lang="ko-KR" altLang="en-US" sz="2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69842" y="1223681"/>
          <a:ext cx="8659622" cy="4048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1815"/>
                <a:gridCol w="6597807"/>
              </a:tblGrid>
              <a:tr h="59472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/>
                        <a:t>구분</a:t>
                      </a:r>
                      <a:endParaRPr lang="ko-KR" altLang="en-US" sz="14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smtClean="0"/>
                        <a:t>패턴 및 문자클래스</a:t>
                      </a:r>
                      <a:endParaRPr lang="en-US" sz="1400" b="1" kern="0" spc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  <a:tr h="5756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/>
                        <a:t>이메일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 smtClean="0"/>
                        <a:t>^[a-zA-Z0-9]+@[a-zA-Z0-9]+(\.[\w]+)+$</a:t>
                      </a:r>
                      <a:endParaRPr lang="en-US" sz="1400" kern="0" spc="0" dirty="0"/>
                    </a:p>
                  </a:txBody>
                  <a:tcPr marL="64770" marR="64770" marT="17907" marB="17907" anchor="ctr"/>
                </a:tc>
              </a:tr>
              <a:tr h="5756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/>
                        <a:t>휴대폰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/>
                        <a:t>^01(?:0|1|[6-9]) - (\d{3,4}) - \d{4}$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  <a:tr h="5756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/>
                        <a:t>일반전화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/>
                        <a:t>^\d{2,3} - \d{3,4} - \d{4</a:t>
                      </a:r>
                      <a:r>
                        <a:rPr lang="en-US" sz="1400" kern="0" spc="0" dirty="0" smtClean="0"/>
                        <a:t>}$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  <a:tr h="5756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/>
                        <a:t>주민등록번호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/>
                        <a:t>\d{6} \- [1-4]\d{6} 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  <a:tr h="5756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/>
                        <a:t>IP</a:t>
                      </a:r>
                      <a:r>
                        <a:rPr lang="ko-KR" altLang="en-US" sz="1400" kern="0" spc="0" dirty="0"/>
                        <a:t>주소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/>
                        <a:t>([0-9]{1,3</a:t>
                      </a:r>
                      <a:r>
                        <a:rPr lang="en-US" sz="1400" kern="0" spc="0" dirty="0" smtClean="0"/>
                        <a:t>})\.</a:t>
                      </a:r>
                      <a:r>
                        <a:rPr lang="en-US" altLang="ko-KR" sz="1400" kern="0" spc="0" dirty="0" smtClean="0"/>
                        <a:t> ([0-9]{1,3})\. ([0-9]{1,3})\. ([0-9]{1,3})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  <a:tr h="57568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파일 </a:t>
                      </a:r>
                      <a:r>
                        <a:rPr lang="ko-KR" altLang="en-US" sz="1400" b="0" kern="0" spc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확장자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([^\s]+(\.(?</a:t>
                      </a: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)(</a:t>
                      </a:r>
                      <a:r>
                        <a:rPr lang="en-US" altLang="ko-KR" sz="14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jpg|png|gif|bmp</a:t>
                      </a:r>
                      <a:r>
                        <a:rPr lang="en-US" altLang="ko-KR" sz="14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))$)           </a:t>
                      </a:r>
                      <a:r>
                        <a:rPr lang="en-US" altLang="ko-KR" sz="1400" b="0" i="0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(?</a:t>
                      </a:r>
                      <a:r>
                        <a:rPr lang="en-US" altLang="ko-KR" sz="1400" b="0" i="0" kern="1200" dirty="0" err="1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400" b="0" i="0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) : </a:t>
                      </a:r>
                      <a:r>
                        <a:rPr lang="ko-KR" altLang="en-US" sz="1400" b="0" i="0" kern="1200" dirty="0" smtClean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대소문자를 구분하지 않음</a:t>
                      </a:r>
                      <a:endParaRPr lang="en-US" sz="1400" b="0" kern="0" spc="0" dirty="0">
                        <a:solidFill>
                          <a:srgbClr val="00B0F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467992" cy="568863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err="1" smtClean="0"/>
              <a:t>java.util.regex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패키지</a:t>
            </a:r>
            <a:endParaRPr lang="en-US" altLang="ko-KR" dirty="0" smtClean="0"/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smtClean="0"/>
              <a:t>Pattern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dirty="0" smtClean="0"/>
              <a:t>주어진 정규 </a:t>
            </a:r>
            <a:r>
              <a:rPr lang="ko-KR" altLang="en-US" dirty="0" err="1" smtClean="0"/>
              <a:t>표현식으로부터</a:t>
            </a:r>
            <a:r>
              <a:rPr lang="ko-KR" altLang="en-US" dirty="0" smtClean="0"/>
              <a:t> 패턴 생성</a:t>
            </a: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smtClean="0"/>
              <a:t>Pattern </a:t>
            </a:r>
            <a:r>
              <a:rPr lang="en-US" altLang="ko-KR" dirty="0" err="1" smtClean="0"/>
              <a:t>pattern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Pattern.compile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”);</a:t>
            </a: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dirty="0" smtClean="0"/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smtClean="0"/>
              <a:t>Matcher </a:t>
            </a:r>
            <a:r>
              <a:rPr lang="ko-KR" altLang="en-US" dirty="0" smtClean="0"/>
              <a:t>클래스</a:t>
            </a: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dirty="0" smtClean="0"/>
              <a:t>문자열이 주어진 패턴과 일치하는지 확인</a:t>
            </a: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smtClean="0"/>
              <a:t>Matcher </a:t>
            </a:r>
            <a:r>
              <a:rPr lang="en-US" altLang="ko-KR" dirty="0" err="1" smtClean="0"/>
              <a:t>matcher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pattern.patcher</a:t>
            </a:r>
            <a:r>
              <a:rPr lang="en-US" altLang="ko-KR" dirty="0" smtClean="0"/>
              <a:t>(“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”);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err="1" smtClean="0"/>
              <a:t>matcher.find</a:t>
            </a:r>
            <a:r>
              <a:rPr lang="en-US" altLang="ko-KR" dirty="0" smtClean="0"/>
              <a:t>();</a:t>
            </a:r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err="1" smtClean="0"/>
              <a:t>matcher.matches</a:t>
            </a:r>
            <a:r>
              <a:rPr lang="en-US" altLang="ko-KR" dirty="0" smtClean="0"/>
              <a:t>();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자바 </a:t>
            </a:r>
            <a:r>
              <a:rPr lang="en-US" altLang="ko-KR" sz="2400" dirty="0" smtClean="0"/>
              <a:t>API</a:t>
            </a:r>
            <a:r>
              <a:rPr lang="ko-KR" altLang="en-US" sz="2400" dirty="0" smtClean="0"/>
              <a:t>를 이용한 정규 </a:t>
            </a:r>
            <a:r>
              <a:rPr lang="ko-KR" altLang="en-US" sz="2400" dirty="0" err="1" smtClean="0"/>
              <a:t>표현식</a:t>
            </a:r>
            <a:r>
              <a:rPr lang="ko-KR" altLang="en-US" sz="2400" dirty="0" smtClean="0"/>
              <a:t> 처리</a:t>
            </a:r>
            <a:endParaRPr lang="ko-KR" altLang="en-US" sz="2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97834" y="1990416"/>
          <a:ext cx="8847653" cy="1282195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591070"/>
                <a:gridCol w="5256583"/>
              </a:tblGrid>
              <a:tr h="61973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-50" dirty="0"/>
                        <a:t>static Pattern compile(String </a:t>
                      </a:r>
                      <a:r>
                        <a:rPr lang="en-US" sz="1400" b="0" kern="0" spc="-50" dirty="0" err="1"/>
                        <a:t>regex</a:t>
                      </a:r>
                      <a:r>
                        <a:rPr lang="en-US" sz="1400" b="0" kern="0" spc="-50" dirty="0"/>
                        <a:t>) 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-50" dirty="0"/>
                        <a:t>주어진 </a:t>
                      </a:r>
                      <a:r>
                        <a:rPr lang="ko-KR" altLang="en-US" sz="1400" b="0" kern="0" spc="-50" dirty="0" smtClean="0"/>
                        <a:t>정규 </a:t>
                      </a:r>
                      <a:r>
                        <a:rPr lang="ko-KR" altLang="en-US" sz="1400" b="0" kern="0" spc="-50" dirty="0" err="1" smtClean="0"/>
                        <a:t>표현식으로부터</a:t>
                      </a:r>
                      <a:r>
                        <a:rPr lang="ko-KR" altLang="en-US" sz="1400" b="0" kern="0" spc="-50" dirty="0" smtClean="0"/>
                        <a:t> 패턴 생성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  <a:tr h="66245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0" spc="-50" dirty="0"/>
                        <a:t>static Matcher </a:t>
                      </a:r>
                      <a:r>
                        <a:rPr lang="en-US" sz="1400" b="0" kern="0" spc="-50" dirty="0" err="1"/>
                        <a:t>matcher</a:t>
                      </a:r>
                      <a:r>
                        <a:rPr lang="en-US" sz="1400" b="0" kern="0" spc="-50" dirty="0"/>
                        <a:t> (</a:t>
                      </a:r>
                      <a:r>
                        <a:rPr lang="en-US" sz="1400" b="0" kern="0" spc="-50" dirty="0" err="1"/>
                        <a:t>CharSequence</a:t>
                      </a:r>
                      <a:r>
                        <a:rPr lang="en-US" sz="1400" b="0" kern="0" spc="-50" dirty="0"/>
                        <a:t> input) </a:t>
                      </a:r>
                      <a:endParaRPr 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-50" dirty="0" smtClean="0"/>
                        <a:t>패턴을 검색하는 </a:t>
                      </a:r>
                      <a:r>
                        <a:rPr lang="en-US" altLang="ko-KR" sz="1400" b="0" kern="0" spc="-50" dirty="0"/>
                        <a:t>Matcher </a:t>
                      </a:r>
                      <a:r>
                        <a:rPr lang="ko-KR" altLang="en-US" sz="1400" b="0" kern="0" spc="-50" dirty="0" smtClean="0"/>
                        <a:t>객체</a:t>
                      </a:r>
                      <a:r>
                        <a:rPr lang="en-US" altLang="ko-KR" sz="1400" b="0" kern="0" spc="-50" dirty="0" smtClean="0"/>
                        <a:t> </a:t>
                      </a:r>
                      <a:r>
                        <a:rPr lang="ko-KR" altLang="en-US" sz="1400" b="0" kern="0" spc="-50" dirty="0" smtClean="0"/>
                        <a:t>반환</a:t>
                      </a:r>
                      <a:r>
                        <a:rPr lang="en-US" altLang="ko-KR" sz="1400" b="0" kern="0" spc="-50" dirty="0" smtClean="0"/>
                        <a:t> </a:t>
                      </a:r>
                      <a:endParaRPr lang="ko-KR" altLang="en-US" sz="1400" b="0" kern="0" spc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165528" y="823174"/>
            <a:ext cx="9467992" cy="568863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smtClean="0"/>
              <a:t>String </a:t>
            </a:r>
            <a:r>
              <a:rPr lang="ko-KR" altLang="en-US" dirty="0" smtClean="0"/>
              <a:t>클래스에는 정규 </a:t>
            </a:r>
            <a:r>
              <a:rPr lang="ko-KR" altLang="en-US" dirty="0" err="1" smtClean="0"/>
              <a:t>표현식을</a:t>
            </a:r>
            <a:r>
              <a:rPr lang="ko-KR" altLang="en-US" dirty="0" smtClean="0"/>
              <a:t> 쉽게 처리할 수 있도록 다양한 </a:t>
            </a:r>
            <a:r>
              <a:rPr lang="ko-KR" altLang="en-US" dirty="0" err="1" smtClean="0"/>
              <a:t>메서드를</a:t>
            </a:r>
            <a:r>
              <a:rPr lang="ko-KR" altLang="en-US" dirty="0" smtClean="0"/>
              <a:t> 제공한다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String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클래스를</a:t>
            </a:r>
            <a:r>
              <a:rPr lang="ko-KR" altLang="en-US" sz="2400" dirty="0" smtClean="0"/>
              <a:t> </a:t>
            </a:r>
            <a:r>
              <a:rPr lang="ko-KR" altLang="en-US" sz="2400" dirty="0" smtClean="0"/>
              <a:t>이용한 정규 </a:t>
            </a:r>
            <a:r>
              <a:rPr lang="ko-KR" altLang="en-US" sz="2400" dirty="0" err="1" smtClean="0"/>
              <a:t>표현식</a:t>
            </a:r>
            <a:r>
              <a:rPr lang="ko-KR" altLang="en-US" sz="2400" dirty="0" smtClean="0"/>
              <a:t> 처리</a:t>
            </a:r>
            <a:endParaRPr lang="ko-KR" altLang="en-US" sz="2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63150" y="1314351"/>
          <a:ext cx="8882337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29810"/>
                <a:gridCol w="4752527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메소드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 능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err="1" smtClean="0"/>
                        <a:t>boolean</a:t>
                      </a:r>
                      <a:r>
                        <a:rPr lang="en-US" altLang="ko-KR" sz="1400" dirty="0" smtClean="0"/>
                        <a:t> matches(String </a:t>
                      </a:r>
                      <a:r>
                        <a:rPr lang="en-US" altLang="ko-KR" sz="1400" dirty="0" err="1" smtClean="0"/>
                        <a:t>regex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문자열이 </a:t>
                      </a:r>
                      <a:r>
                        <a:rPr lang="ko-KR" altLang="en-US" sz="1400" dirty="0" smtClean="0"/>
                        <a:t>주어진 </a:t>
                      </a:r>
                      <a:r>
                        <a:rPr lang="ko-KR" altLang="en-US" sz="1400" dirty="0" smtClean="0"/>
                        <a:t>정규식과 정확히 일치하는지 </a:t>
                      </a:r>
                      <a:r>
                        <a:rPr lang="ko-KR" altLang="en-US" sz="1400" dirty="0" smtClean="0"/>
                        <a:t>여부 반환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String </a:t>
                      </a:r>
                      <a:r>
                        <a:rPr lang="en-US" altLang="ko-KR" sz="1400" dirty="0" err="1" smtClean="0"/>
                        <a:t>replaceAll</a:t>
                      </a:r>
                      <a:r>
                        <a:rPr lang="en-US" altLang="ko-KR" sz="1400" dirty="0" smtClean="0"/>
                        <a:t>(String </a:t>
                      </a:r>
                      <a:r>
                        <a:rPr lang="en-US" altLang="ko-KR" sz="1400" dirty="0" err="1" smtClean="0"/>
                        <a:t>regex</a:t>
                      </a:r>
                      <a:r>
                        <a:rPr lang="en-US" altLang="ko-KR" sz="1400" dirty="0" smtClean="0"/>
                        <a:t>, String replace)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정규식과 </a:t>
                      </a:r>
                      <a:r>
                        <a:rPr lang="ko-KR" altLang="en-US" sz="1400" dirty="0" smtClean="0"/>
                        <a:t>일치하는 모든 부분을 </a:t>
                      </a:r>
                      <a:r>
                        <a:rPr lang="en-US" altLang="ko-KR" sz="1400" dirty="0" smtClean="0"/>
                        <a:t>replace</a:t>
                      </a:r>
                      <a:r>
                        <a:rPr lang="ko-KR" altLang="en-US" sz="1400" dirty="0" smtClean="0"/>
                        <a:t>로 </a:t>
                      </a:r>
                      <a:r>
                        <a:rPr lang="ko-KR" altLang="en-US" sz="1400" dirty="0" smtClean="0"/>
                        <a:t>치환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String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en-US" altLang="ko-KR" sz="1400" baseline="0" dirty="0" err="1" smtClean="0"/>
                        <a:t>replaceFirst</a:t>
                      </a:r>
                      <a:r>
                        <a:rPr lang="en-US" altLang="ko-KR" sz="1400" baseline="0" dirty="0" smtClean="0"/>
                        <a:t>(</a:t>
                      </a:r>
                      <a:r>
                        <a:rPr lang="en-US" altLang="ko-KR" sz="1400" dirty="0" smtClean="0"/>
                        <a:t>String </a:t>
                      </a:r>
                      <a:r>
                        <a:rPr lang="en-US" altLang="ko-KR" sz="1400" dirty="0" err="1" smtClean="0"/>
                        <a:t>regex</a:t>
                      </a:r>
                      <a:r>
                        <a:rPr lang="en-US" altLang="ko-KR" sz="1400" dirty="0" smtClean="0"/>
                        <a:t>, String </a:t>
                      </a:r>
                      <a:r>
                        <a:rPr lang="en-US" altLang="ko-KR" sz="1400" dirty="0" err="1" smtClean="0"/>
                        <a:t>replaceStr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정규식과 </a:t>
                      </a:r>
                      <a:r>
                        <a:rPr lang="ko-KR" altLang="en-US" sz="1400" dirty="0" smtClean="0"/>
                        <a:t>일치하는 첫 부분을 </a:t>
                      </a:r>
                      <a:r>
                        <a:rPr lang="en-US" altLang="ko-KR" sz="1400" dirty="0" smtClean="0"/>
                        <a:t>replace</a:t>
                      </a:r>
                      <a:r>
                        <a:rPr lang="ko-KR" altLang="en-US" sz="1400" dirty="0" smtClean="0"/>
                        <a:t>로 </a:t>
                      </a:r>
                      <a:r>
                        <a:rPr lang="ko-KR" altLang="en-US" sz="1400" dirty="0" smtClean="0"/>
                        <a:t>치환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String[] </a:t>
                      </a:r>
                      <a:r>
                        <a:rPr lang="en-US" altLang="ko-KR" sz="1400" dirty="0" err="1" smtClean="0"/>
                        <a:t>splite</a:t>
                      </a:r>
                      <a:r>
                        <a:rPr lang="en-US" altLang="ko-KR" sz="1400" dirty="0" smtClean="0"/>
                        <a:t>(String </a:t>
                      </a:r>
                      <a:r>
                        <a:rPr lang="en-US" altLang="ko-KR" sz="1400" dirty="0" err="1" smtClean="0"/>
                        <a:t>regex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정규식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err="1" smtClean="0"/>
                        <a:t>구분자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을 </a:t>
                      </a:r>
                      <a:r>
                        <a:rPr lang="ko-KR" altLang="en-US" sz="1400" dirty="0" smtClean="0"/>
                        <a:t>기준으로 분할하여 배열로 반환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일정한 규칙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패턴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  <a:r>
              <a:rPr lang="ko-KR" altLang="en-US" dirty="0" smtClean="0">
                <a:solidFill>
                  <a:srgbClr val="C00000"/>
                </a:solidFill>
              </a:rPr>
              <a:t>을 가진 문자열을 표현하는 형식을 말한다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</a:p>
          <a:p>
            <a:pPr lvl="1"/>
            <a:r>
              <a:rPr lang="ko-KR" altLang="en-US" dirty="0" smtClean="0">
                <a:solidFill>
                  <a:srgbClr val="C00000"/>
                </a:solidFill>
              </a:rPr>
              <a:t>문자열에서 특정한 조합이나 단어를 찾아내는 패턴을 말한다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</a:p>
          <a:p>
            <a:pPr lvl="1"/>
            <a:r>
              <a:rPr lang="en-US" altLang="ko-KR" dirty="0" smtClean="0">
                <a:solidFill>
                  <a:srgbClr val="C00000"/>
                </a:solidFill>
              </a:rPr>
              <a:t>$, ^, [, {, (, |, ), *, +, ?, \ </a:t>
            </a:r>
            <a:r>
              <a:rPr lang="ko-KR" altLang="en-US" dirty="0" smtClean="0">
                <a:solidFill>
                  <a:srgbClr val="C00000"/>
                </a:solidFill>
              </a:rPr>
              <a:t>과 같은 메타문자의 조합</a:t>
            </a:r>
            <a:r>
              <a:rPr lang="en-US" altLang="ko-KR" dirty="0" smtClean="0">
                <a:solidFill>
                  <a:srgbClr val="C00000"/>
                </a:solidFill>
              </a:rPr>
              <a:t>(</a:t>
            </a:r>
            <a:r>
              <a:rPr lang="ko-KR" altLang="en-US" dirty="0" smtClean="0">
                <a:solidFill>
                  <a:srgbClr val="C00000"/>
                </a:solidFill>
              </a:rPr>
              <a:t>패턴</a:t>
            </a:r>
            <a:r>
              <a:rPr lang="en-US" altLang="ko-KR" dirty="0" smtClean="0">
                <a:solidFill>
                  <a:srgbClr val="C00000"/>
                </a:solidFill>
              </a:rPr>
              <a:t>)</a:t>
            </a:r>
            <a:r>
              <a:rPr lang="ko-KR" altLang="en-US" dirty="0" smtClean="0">
                <a:solidFill>
                  <a:srgbClr val="C00000"/>
                </a:solidFill>
              </a:rPr>
              <a:t>으로 다양한 문자열을 표현할 수 있다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문자열을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많이 처리하는 프로그래밍 언어</a:t>
            </a:r>
            <a:r>
              <a:rPr lang="en-US" altLang="ko-KR" dirty="0" smtClean="0"/>
              <a:t>(C, Perl, Java, JavaScript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특정 패턴을 가진 문자열을 쉽게 검색하거나 가공할 수 있도록 지원한다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메타문자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의미를 갖는 기호</a:t>
            </a:r>
            <a:r>
              <a:rPr lang="en-US" altLang="ko-KR" dirty="0" smtClean="0"/>
              <a:t>)</a:t>
            </a:r>
            <a:r>
              <a:rPr lang="ko-KR" altLang="en-US" dirty="0" smtClean="0"/>
              <a:t>나 문자클래스를 이용하여 일정한 문자열의 패턴 정의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ex) </a:t>
            </a:r>
            <a:r>
              <a:rPr lang="ko-KR" altLang="en-US" dirty="0" smtClean="0"/>
              <a:t>특정 문자열 안에 </a:t>
            </a:r>
            <a:r>
              <a:rPr lang="en-US" altLang="ko-KR" dirty="0" smtClean="0"/>
              <a:t>hello</a:t>
            </a:r>
            <a:r>
              <a:rPr lang="ko-KR" altLang="en-US" dirty="0" smtClean="0"/>
              <a:t>라는 문자열이 들어 있는지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혹은 특정 숫자가 들어 있는지 등의 검색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Java </a:t>
            </a:r>
            <a:r>
              <a:rPr lang="ko-KR" altLang="en-US" dirty="0" smtClean="0"/>
              <a:t>언어의 경우 </a:t>
            </a:r>
            <a:r>
              <a:rPr lang="en-US" altLang="ko-KR" dirty="0" smtClean="0"/>
              <a:t>JDK1.4</a:t>
            </a:r>
            <a:r>
              <a:rPr lang="ko-KR" altLang="en-US" dirty="0" smtClean="0"/>
              <a:t>부터 정규 </a:t>
            </a:r>
            <a:r>
              <a:rPr lang="ko-KR" altLang="en-US" dirty="0" err="1" smtClean="0"/>
              <a:t>표현식을</a:t>
            </a:r>
            <a:r>
              <a:rPr lang="ko-KR" altLang="en-US" dirty="0" smtClean="0"/>
              <a:t> 지원하기 위한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제공한다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>
                <a:latin typeface="+mn-ea"/>
                <a:ea typeface="+mn-ea"/>
              </a:rPr>
              <a:t>Pattern, Matcher </a:t>
            </a:r>
            <a:r>
              <a:rPr lang="ko-KR" altLang="en-US" dirty="0" smtClean="0">
                <a:latin typeface="+mn-ea"/>
                <a:ea typeface="+mn-ea"/>
              </a:rPr>
              <a:t>클래스 등</a:t>
            </a:r>
            <a:r>
              <a:rPr lang="en-US" altLang="ko-KR" dirty="0" smtClean="0"/>
              <a:t>….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정규 </a:t>
            </a:r>
            <a:r>
              <a:rPr lang="ko-KR" altLang="en-US" sz="2400" dirty="0" err="1" smtClean="0"/>
              <a:t>표현식</a:t>
            </a:r>
            <a:r>
              <a:rPr lang="en-US" altLang="ko-KR" sz="2400" dirty="0" smtClean="0"/>
              <a:t>(Regular Expression)</a:t>
            </a:r>
            <a:r>
              <a:rPr lang="ko-KR" altLang="en-US" sz="2400" dirty="0" smtClean="0"/>
              <a:t>이란</a:t>
            </a:r>
            <a:r>
              <a:rPr lang="en-US" altLang="ko-KR" sz="2400" dirty="0" smtClean="0"/>
              <a:t>?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467992" cy="568863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smtClean="0"/>
              <a:t>‘.’ </a:t>
            </a:r>
            <a:r>
              <a:rPr lang="ko-KR" altLang="en-US" dirty="0" smtClean="0"/>
              <a:t>기호</a:t>
            </a: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smtClean="0"/>
              <a:t>‘.’</a:t>
            </a:r>
            <a:r>
              <a:rPr lang="ko-KR" altLang="en-US" dirty="0" smtClean="0"/>
              <a:t>가 위치한 곳에 반드시 임의의 한 문자가 위치하여야 함을 </a:t>
            </a:r>
            <a:r>
              <a:rPr lang="ko-KR" altLang="en-US" dirty="0" smtClean="0"/>
              <a:t>표현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문자의 종류는 가리지 않음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lang="en-US" altLang="ko-KR" dirty="0" smtClean="0"/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smtClean="0"/>
              <a:t>‘*’ </a:t>
            </a:r>
            <a:r>
              <a:rPr lang="ko-KR" altLang="en-US" dirty="0" smtClean="0"/>
              <a:t>기호</a:t>
            </a: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smtClean="0"/>
              <a:t>‘*’ </a:t>
            </a:r>
            <a:r>
              <a:rPr lang="ko-KR" altLang="en-US" dirty="0" smtClean="0"/>
              <a:t>앞에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위치한 문자가 </a:t>
            </a:r>
            <a:r>
              <a:rPr lang="en-US" altLang="ko-KR" dirty="0" smtClean="0"/>
              <a:t>0</a:t>
            </a:r>
            <a:r>
              <a:rPr lang="ko-KR" altLang="en-US" dirty="0" smtClean="0"/>
              <a:t>개 이상 반복함을 표현</a:t>
            </a:r>
            <a:endParaRPr lang="en-US" altLang="ko-KR" dirty="0" smtClean="0"/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sz="600" dirty="0" smtClean="0"/>
          </a:p>
          <a:p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정규 </a:t>
            </a:r>
            <a:r>
              <a:rPr lang="ko-KR" altLang="en-US" sz="2400" dirty="0" err="1" smtClean="0"/>
              <a:t>표현식에서</a:t>
            </a:r>
            <a:r>
              <a:rPr lang="ko-KR" altLang="en-US" sz="2400" dirty="0" smtClean="0"/>
              <a:t> 사용되는 메타문자</a:t>
            </a:r>
            <a:endParaRPr lang="ko-KR" altLang="en-US" sz="2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41852" y="1615262"/>
          <a:ext cx="7429552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15153"/>
                <a:gridCol w="601439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패턴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일치하는 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latin typeface="+mn-ea"/>
                          <a:ea typeface="+mn-ea"/>
                        </a:rPr>
                        <a:t>a.b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latin typeface="+mn-ea"/>
                          <a:ea typeface="+mn-ea"/>
                        </a:rPr>
                        <a:t>acb</a:t>
                      </a:r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400" b="0" dirty="0" err="1" smtClean="0">
                          <a:latin typeface="+mn-ea"/>
                          <a:ea typeface="+mn-ea"/>
                        </a:rPr>
                        <a:t>azb</a:t>
                      </a:r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등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ab.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abz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bc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zbc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741852" y="4220429"/>
          <a:ext cx="7429552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15153"/>
                <a:gridCol w="601439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패턴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일치하는 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Hello*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Hell, Hello, </a:t>
                      </a:r>
                      <a:r>
                        <a:rPr lang="en-US" altLang="ko-KR" sz="1400" b="0" dirty="0" err="1" smtClean="0">
                          <a:latin typeface="+mn-ea"/>
                          <a:ea typeface="+mn-ea"/>
                        </a:rPr>
                        <a:t>Helloo</a:t>
                      </a:r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4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baseline="0" dirty="0" err="1" smtClean="0">
                          <a:latin typeface="+mn-ea"/>
                          <a:ea typeface="+mn-ea"/>
                        </a:rPr>
                        <a:t>Hellooo</a:t>
                      </a:r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등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*c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Ac,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Abbc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Abbbc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*d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표현 불가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(*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앞에는 반드시 한 글자 이상의 단어가 와야 한다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467992" cy="568863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smtClean="0"/>
              <a:t>‘+’ </a:t>
            </a:r>
            <a:r>
              <a:rPr lang="ko-KR" altLang="en-US" dirty="0" smtClean="0"/>
              <a:t>기호</a:t>
            </a: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smtClean="0"/>
              <a:t>‘*’</a:t>
            </a:r>
            <a:r>
              <a:rPr lang="ko-KR" altLang="en-US" dirty="0" smtClean="0"/>
              <a:t>과 흡사하지만</a:t>
            </a:r>
            <a:r>
              <a:rPr lang="en-US" altLang="ko-KR" dirty="0" smtClean="0"/>
              <a:t>, ‘+’</a:t>
            </a:r>
            <a:r>
              <a:rPr lang="ko-KR" altLang="en-US" dirty="0" smtClean="0"/>
              <a:t>는 반드시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이상의 문자가 반복함을 표현</a:t>
            </a: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lang="en-US" altLang="ko-KR" dirty="0" smtClean="0"/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smtClean="0"/>
              <a:t>‘?’ </a:t>
            </a:r>
            <a:r>
              <a:rPr lang="ko-KR" altLang="en-US" dirty="0" smtClean="0"/>
              <a:t>기호</a:t>
            </a: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smtClean="0"/>
              <a:t>‘?’ </a:t>
            </a:r>
            <a:r>
              <a:rPr lang="ko-KR" altLang="en-US" dirty="0" smtClean="0"/>
              <a:t>앞에 위치한 문자가 </a:t>
            </a:r>
            <a:r>
              <a:rPr lang="en-US" altLang="ko-KR" dirty="0" smtClean="0"/>
              <a:t>0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반복함을 표현</a:t>
            </a: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정규 </a:t>
            </a:r>
            <a:r>
              <a:rPr lang="ko-KR" altLang="en-US" sz="2400" dirty="0" err="1" smtClean="0"/>
              <a:t>표현식에서</a:t>
            </a:r>
            <a:r>
              <a:rPr lang="ko-KR" altLang="en-US" sz="2400" dirty="0" smtClean="0"/>
              <a:t> 사용되는 메타문자</a:t>
            </a:r>
            <a:endParaRPr lang="ko-KR" altLang="en-US" sz="24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33037" y="1602383"/>
          <a:ext cx="7429552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15153"/>
                <a:gridCol w="601439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패턴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일치하는 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Hello+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Hello, </a:t>
                      </a:r>
                      <a:r>
                        <a:rPr lang="en-US" altLang="ko-KR" sz="1400" b="0" dirty="0" err="1" smtClean="0">
                          <a:latin typeface="+mn-ea"/>
                          <a:ea typeface="+mn-ea"/>
                        </a:rPr>
                        <a:t>Helloo</a:t>
                      </a:r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400" b="0" dirty="0" err="1" smtClean="0">
                          <a:latin typeface="+mn-ea"/>
                          <a:ea typeface="+mn-ea"/>
                        </a:rPr>
                        <a:t>Hellooo</a:t>
                      </a:r>
                      <a:r>
                        <a:rPr lang="en-US" altLang="ko-KR" sz="1400" b="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smtClean="0">
                          <a:latin typeface="+mn-ea"/>
                          <a:ea typeface="+mn-ea"/>
                        </a:rPr>
                        <a:t>등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Ab+c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Abbc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Abbbc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+d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표현 불가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733037" y="4214148"/>
          <a:ext cx="7429552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15153"/>
                <a:gridCol w="601439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패턴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일치하는 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A?c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c, Ac </a:t>
                      </a: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중에서 하나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Hello?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Hell, Hello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중에서 하나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Try?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Try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중에서 하나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467992" cy="568863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smtClean="0"/>
              <a:t>‘^’ </a:t>
            </a:r>
            <a:r>
              <a:rPr lang="ko-KR" altLang="en-US" dirty="0" smtClean="0"/>
              <a:t>기호</a:t>
            </a: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dirty="0" smtClean="0"/>
              <a:t>문장의 처음을 나타내며</a:t>
            </a:r>
            <a:r>
              <a:rPr lang="en-US" altLang="ko-KR" dirty="0" smtClean="0"/>
              <a:t>, ‘^’</a:t>
            </a:r>
            <a:r>
              <a:rPr lang="ko-KR" altLang="en-US" dirty="0" smtClean="0"/>
              <a:t>가 있는 단어로 문장이 시작됨을 표현</a:t>
            </a: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lang="en-US" altLang="ko-KR" dirty="0" smtClean="0"/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smtClean="0"/>
              <a:t>‘$’ </a:t>
            </a:r>
            <a:r>
              <a:rPr lang="ko-KR" altLang="en-US" dirty="0" smtClean="0"/>
              <a:t>기호</a:t>
            </a: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dirty="0" smtClean="0"/>
              <a:t>문장의 끝을 나타내며</a:t>
            </a:r>
            <a:r>
              <a:rPr lang="en-US" altLang="ko-KR" dirty="0" smtClean="0"/>
              <a:t>, ‘$’</a:t>
            </a:r>
            <a:r>
              <a:rPr lang="ko-KR" altLang="en-US" dirty="0" smtClean="0"/>
              <a:t>가 있는 단어로 문장이 끝남을 표현</a:t>
            </a:r>
            <a:endParaRPr lang="en-US" altLang="ko-KR" dirty="0" smtClean="0"/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sz="600" dirty="0" smtClean="0"/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dirty="0" smtClean="0">
              <a:latin typeface="+mn-ea"/>
              <a:ea typeface="+mn-ea"/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정규 </a:t>
            </a:r>
            <a:r>
              <a:rPr lang="ko-KR" altLang="en-US" sz="2400" dirty="0" err="1" smtClean="0"/>
              <a:t>표현식에서</a:t>
            </a:r>
            <a:r>
              <a:rPr lang="ko-KR" altLang="en-US" sz="2400" dirty="0" smtClean="0"/>
              <a:t> 사용되는 메타문자</a:t>
            </a:r>
            <a:endParaRPr lang="ko-KR" altLang="en-US" sz="2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733037" y="1602383"/>
          <a:ext cx="7429552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15153"/>
                <a:gridCol w="601439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패턴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일치하는 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^Hello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Hello World, Hello Java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^The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The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Pen, The Book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733037" y="3834408"/>
          <a:ext cx="7429552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15153"/>
                <a:gridCol w="601439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패턴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일치하는 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World$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Hello</a:t>
                      </a:r>
                      <a:r>
                        <a:rPr lang="en-US" altLang="ko-KR" sz="1400" b="0" baseline="0" dirty="0" smtClean="0">
                          <a:latin typeface="+mn-ea"/>
                          <a:ea typeface="+mn-ea"/>
                        </a:rPr>
                        <a:t> Java World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Java$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Start Java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467992" cy="568863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smtClean="0"/>
              <a:t>‘[ ]’ </a:t>
            </a:r>
            <a:r>
              <a:rPr lang="ko-KR" altLang="en-US" dirty="0" smtClean="0"/>
              <a:t>기호</a:t>
            </a: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dirty="0" smtClean="0"/>
              <a:t>대괄호 안에 </a:t>
            </a:r>
            <a:r>
              <a:rPr lang="ko-KR" altLang="en-US" dirty="0" smtClean="0"/>
              <a:t>문자집합이나 범위를 나타낸다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두 문자 사이의 </a:t>
            </a:r>
            <a:r>
              <a:rPr lang="en-US" altLang="ko-KR" dirty="0" smtClean="0"/>
              <a:t>‘-’</a:t>
            </a:r>
            <a:r>
              <a:rPr lang="ko-KR" altLang="en-US" dirty="0" smtClean="0"/>
              <a:t> </a:t>
            </a:r>
            <a:r>
              <a:rPr lang="ko-KR" altLang="en-US" dirty="0" smtClean="0"/>
              <a:t>기호는 범위를 나타낸다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lang="en-US" altLang="ko-KR" dirty="0" smtClean="0"/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smtClean="0"/>
              <a:t>‘[ ]’ </a:t>
            </a:r>
            <a:r>
              <a:rPr lang="ko-KR" altLang="en-US" dirty="0" smtClean="0"/>
              <a:t>안에서의 </a:t>
            </a:r>
            <a:r>
              <a:rPr lang="en-US" altLang="ko-KR" dirty="0" smtClean="0"/>
              <a:t>‘^’ </a:t>
            </a:r>
            <a:r>
              <a:rPr lang="ko-KR" altLang="en-US" dirty="0" smtClean="0"/>
              <a:t>기호</a:t>
            </a: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smtClean="0"/>
              <a:t>‘[ ]’ </a:t>
            </a:r>
            <a:r>
              <a:rPr lang="ko-KR" altLang="en-US" dirty="0" smtClean="0"/>
              <a:t>기호 안에 있는 문자를 </a:t>
            </a:r>
            <a:r>
              <a:rPr lang="ko-KR" altLang="en-US" dirty="0" smtClean="0"/>
              <a:t>제외한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모든 문자열을 표현</a:t>
            </a:r>
            <a:r>
              <a:rPr lang="en-US" altLang="ko-KR" dirty="0" smtClean="0"/>
              <a:t>(NOT)</a:t>
            </a:r>
            <a:endParaRPr lang="en-US" altLang="ko-KR" sz="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정규 </a:t>
            </a:r>
            <a:r>
              <a:rPr lang="ko-KR" altLang="en-US" sz="2400" dirty="0" err="1" smtClean="0"/>
              <a:t>표현식에서</a:t>
            </a:r>
            <a:r>
              <a:rPr lang="ko-KR" altLang="en-US" sz="2400" dirty="0" smtClean="0"/>
              <a:t> 사용되는 메타문자</a:t>
            </a:r>
            <a:endParaRPr lang="ko-KR" altLang="en-US" sz="2400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733037" y="1630083"/>
          <a:ext cx="7429552" cy="2225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15153"/>
                <a:gridCol w="601439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패턴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일치하는 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a, b, c,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문자열에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‘a’, ‘b’, ‘c’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등이 있어야 한다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[a-z]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알파벳 소문자가 포함된 모든 문자열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범위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[A-Z]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알파벳 대문자가 포함된 모든 문자열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범위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[0-9]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숫자가 포함된 모든 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^[a-zA-Z0-9]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영문소문자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또는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영문대문자 또는 숫자로 시작되는 모든 문자열 검색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733037" y="4961001"/>
          <a:ext cx="7429552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15153"/>
                <a:gridCol w="601439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패턴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일치하는 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[^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]de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latin typeface="+mn-ea"/>
                          <a:ea typeface="+mn-ea"/>
                        </a:rPr>
                        <a:t>dde</a:t>
                      </a:r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400" b="0" dirty="0" err="1" smtClean="0">
                          <a:latin typeface="+mn-ea"/>
                          <a:ea typeface="+mn-ea"/>
                        </a:rPr>
                        <a:t>fde</a:t>
                      </a:r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400" b="0" dirty="0" err="1" smtClean="0">
                          <a:latin typeface="+mn-ea"/>
                          <a:ea typeface="+mn-ea"/>
                        </a:rPr>
                        <a:t>zde</a:t>
                      </a:r>
                      <a:r>
                        <a:rPr lang="en-US" altLang="ko-KR" sz="1400" b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등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a[^0-9]c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acc,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adc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467992" cy="568863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smtClean="0"/>
              <a:t>‘{ }’ </a:t>
            </a:r>
            <a:r>
              <a:rPr lang="ko-KR" altLang="en-US" dirty="0" smtClean="0"/>
              <a:t>기호</a:t>
            </a: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smtClean="0"/>
              <a:t>‘{ }’ </a:t>
            </a:r>
            <a:r>
              <a:rPr lang="ko-KR" altLang="en-US" dirty="0" smtClean="0"/>
              <a:t>특수문자 앞의 문자가 반복되는 횟수를 표현</a:t>
            </a: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None/>
              <a:defRPr/>
            </a:pPr>
            <a:endParaRPr lang="en-US" altLang="ko-KR" dirty="0" smtClean="0"/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smtClean="0"/>
              <a:t>‘( )’ </a:t>
            </a:r>
            <a:r>
              <a:rPr lang="ko-KR" altLang="en-US" dirty="0" smtClean="0"/>
              <a:t>기호</a:t>
            </a: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smtClean="0"/>
              <a:t>‘( )’ </a:t>
            </a:r>
            <a:r>
              <a:rPr lang="ko-KR" altLang="en-US" dirty="0" smtClean="0"/>
              <a:t>안의 문자열을 하나의 문자로 표현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그룹화</a:t>
            </a:r>
            <a:r>
              <a:rPr lang="en-US" altLang="ko-KR" dirty="0" smtClean="0"/>
              <a:t>)</a:t>
            </a:r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sz="600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정규 </a:t>
            </a:r>
            <a:r>
              <a:rPr lang="ko-KR" altLang="en-US" sz="2400" dirty="0" err="1" smtClean="0"/>
              <a:t>표현식에서</a:t>
            </a:r>
            <a:r>
              <a:rPr lang="ko-KR" altLang="en-US" sz="2400" dirty="0" smtClean="0"/>
              <a:t> 사용되는 메타문자</a:t>
            </a:r>
            <a:endParaRPr lang="ko-KR" altLang="en-US" sz="24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733037" y="1602383"/>
          <a:ext cx="742955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15153"/>
                <a:gridCol w="601439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패턴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일치하는 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Hel{2}o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Hello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Gu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{5}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ggle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Guuuuuggle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Gu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{3,}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ggle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Guuuggle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Guuuuggle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Guuuuuggle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(3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 이상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Gu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{2,4}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ggle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Guuggle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Guuuggle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Guuuuggle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(2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개이상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개이하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33037" y="4561483"/>
          <a:ext cx="7429552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15153"/>
                <a:gridCol w="601439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패턴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일치하는 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(Hello){3}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HelloHelloHello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(Hello)*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Hello,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HelloHello</a:t>
                      </a:r>
                      <a:r>
                        <a:rPr lang="en-US" altLang="ko-KR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Gu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gg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){2}le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Guggggle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467992" cy="568863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smtClean="0"/>
              <a:t>‘|’ </a:t>
            </a:r>
            <a:r>
              <a:rPr lang="ko-KR" altLang="en-US" dirty="0" smtClean="0"/>
              <a:t>기호</a:t>
            </a: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smtClean="0"/>
              <a:t>OR </a:t>
            </a:r>
            <a:r>
              <a:rPr lang="ko-KR" altLang="en-US" dirty="0" smtClean="0"/>
              <a:t>연산을 수행</a:t>
            </a: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dirty="0" smtClean="0"/>
          </a:p>
          <a:p>
            <a:pPr lvl="1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endParaRPr lang="en-US" altLang="ko-KR" dirty="0" smtClean="0"/>
          </a:p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ko-KR" dirty="0" smtClean="0"/>
              <a:t>‘\’ </a:t>
            </a:r>
            <a:r>
              <a:rPr lang="ko-KR" altLang="en-US" dirty="0" smtClean="0"/>
              <a:t>기호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메타문자</a:t>
            </a:r>
            <a:r>
              <a:rPr lang="en-US" altLang="ko-KR" dirty="0" smtClean="0"/>
              <a:t>(., *, +, ?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문자로 사용하려면 </a:t>
            </a:r>
            <a:r>
              <a:rPr lang="ko-KR" altLang="en-US" dirty="0" smtClean="0"/>
              <a:t>해당 특수문자 앞에 </a:t>
            </a:r>
            <a:r>
              <a:rPr lang="en-US" altLang="ko-KR" dirty="0" smtClean="0"/>
              <a:t>‘\’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‘\’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패턴에서 사용하려면 </a:t>
            </a:r>
            <a:r>
              <a:rPr lang="en-US" altLang="ko-KR" dirty="0" smtClean="0"/>
              <a:t>\\ </a:t>
            </a:r>
            <a:r>
              <a:rPr lang="ko-KR" altLang="en-US" dirty="0" smtClean="0"/>
              <a:t>로 사용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‘+’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패턴에서 사용하려면 </a:t>
            </a:r>
            <a:r>
              <a:rPr lang="en-US" altLang="ko-KR" dirty="0" smtClean="0"/>
              <a:t>\+ </a:t>
            </a:r>
            <a:r>
              <a:rPr lang="ko-KR" altLang="en-US" dirty="0" smtClean="0"/>
              <a:t>로 사용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정규 </a:t>
            </a:r>
            <a:r>
              <a:rPr lang="ko-KR" altLang="en-US" sz="2400" dirty="0" err="1" smtClean="0"/>
              <a:t>표현식에서</a:t>
            </a:r>
            <a:r>
              <a:rPr lang="ko-KR" altLang="en-US" sz="2400" dirty="0" smtClean="0"/>
              <a:t> 사용되는 메타문자</a:t>
            </a:r>
            <a:endParaRPr lang="ko-KR" altLang="en-US" sz="24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733037" y="1602383"/>
          <a:ext cx="7429552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15153"/>
                <a:gridCol w="601439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Century Gothic" pitchFamily="34" charset="0"/>
                          <a:ea typeface="굴림" pitchFamily="50" charset="-127"/>
                        </a:rPr>
                        <a:t>패턴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Century Gothic" pitchFamily="34" charset="0"/>
                        <a:ea typeface="굴림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Century Gothic" pitchFamily="34" charset="0"/>
                          <a:ea typeface="굴림" pitchFamily="50" charset="-127"/>
                        </a:rPr>
                        <a:t>일치하는 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Century Gothic" pitchFamily="34" charset="0"/>
                        <a:ea typeface="굴림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굴림" pitchFamily="50" charset="-127"/>
                        </a:rPr>
                        <a:t>Hi|Hello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Century Gothic" pitchFamily="34" charset="0"/>
                        <a:ea typeface="굴림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굴림" pitchFamily="50" charset="-127"/>
                        </a:rPr>
                        <a:t>Hi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굴림" pitchFamily="50" charset="-127"/>
                        </a:rPr>
                        <a:t>나 또는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굴림" pitchFamily="50" charset="-127"/>
                        </a:rPr>
                        <a:t> Hello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굴림" pitchFamily="50" charset="-127"/>
                        </a:rPr>
                        <a:t>가 포함된 문자열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Century Gothic" pitchFamily="34" charset="0"/>
                        <a:ea typeface="굴림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굴림" pitchFamily="50" charset="-127"/>
                        </a:rPr>
                        <a:t>Man|Woman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Century Gothic" pitchFamily="34" charset="0"/>
                        <a:ea typeface="굴림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굴림" pitchFamily="50" charset="-127"/>
                        </a:rPr>
                        <a:t>Man, Woman,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굴림" pitchFamily="50" charset="-127"/>
                        </a:rPr>
                        <a:t>ManWoman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굴림" pitchFamily="50" charset="-127"/>
                        </a:rPr>
                        <a:t>, 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굴림" pitchFamily="50" charset="-127"/>
                        </a:rPr>
                        <a:t>SuperMan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굴림" pitchFamily="50" charset="-127"/>
                        </a:rPr>
                        <a:t> </a:t>
                      </a:r>
                      <a:r>
                        <a:rPr lang="ko-KR" altLang="en-US" sz="14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굴림" pitchFamily="50" charset="-127"/>
                        </a:rPr>
                        <a:t>등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Century Gothic" pitchFamily="34" charset="0"/>
                        <a:ea typeface="굴림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4"/>
          </p:nvPr>
        </p:nvSpPr>
        <p:spPr>
          <a:xfrm>
            <a:off x="165528" y="810295"/>
            <a:ext cx="9467992" cy="5688632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defRPr/>
            </a:pPr>
            <a:r>
              <a:rPr lang="ko-KR" altLang="en-US" dirty="0" smtClean="0"/>
              <a:t>문자 클래스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'[]‘  </a:t>
            </a:r>
            <a:r>
              <a:rPr lang="ko-KR" altLang="en-US" dirty="0" smtClean="0"/>
              <a:t>안에서 </a:t>
            </a:r>
            <a:r>
              <a:rPr lang="ko-KR" altLang="en-US" dirty="0" smtClean="0"/>
              <a:t>자주 사용되는 패턴들을 미리 키워드로 정의하여 놓은 문자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해당 문자 클래스를 자바에서는 다르게 사용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Font typeface="Wingdings" pitchFamily="2" charset="2"/>
              <a:buChar char="ü"/>
            </a:pPr>
            <a:r>
              <a:rPr lang="en-US" altLang="ko-KR" dirty="0" smtClean="0"/>
              <a:t>POSIX</a:t>
            </a:r>
          </a:p>
          <a:p>
            <a:pPr lvl="2">
              <a:buFont typeface="Arial" charset="0"/>
              <a:buChar char="•"/>
            </a:pPr>
            <a:r>
              <a:rPr lang="ko-KR" altLang="en-US" dirty="0" smtClean="0"/>
              <a:t>유닉스 응용 프로그램 개발을 위한 애플리케이션 인터페이스</a:t>
            </a:r>
            <a:r>
              <a:rPr lang="en-US" altLang="ko-KR" dirty="0" smtClean="0"/>
              <a:t>(</a:t>
            </a:r>
            <a:r>
              <a:rPr lang="ko-KR" altLang="en-US" dirty="0" smtClean="0"/>
              <a:t>규격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/>
              <a:t>정규 </a:t>
            </a:r>
            <a:r>
              <a:rPr lang="ko-KR" altLang="en-US" sz="2400" dirty="0" err="1" smtClean="0"/>
              <a:t>표현식에서</a:t>
            </a:r>
            <a:r>
              <a:rPr lang="ko-KR" altLang="en-US" sz="2400" dirty="0" smtClean="0"/>
              <a:t> 사용되는 문자클래스</a:t>
            </a:r>
            <a:endParaRPr lang="ko-KR" altLang="en-US" sz="2400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51699" y="1838498"/>
          <a:ext cx="8233748" cy="2509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20981"/>
                <a:gridCol w="3229248"/>
                <a:gridCol w="368351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+mn-ea"/>
                          <a:ea typeface="+mn-ea"/>
                        </a:rPr>
                        <a:t>패턴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포직스</a:t>
                      </a:r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(POSIX)</a:t>
                      </a:r>
                      <a:r>
                        <a:rPr lang="en-US" altLang="ko-KR" sz="1400" b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="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표현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자바 </a:t>
                      </a:r>
                      <a:r>
                        <a:rPr lang="ko-KR" altLang="en-US" sz="14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표현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[a-</a:t>
                      </a:r>
                      <a:r>
                        <a:rPr lang="en-US" altLang="ko-KR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zA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-Z]</a:t>
                      </a:r>
                    </a:p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b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모든영문자</a:t>
                      </a:r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[[:alpha:]]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₩p{Alpha}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[0-9]</a:t>
                      </a:r>
                    </a:p>
                    <a:p>
                      <a:pPr algn="ctr"/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숫자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[[:digit:]]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₩p{Digit}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[a-zA-Z0-9]</a:t>
                      </a:r>
                    </a:p>
                    <a:p>
                      <a:pPr algn="ctr"/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영문자와 숫자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[[: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alnum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:]]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₩p{</a:t>
                      </a:r>
                      <a:r>
                        <a:rPr lang="en-US" altLang="ko-KR" sz="1400" b="0" kern="12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Alnum</a:t>
                      </a:r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}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공백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[[:space:]]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₩p{Space}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5375</TotalTime>
  <Words>962</Words>
  <Application>Microsoft Office PowerPoint</Application>
  <PresentationFormat>사용자 지정</PresentationFormat>
  <Paragraphs>269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디자인 사용자 지정</vt:lpstr>
      <vt:lpstr>정규 표현식 Regular Expression</vt:lpstr>
      <vt:lpstr>정규 표현식(Regular Expression)이란?</vt:lpstr>
      <vt:lpstr>정규 표현식에서 사용되는 메타문자</vt:lpstr>
      <vt:lpstr>정규 표현식에서 사용되는 메타문자</vt:lpstr>
      <vt:lpstr>정규 표현식에서 사용되는 메타문자</vt:lpstr>
      <vt:lpstr>정규 표현식에서 사용되는 메타문자</vt:lpstr>
      <vt:lpstr>정규 표현식에서 사용되는 메타문자</vt:lpstr>
      <vt:lpstr>정규 표현식에서 사용되는 메타문자</vt:lpstr>
      <vt:lpstr>정규 표현식에서 사용되는 문자클래스</vt:lpstr>
      <vt:lpstr>자주 사용되는 패턴 및 문자클래스</vt:lpstr>
      <vt:lpstr>자주 사용되는 패턴 및 문자클래스</vt:lpstr>
      <vt:lpstr>자바 API를 이용한 정규 표현식 처리</vt:lpstr>
      <vt:lpstr>String 클래스를 이용한 정규 표현식 처리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김기정</dc:creator>
  <cp:lastModifiedBy>kosta-22</cp:lastModifiedBy>
  <cp:revision>2030</cp:revision>
  <dcterms:created xsi:type="dcterms:W3CDTF">2011-05-05T14:24:12Z</dcterms:created>
  <dcterms:modified xsi:type="dcterms:W3CDTF">2015-02-06T05:53:20Z</dcterms:modified>
</cp:coreProperties>
</file>