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2" r:id="rId6"/>
    <p:sldId id="263" r:id="rId7"/>
    <p:sldId id="269" r:id="rId8"/>
    <p:sldId id="270" r:id="rId9"/>
    <p:sldId id="273" r:id="rId10"/>
    <p:sldId id="271" r:id="rId11"/>
    <p:sldId id="272" r:id="rId12"/>
    <p:sldId id="266" r:id="rId13"/>
    <p:sldId id="274" r:id="rId14"/>
    <p:sldId id="265" r:id="rId15"/>
    <p:sldId id="267" r:id="rId16"/>
    <p:sldId id="268" r:id="rId17"/>
    <p:sldId id="25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DDC"/>
    <a:srgbClr val="CDE8EF"/>
    <a:srgbClr val="FF6E01"/>
    <a:srgbClr val="FAF9E2"/>
    <a:srgbClr val="CCCC00"/>
    <a:srgbClr val="4F6C8B"/>
    <a:srgbClr val="663300"/>
    <a:srgbClr val="F7F4E5"/>
    <a:srgbClr val="FFF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444" autoAdjust="0"/>
  </p:normalViewPr>
  <p:slideViewPr>
    <p:cSldViewPr>
      <p:cViewPr>
        <p:scale>
          <a:sx n="75" d="100"/>
          <a:sy n="75" d="100"/>
        </p:scale>
        <p:origin x="-123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A48B-24CC-4535-938F-4FCAF02736FE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47DAD-7D08-4C71-B750-D4B935B5BF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94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747DAD-7D08-4C71-B750-D4B935B5BF4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7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1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2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4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1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0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2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F9F36-85C4-4C1D-B2AB-7724238B195B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1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9F36-85C4-4C1D-B2AB-7724238B195B}" type="datetimeFigureOut">
              <a:rPr lang="ko-KR" altLang="en-US" smtClean="0"/>
              <a:pPr/>
              <a:t>2015-02-24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484E-4A17-4CF6-86BA-74E5B6416D3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2276872"/>
          </a:xfrm>
          <a:prstGeom prst="rect">
            <a:avLst/>
          </a:prstGeom>
          <a:solidFill>
            <a:srgbClr val="F7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2276872"/>
            <a:ext cx="9144000" cy="458112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1457489"/>
            <a:ext cx="5976664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ln w="18415" cmpd="sng">
                  <a:noFill/>
                  <a:prstDash val="solid"/>
                </a:ln>
                <a:solidFill>
                  <a:srgbClr val="663300"/>
                </a:solidFill>
                <a:latin typeface="나눔바른고딕" pitchFamily="50" charset="-127"/>
                <a:ea typeface="나눔바른고딕" pitchFamily="50" charset="-127"/>
              </a:rPr>
              <a:t>Chatting Project</a:t>
            </a:r>
          </a:p>
          <a:p>
            <a:r>
              <a:rPr lang="en-US" altLang="ko-KR" sz="3600" dirty="0" smtClean="0">
                <a:ln w="18415" cmpd="sng">
                  <a:noFill/>
                  <a:prstDash val="solid"/>
                </a:ln>
                <a:solidFill>
                  <a:srgbClr val="663300"/>
                </a:solidFill>
                <a:latin typeface="나눔바른고딕" pitchFamily="50" charset="-127"/>
                <a:ea typeface="나눔바른고딕" pitchFamily="50" charset="-127"/>
              </a:rPr>
              <a:t>                 </a:t>
            </a:r>
            <a:r>
              <a:rPr lang="en-US" altLang="ko-KR" sz="3200" dirty="0" smtClean="0">
                <a:ln w="18415" cmpd="sng">
                  <a:noFill/>
                  <a:prstDash val="solid"/>
                </a:ln>
                <a:solidFill>
                  <a:srgbClr val="663300"/>
                </a:solidFill>
                <a:latin typeface="나눔바른고딕" pitchFamily="50" charset="-127"/>
                <a:ea typeface="나눔바른고딕" pitchFamily="50" charset="-127"/>
              </a:rPr>
              <a:t>Team Button</a:t>
            </a:r>
            <a:endParaRPr lang="ko-KR" altLang="en-US" sz="3200" dirty="0">
              <a:ln w="18415" cmpd="sng">
                <a:noFill/>
                <a:prstDash val="solid"/>
              </a:ln>
              <a:solidFill>
                <a:srgbClr val="66330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7" name="Picture 3" descr="C:\Users\Kim\Desktop\KakaoTalk_20150223_2148243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18" y="2852936"/>
            <a:ext cx="3429306" cy="230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164288" y="5013176"/>
            <a:ext cx="17219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조장 </a:t>
            </a:r>
            <a:r>
              <a:rPr lang="en-US" altLang="ko-KR" sz="20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박상순</a:t>
            </a:r>
            <a:endParaRPr lang="en-US" altLang="ko-KR" sz="2000" dirty="0" smtClean="0">
              <a:ln w="18415" cmpd="sng">
                <a:noFill/>
                <a:prstDash val="solid"/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       </a:t>
            </a:r>
            <a:r>
              <a:rPr lang="ko-KR" altLang="en-US" sz="200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황집중</a:t>
            </a:r>
            <a:endParaRPr lang="en-US" altLang="ko-KR" sz="2000" dirty="0" smtClean="0">
              <a:ln w="18415" cmpd="sng">
                <a:noFill/>
                <a:prstDash val="solid"/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       김진규</a:t>
            </a:r>
            <a:endParaRPr lang="en-US" altLang="ko-KR" sz="2000" dirty="0" smtClean="0">
              <a:ln w="18415" cmpd="sng">
                <a:noFill/>
                <a:prstDash val="solid"/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        김윤지</a:t>
            </a:r>
            <a:endParaRPr lang="ko-KR" altLang="en-US" sz="20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0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화면 설계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124959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en-US" altLang="ko-KR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대기</a:t>
            </a:r>
            <a:r>
              <a:rPr lang="ko-KR" altLang="en-US" sz="2800" b="1" dirty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1994064"/>
            <a:ext cx="3745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접속한 사람들의 목록을 보여줌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80928"/>
            <a:ext cx="3745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방 만들기 버튼을 이용한 방 만들기 가능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64088" y="3573016"/>
            <a:ext cx="3745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입장하기 버튼과 방 목록을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더블클릭을 하여도 채팅 방에 입장가능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77424"/>
            <a:ext cx="2664296" cy="524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66784"/>
            <a:ext cx="2520280" cy="524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" name="그룹 21"/>
          <p:cNvGrpSpPr/>
          <p:nvPr/>
        </p:nvGrpSpPr>
        <p:grpSpPr>
          <a:xfrm>
            <a:off x="272025" y="4005064"/>
            <a:ext cx="8837495" cy="2614248"/>
            <a:chOff x="272025" y="4005064"/>
            <a:chExt cx="8837495" cy="2614248"/>
          </a:xfrm>
        </p:grpSpPr>
        <p:grpSp>
          <p:nvGrpSpPr>
            <p:cNvPr id="18" name="그룹 17"/>
            <p:cNvGrpSpPr/>
            <p:nvPr/>
          </p:nvGrpSpPr>
          <p:grpSpPr>
            <a:xfrm>
              <a:off x="272025" y="4005064"/>
              <a:ext cx="8837495" cy="2614248"/>
              <a:chOff x="272025" y="4005064"/>
              <a:chExt cx="8837495" cy="261424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364088" y="4850522"/>
                <a:ext cx="3745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400" b="1" dirty="0" smtClean="0">
                    <a:solidFill>
                      <a:srgbClr val="FF0000"/>
                    </a:solidFill>
                    <a:latin typeface="나눔바른고딕" pitchFamily="50" charset="-127"/>
                    <a:ea typeface="나눔바른고딕" pitchFamily="50" charset="-127"/>
                  </a:rPr>
                  <a:t>대기자 채팅 가능</a:t>
                </a:r>
                <a:endParaRPr lang="en-US" altLang="ko-KR" sz="2400" b="1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025" y="4005064"/>
                <a:ext cx="5339803" cy="2614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3" name="직선 연결선 2"/>
              <p:cNvCxnSpPr/>
              <p:nvPr/>
            </p:nvCxnSpPr>
            <p:spPr>
              <a:xfrm flipH="1" flipV="1">
                <a:off x="3707904" y="4773345"/>
                <a:ext cx="2016224" cy="30800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직사각형 16"/>
            <p:cNvSpPr/>
            <p:nvPr/>
          </p:nvSpPr>
          <p:spPr>
            <a:xfrm>
              <a:off x="2915816" y="4509120"/>
              <a:ext cx="792088" cy="5722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907704" y="1081635"/>
            <a:ext cx="7201113" cy="5216498"/>
            <a:chOff x="1907704" y="1081635"/>
            <a:chExt cx="7201113" cy="5216498"/>
          </a:xfrm>
        </p:grpSpPr>
        <p:sp>
          <p:nvSpPr>
            <p:cNvPr id="11" name="TextBox 10"/>
            <p:cNvSpPr txBox="1"/>
            <p:nvPr/>
          </p:nvSpPr>
          <p:spPr>
            <a:xfrm>
              <a:off x="5363385" y="5467136"/>
              <a:ext cx="3745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ko-KR" altLang="en-US" sz="2400" b="1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사용자의 상세정보 보기가능</a:t>
              </a:r>
              <a:endParaRPr lang="en-US" altLang="ko-KR" sz="24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7704" y="1081635"/>
              <a:ext cx="3352800" cy="240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" name="직선 연결선 19"/>
            <p:cNvCxnSpPr/>
            <p:nvPr/>
          </p:nvCxnSpPr>
          <p:spPr>
            <a:xfrm flipH="1" flipV="1">
              <a:off x="4175956" y="2825062"/>
              <a:ext cx="1548172" cy="27641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70557"/>
            <a:ext cx="6765379" cy="5352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화면 설계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25670" y="947337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r>
              <a:rPr lang="en-US" altLang="ko-KR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800" b="1" dirty="0" err="1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채팅방</a:t>
            </a:r>
            <a:endParaRPr lang="ko-KR" altLang="en-US" sz="2800" b="1" dirty="0">
              <a:solidFill>
                <a:srgbClr val="FF6E0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55576" y="2636912"/>
            <a:ext cx="3935558" cy="1376863"/>
            <a:chOff x="755576" y="2636912"/>
            <a:chExt cx="3935558" cy="1376863"/>
          </a:xfrm>
        </p:grpSpPr>
        <p:sp>
          <p:nvSpPr>
            <p:cNvPr id="11" name="TextBox 10"/>
            <p:cNvSpPr txBox="1"/>
            <p:nvPr/>
          </p:nvSpPr>
          <p:spPr>
            <a:xfrm>
              <a:off x="1187624" y="3429000"/>
              <a:ext cx="27164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멀티 채팅 가능</a:t>
              </a:r>
              <a:endParaRPr lang="en-US" altLang="ko-KR" sz="32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755576" y="2636912"/>
              <a:ext cx="64807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55576" y="2780928"/>
              <a:ext cx="64807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023818" y="2924944"/>
              <a:ext cx="64807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4043062" y="3068960"/>
              <a:ext cx="64807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endCxn id="11" idx="0"/>
            </p:cNvCxnSpPr>
            <p:nvPr/>
          </p:nvCxnSpPr>
          <p:spPr>
            <a:xfrm>
              <a:off x="926458" y="2780928"/>
              <a:ext cx="1619383" cy="6480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>
              <a:endCxn id="11" idx="0"/>
            </p:cNvCxnSpPr>
            <p:nvPr/>
          </p:nvCxnSpPr>
          <p:spPr>
            <a:xfrm flipH="1">
              <a:off x="2545841" y="3068960"/>
              <a:ext cx="1802013" cy="3600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1754550" y="2924944"/>
            <a:ext cx="4401626" cy="2096943"/>
            <a:chOff x="1754550" y="2924944"/>
            <a:chExt cx="4401626" cy="2096943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1754550" y="2924944"/>
              <a:ext cx="116126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114694" y="3247591"/>
              <a:ext cx="2041482" cy="13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65600" y="4437112"/>
              <a:ext cx="30585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smtClean="0">
                  <a:solidFill>
                    <a:srgbClr val="FF0000"/>
                  </a:solidFill>
                  <a:latin typeface="나눔바른고딕" pitchFamily="50" charset="-127"/>
                  <a:ea typeface="나눔바른고딕" pitchFamily="50" charset="-127"/>
                </a:rPr>
                <a:t>귓속말 채팅가능</a:t>
              </a:r>
              <a:endParaRPr lang="en-US" altLang="ko-KR" sz="3200" b="1" dirty="0" smtClean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cxnSp>
          <p:nvCxnSpPr>
            <p:cNvPr id="32" name="직선 연결선 31"/>
            <p:cNvCxnSpPr>
              <a:endCxn id="27" idx="0"/>
            </p:cNvCxnSpPr>
            <p:nvPr/>
          </p:nvCxnSpPr>
          <p:spPr>
            <a:xfrm>
              <a:off x="2545841" y="2924944"/>
              <a:ext cx="1649023" cy="15121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27" idx="0"/>
            </p:cNvCxnSpPr>
            <p:nvPr/>
          </p:nvCxnSpPr>
          <p:spPr>
            <a:xfrm flipH="1">
              <a:off x="4194864" y="3247591"/>
              <a:ext cx="1187172" cy="11895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9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클래스 설계</a:t>
            </a:r>
            <a:r>
              <a:rPr lang="en-US" altLang="ko-KR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(Server)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98712"/>
            <a:ext cx="6600092" cy="587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9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6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클래스 설계</a:t>
            </a:r>
            <a:r>
              <a:rPr lang="en-US" altLang="ko-KR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(Client)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81905"/>
            <a:ext cx="6768752" cy="5939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71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7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프로토콜 설계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15816" y="306896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 smtClean="0"/>
              <a:t>(</a:t>
            </a:r>
            <a:r>
              <a:rPr lang="ko-KR" altLang="en-US" sz="2800" i="1" dirty="0" smtClean="0"/>
              <a:t>별도 첨부</a:t>
            </a:r>
            <a:r>
              <a:rPr lang="en-US" altLang="ko-KR" sz="2800" i="1" dirty="0" smtClean="0"/>
              <a:t>)</a:t>
            </a:r>
            <a:endParaRPr lang="ko-KR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279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3692"/>
            <a:ext cx="9144000" cy="2290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07704" y="2867452"/>
            <a:ext cx="4988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n w="18415" cmpd="sng">
                  <a:noFill/>
                  <a:prstDash val="solid"/>
                </a:ln>
                <a:solidFill>
                  <a:schemeClr val="accent6"/>
                </a:solidFill>
                <a:latin typeface="나눔바른고딕" pitchFamily="50" charset="-127"/>
                <a:ea typeface="나눔바른고딕" pitchFamily="50" charset="-127"/>
              </a:rPr>
              <a:t>7. </a:t>
            </a:r>
            <a:r>
              <a:rPr lang="ko-KR" altLang="en-US" sz="4800" b="1" dirty="0">
                <a:ln w="18415" cmpd="sng">
                  <a:noFill/>
                  <a:prstDash val="solid"/>
                </a:ln>
                <a:solidFill>
                  <a:schemeClr val="accent6"/>
                </a:solidFill>
                <a:latin typeface="나눔바른고딕" pitchFamily="50" charset="-127"/>
                <a:ea typeface="나눔바른고딕" pitchFamily="50" charset="-127"/>
              </a:rPr>
              <a:t>구현결과 및 시연</a:t>
            </a:r>
            <a:endParaRPr lang="ko-KR" altLang="en-US" sz="3600" b="1" dirty="0">
              <a:ln w="18415" cmpd="sng">
                <a:noFill/>
                <a:prstDash val="solid"/>
              </a:ln>
              <a:solidFill>
                <a:schemeClr val="accent6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endParaRPr lang="ko-KR" altLang="en-US" sz="4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3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8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프로젝트 후기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268760"/>
            <a:ext cx="2591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＊프로젝트 후기</a:t>
            </a:r>
            <a:endParaRPr lang="ko-KR" altLang="en-US" sz="2800" b="1" dirty="0">
              <a:solidFill>
                <a:srgbClr val="FF6E0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897362"/>
            <a:ext cx="79928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김윤지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이번 프로젝트를 통해 네트워크 통신에 대한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입출력을 알게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되었다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	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처음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하는 프로젝트라 시간이 많이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걸리고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힘들었지만 뭔가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뿌듯함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	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느껴진다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김진규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팀 명에 맞게 팀원들과 같이 어울러서 잘 만들어 나간 것 같다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 이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	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번 기회로 팀원들과 같이 좋은 추억을 많이 남기게 되었던 것 같아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	 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뿌듯하고 다같이 실력이 향상 되었던 그런 프로젝트 였던 것 같다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박상순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팀원들끼리 서로 밤늦게까지 어울려 함께 만든 것에 의미가 있었던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	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기회였던 것 같다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자신의 부족한 점을 알게 되었고 다음에 있을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프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	    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로젝트에서는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더욱 도움이 될 수 있도록 공부해야겠다고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 다짐하게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	   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되었다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-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황집중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프로젝트를 통해 단기간에 코딩 실력이 늘었던 것 같고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err="1" smtClean="0">
                <a:latin typeface="나눔바른고딕" pitchFamily="50" charset="-127"/>
                <a:ea typeface="나눔바른고딕" pitchFamily="50" charset="-127"/>
              </a:rPr>
              <a:t>팀프로젝트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	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다운 프로젝트를 한 것 같아서 보람이 있었다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욕심만큼 구현을 못한 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	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것이 아쉽지만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이번 프로젝트에서 모자랐던 부분을 보완하여 다음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	  </a:t>
            </a:r>
            <a:r>
              <a:rPr lang="ko-KR" altLang="en-US" sz="2000" dirty="0" smtClean="0">
                <a:latin typeface="나눔바른고딕" pitchFamily="50" charset="-127"/>
                <a:ea typeface="나눔바른고딕" pitchFamily="50" charset="-127"/>
              </a:rPr>
              <a:t>번에는 더욱 완성도 있는 결과물을 얻고 싶다는 생각이 들었다</a:t>
            </a:r>
            <a:r>
              <a:rPr lang="en-US" altLang="ko-KR" sz="20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000" dirty="0" smtClean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7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3692"/>
            <a:ext cx="9144000" cy="22905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504" y="1824327"/>
            <a:ext cx="4509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Team Button</a:t>
            </a:r>
            <a:endParaRPr lang="ko-KR" altLang="en-US" sz="24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2066" y="5805264"/>
            <a:ext cx="3820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>
                <a:solidFill>
                  <a:srgbClr val="FF6E01"/>
                </a:solidFill>
                <a:latin typeface="Adobe 고딕 Std B" pitchFamily="34" charset="-127"/>
                <a:ea typeface="Adobe 고딕 Std B" pitchFamily="34" charset="-127"/>
              </a:rPr>
              <a:t>THANK YOU.</a:t>
            </a:r>
            <a:endParaRPr lang="ko-KR" altLang="en-US" sz="4400" dirty="0">
              <a:solidFill>
                <a:srgbClr val="FF6E0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65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23447"/>
            <a:ext cx="9144000" cy="6858000"/>
          </a:xfrm>
          <a:prstGeom prst="rect">
            <a:avLst/>
          </a:prstGeom>
          <a:solidFill>
            <a:srgbClr val="F7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633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123" y="102748"/>
            <a:ext cx="3481757" cy="3073104"/>
            <a:chOff x="2948102" y="2253425"/>
            <a:chExt cx="2808312" cy="2520280"/>
          </a:xfrm>
          <a:solidFill>
            <a:schemeClr val="bg1"/>
          </a:solidFill>
        </p:grpSpPr>
        <p:grpSp>
          <p:nvGrpSpPr>
            <p:cNvPr id="13" name="그룹 12"/>
            <p:cNvGrpSpPr/>
            <p:nvPr/>
          </p:nvGrpSpPr>
          <p:grpSpPr>
            <a:xfrm>
              <a:off x="3668182" y="2893218"/>
              <a:ext cx="1440160" cy="1880487"/>
              <a:chOff x="3851920" y="3420721"/>
              <a:chExt cx="1440160" cy="1880487"/>
            </a:xfrm>
            <a:grpFill/>
          </p:grpSpPr>
          <p:sp>
            <p:nvSpPr>
              <p:cNvPr id="14" name="타원 13"/>
              <p:cNvSpPr/>
              <p:nvPr/>
            </p:nvSpPr>
            <p:spPr>
              <a:xfrm>
                <a:off x="3851920" y="3420721"/>
                <a:ext cx="1440160" cy="144016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4247964" y="4560895"/>
                <a:ext cx="648072" cy="4457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247964" y="5085184"/>
                <a:ext cx="648072" cy="11143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427984" y="5085184"/>
                <a:ext cx="288032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noFill/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2948102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3311711" y="2683664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5400000">
              <a:off x="4145224" y="24334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324366" y="3333545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8100000">
              <a:off x="4930131" y="2611656"/>
              <a:ext cx="432048" cy="720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085354" y="1507596"/>
            <a:ext cx="1558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ko-KR" altLang="en-US" sz="3600" b="1" dirty="0">
              <a:solidFill>
                <a:srgbClr val="FF6E0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1960" y="846242"/>
            <a:ext cx="3767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1. </a:t>
            </a:r>
            <a:r>
              <a:rPr lang="ko-KR" altLang="en-US" sz="2400" dirty="0"/>
              <a:t>개발 배경 및 </a:t>
            </a:r>
            <a:r>
              <a:rPr lang="ko-KR" altLang="en-US" sz="2400" dirty="0" smtClean="0"/>
              <a:t>목적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11960" y="1430116"/>
            <a:ext cx="3767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2. </a:t>
            </a:r>
            <a:r>
              <a:rPr lang="ko-KR" altLang="en-US" sz="2400" dirty="0"/>
              <a:t>개발 범위 및 주요 </a:t>
            </a:r>
            <a:r>
              <a:rPr lang="ko-KR" altLang="en-US" sz="2400" dirty="0" smtClean="0"/>
              <a:t>기능</a:t>
            </a:r>
            <a:endParaRPr lang="en-US" altLang="ko-KR" sz="2400" dirty="0"/>
          </a:p>
        </p:txBody>
      </p:sp>
      <p:sp>
        <p:nvSpPr>
          <p:cNvPr id="26" name="직사각형 25"/>
          <p:cNvSpPr/>
          <p:nvPr/>
        </p:nvSpPr>
        <p:spPr>
          <a:xfrm>
            <a:off x="4211960" y="2013990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3. </a:t>
            </a:r>
            <a:r>
              <a:rPr lang="ko-KR" altLang="en-US" sz="2400" dirty="0"/>
              <a:t>개발 환경 및 구현 </a:t>
            </a:r>
            <a:r>
              <a:rPr lang="ko-KR" altLang="en-US" sz="2400" dirty="0" smtClean="0"/>
              <a:t>기술</a:t>
            </a:r>
            <a:endParaRPr lang="en-US" altLang="ko-KR" sz="2400" dirty="0" smtClean="0"/>
          </a:p>
          <a:p>
            <a:r>
              <a:rPr lang="en-US" altLang="ko-KR" sz="2400" dirty="0" smtClean="0"/>
              <a:t>      / </a:t>
            </a:r>
            <a:r>
              <a:rPr lang="ko-KR" altLang="en-US" sz="2400" dirty="0" smtClean="0"/>
              <a:t>팀원구성 </a:t>
            </a:r>
            <a:r>
              <a:rPr lang="ko-KR" altLang="en-US" sz="2400" dirty="0"/>
              <a:t>및 </a:t>
            </a:r>
            <a:r>
              <a:rPr lang="ko-KR" altLang="en-US" sz="2400" dirty="0" smtClean="0"/>
              <a:t>역할</a:t>
            </a:r>
            <a:endParaRPr lang="ko-KR" altLang="en-US" sz="2400" dirty="0"/>
          </a:p>
        </p:txBody>
      </p:sp>
      <p:sp>
        <p:nvSpPr>
          <p:cNvPr id="28" name="직사각형 27"/>
          <p:cNvSpPr/>
          <p:nvPr/>
        </p:nvSpPr>
        <p:spPr>
          <a:xfrm>
            <a:off x="4211960" y="2924944"/>
            <a:ext cx="3767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4</a:t>
            </a:r>
            <a:r>
              <a:rPr lang="en-US" altLang="ko-KR" sz="2400" dirty="0" smtClean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sz="2400" dirty="0"/>
              <a:t>화면 </a:t>
            </a:r>
            <a:r>
              <a:rPr lang="ko-KR" altLang="en-US" sz="2400" dirty="0" smtClean="0"/>
              <a:t>설계</a:t>
            </a:r>
            <a:endParaRPr lang="en-US" altLang="ko-KR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4211960" y="3508818"/>
            <a:ext cx="3335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5. </a:t>
            </a:r>
            <a:r>
              <a:rPr lang="ko-KR" altLang="en-US" sz="2400" dirty="0"/>
              <a:t>클래스 </a:t>
            </a:r>
            <a:r>
              <a:rPr lang="ko-KR" altLang="en-US" sz="2400" dirty="0" smtClean="0"/>
              <a:t>설계</a:t>
            </a:r>
            <a:endParaRPr lang="en-US" altLang="ko-KR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4211960" y="4092692"/>
            <a:ext cx="3767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6. </a:t>
            </a:r>
            <a:r>
              <a:rPr lang="ko-KR" altLang="en-US" sz="2400" dirty="0"/>
              <a:t>프로토콜 설계</a:t>
            </a:r>
            <a:endParaRPr lang="en-US" altLang="ko-KR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4211960" y="4676566"/>
            <a:ext cx="3767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7</a:t>
            </a:r>
            <a:r>
              <a:rPr lang="en-US" altLang="ko-KR" sz="2400" dirty="0" smtClean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sz="2400" dirty="0"/>
              <a:t>구현 결과 및 시연</a:t>
            </a:r>
            <a:endParaRPr lang="en-US" altLang="ko-KR" sz="2400" dirty="0"/>
          </a:p>
        </p:txBody>
      </p:sp>
      <p:sp>
        <p:nvSpPr>
          <p:cNvPr id="32" name="직사각형 31"/>
          <p:cNvSpPr/>
          <p:nvPr/>
        </p:nvSpPr>
        <p:spPr>
          <a:xfrm>
            <a:off x="4211960" y="5260438"/>
            <a:ext cx="3767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8</a:t>
            </a:r>
            <a:r>
              <a:rPr lang="en-US" altLang="ko-KR" sz="2400" dirty="0" smtClean="0">
                <a:solidFill>
                  <a:srgbClr val="663300"/>
                </a:solidFill>
                <a:latin typeface="Adobe 고딕 Std B" pitchFamily="34" charset="-127"/>
                <a:ea typeface="Adobe 고딕 Std B" pitchFamily="34" charset="-127"/>
              </a:rPr>
              <a:t>. </a:t>
            </a:r>
            <a:r>
              <a:rPr lang="ko-KR" altLang="en-US" sz="2400" dirty="0"/>
              <a:t>프로젝트 후기</a:t>
            </a:r>
          </a:p>
        </p:txBody>
      </p:sp>
    </p:spTree>
    <p:extLst>
      <p:ext uri="{BB962C8B-B14F-4D97-AF65-F5344CB8AC3E}">
        <p14:creationId xmlns:p14="http://schemas.microsoft.com/office/powerpoint/2010/main" val="25063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1.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개발 배경 및 목적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8560" y="1340768"/>
            <a:ext cx="1975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＊개발배경</a:t>
            </a:r>
            <a:endParaRPr lang="ko-KR" altLang="en-US" sz="2800" b="1" dirty="0">
              <a:solidFill>
                <a:srgbClr val="FF6E0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1897362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사용자간 자유로운 의사소통 및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P2P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파일 송수신이 가능한 메신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저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 필요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3049490"/>
            <a:ext cx="204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＊개발목적</a:t>
            </a:r>
            <a:endParaRPr lang="ko-KR" altLang="en-US" sz="2800" b="1" dirty="0">
              <a:solidFill>
                <a:srgbClr val="FF6E0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3606084"/>
            <a:ext cx="7992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채팅시스템 개발을 통한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TCP/IP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기반의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C/S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시스템 이해 및 구현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Socket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및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Stream API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를 이용한 데이터 송수신 구현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사용자 정의 프로토콜 설계 및 구현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파일 송수신 처리를 위한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P2P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이해 및 구현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6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2.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개발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범위 및 주요 기능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8560" y="1312924"/>
            <a:ext cx="230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＊개발 범위</a:t>
            </a:r>
            <a:endParaRPr lang="ko-KR" altLang="en-US" sz="2800" b="1" dirty="0">
              <a:solidFill>
                <a:srgbClr val="FF6E0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3568" y="1869518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사용자간 자유로운 의사소통 및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P2P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파일 송수신이 가능한 메신저 필요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8560" y="3021646"/>
            <a:ext cx="2303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＊주요 기능</a:t>
            </a:r>
            <a:endParaRPr lang="ko-KR" altLang="en-US" sz="2800" b="1" dirty="0">
              <a:solidFill>
                <a:srgbClr val="FF6E0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3568" y="3578240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회원가입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및 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Id/Pw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찾기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가능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마우스 클릭을 통해 사용자의 상세 정보보기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채팅 방에서 귓속말 가능</a:t>
            </a:r>
            <a:endParaRPr lang="en-US" altLang="ko-KR" sz="24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채팅을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통한 사용자간 자유로운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의사소통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대기실 및 </a:t>
            </a:r>
            <a:r>
              <a:rPr lang="ko-KR" altLang="en-US" sz="2400" dirty="0" err="1" smtClean="0">
                <a:latin typeface="나눔바른고딕" pitchFamily="50" charset="-127"/>
                <a:ea typeface="나눔바른고딕" pitchFamily="50" charset="-127"/>
              </a:rPr>
              <a:t>채팅방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)</a:t>
            </a: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3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36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179928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개발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환경 및 구현 기술</a:t>
            </a:r>
            <a:r>
              <a:rPr lang="en-US" altLang="ko-KR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/ </a:t>
            </a:r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팀원구성 및 역 할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038696"/>
              </p:ext>
            </p:extLst>
          </p:nvPr>
        </p:nvGraphicFramePr>
        <p:xfrm>
          <a:off x="395536" y="1800660"/>
          <a:ext cx="8352928" cy="159995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4792"/>
                <a:gridCol w="6138136"/>
              </a:tblGrid>
              <a:tr h="4293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Operating System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/>
                        <a:t>Microsoft</a:t>
                      </a:r>
                      <a:r>
                        <a:rPr lang="en-US" altLang="ko-KR" sz="1800" b="0" baseline="0" dirty="0" smtClean="0"/>
                        <a:t> Window 7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7411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Program Language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/>
                        <a:t>Java</a:t>
                      </a:r>
                      <a:r>
                        <a:rPr lang="en-US" altLang="ko-KR" sz="1800" b="0" baseline="0" dirty="0" smtClean="0"/>
                        <a:t> 8</a:t>
                      </a:r>
                    </a:p>
                    <a:p>
                      <a:pPr latinLnBrk="1"/>
                      <a:r>
                        <a:rPr lang="en-US" altLang="ko-KR" sz="1800" b="0" baseline="0" dirty="0" smtClean="0"/>
                        <a:t>(Collection Framework, Swing, Thread, Stream, Socket </a:t>
                      </a:r>
                      <a:r>
                        <a:rPr lang="ko-KR" altLang="en-US" sz="1800" b="0" baseline="0" dirty="0" smtClean="0"/>
                        <a:t>등</a:t>
                      </a:r>
                      <a:r>
                        <a:rPr lang="en-US" altLang="ko-KR" sz="1800" b="0" baseline="0" dirty="0" smtClean="0"/>
                        <a:t>)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42939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 smtClean="0"/>
                        <a:t>IDE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 smtClean="0"/>
                        <a:t>Eclipse</a:t>
                      </a:r>
                      <a:r>
                        <a:rPr lang="en-US" altLang="ko-KR" sz="1800" b="0" baseline="0" dirty="0" smtClean="0"/>
                        <a:t> 4.4(Luna)</a:t>
                      </a:r>
                      <a:endParaRPr lang="ko-KR" altLang="en-US" sz="18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0528" y="1124744"/>
            <a:ext cx="40314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＊개발 환경 및 구현 기술</a:t>
            </a:r>
            <a:endParaRPr lang="ko-KR" altLang="en-US" sz="2600" dirty="0">
              <a:solidFill>
                <a:srgbClr val="FF6E0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3761814"/>
            <a:ext cx="3240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＊팀원구성 및 역할</a:t>
            </a:r>
            <a:endParaRPr lang="ko-KR" altLang="en-US" sz="2600" dirty="0">
              <a:solidFill>
                <a:srgbClr val="FF6E0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84173"/>
              </p:ext>
            </p:extLst>
          </p:nvPr>
        </p:nvGraphicFramePr>
        <p:xfrm>
          <a:off x="395536" y="4437112"/>
          <a:ext cx="8496944" cy="1833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05163"/>
                <a:gridCol w="4717331"/>
                <a:gridCol w="23744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박상순</a:t>
                      </a:r>
                      <a:endParaRPr lang="ko-KR" altLang="en-US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서버</a:t>
                      </a:r>
                      <a:r>
                        <a:rPr lang="en-US" altLang="ko-KR" b="0" dirty="0" smtClean="0"/>
                        <a:t>(Server)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/>
                        <a:t>황집중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대화방 </a:t>
                      </a:r>
                      <a:r>
                        <a:rPr lang="en-US" altLang="ko-KR" b="0" dirty="0" smtClean="0"/>
                        <a:t>(</a:t>
                      </a:r>
                      <a:r>
                        <a:rPr lang="en-US" altLang="ko-KR" b="0" dirty="0" err="1" smtClean="0"/>
                        <a:t>ChatRoomPanel</a:t>
                      </a:r>
                      <a:r>
                        <a:rPr lang="en-US" altLang="ko-KR" b="0" dirty="0" smtClean="0"/>
                        <a:t>)</a:t>
                      </a:r>
                      <a:endParaRPr lang="ko-KR" altLang="en-US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/>
                        <a:t>&lt;</a:t>
                      </a:r>
                      <a:r>
                        <a:rPr lang="ko-KR" altLang="en-US" b="0" dirty="0" smtClean="0"/>
                        <a:t>공통업무</a:t>
                      </a:r>
                      <a:r>
                        <a:rPr lang="en-US" altLang="ko-KR" b="0" dirty="0" smtClean="0"/>
                        <a:t>&gt;</a:t>
                      </a:r>
                    </a:p>
                    <a:p>
                      <a:pPr algn="ctr" latinLnBrk="1"/>
                      <a:r>
                        <a:rPr lang="en-US" altLang="ko-KR" b="0" dirty="0" err="1" smtClean="0"/>
                        <a:t>ChatUI</a:t>
                      </a:r>
                      <a:r>
                        <a:rPr lang="en-US" altLang="ko-KR" b="0" dirty="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b="0" dirty="0" smtClean="0"/>
                        <a:t>Message</a:t>
                      </a:r>
                      <a:r>
                        <a:rPr lang="en-US" altLang="ko-KR" b="0" baseline="0" dirty="0" smtClean="0"/>
                        <a:t> Receiver, Chat Client, </a:t>
                      </a:r>
                      <a:r>
                        <a:rPr lang="en-US" altLang="ko-KR" b="0" baseline="0" dirty="0" err="1" smtClean="0"/>
                        <a:t>PaperBorat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김진규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대기실 </a:t>
                      </a:r>
                      <a:r>
                        <a:rPr lang="en-US" altLang="ko-KR" b="0" dirty="0" smtClean="0"/>
                        <a:t>(</a:t>
                      </a:r>
                      <a:r>
                        <a:rPr lang="en-US" altLang="ko-KR" b="0" dirty="0" err="1" smtClean="0"/>
                        <a:t>WaitRoomPanel</a:t>
                      </a:r>
                      <a:r>
                        <a:rPr lang="en-US" altLang="ko-KR" b="0" dirty="0" smtClean="0"/>
                        <a:t>)</a:t>
                      </a:r>
                      <a:endParaRPr lang="ko-KR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김윤지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/>
                        <a:t>회원관리</a:t>
                      </a:r>
                      <a:endParaRPr lang="en-US" altLang="ko-KR" b="0" dirty="0" smtClean="0"/>
                    </a:p>
                    <a:p>
                      <a:pPr algn="ctr" latinLnBrk="1"/>
                      <a:r>
                        <a:rPr lang="en-US" altLang="ko-KR" b="0" dirty="0" smtClean="0"/>
                        <a:t>(</a:t>
                      </a:r>
                      <a:r>
                        <a:rPr lang="en-US" altLang="ko-KR" b="0" dirty="0" err="1" smtClean="0"/>
                        <a:t>LoginPanel</a:t>
                      </a:r>
                      <a:r>
                        <a:rPr lang="en-US" altLang="ko-KR" b="0" dirty="0" smtClean="0"/>
                        <a:t>, </a:t>
                      </a:r>
                      <a:r>
                        <a:rPr lang="en-US" altLang="ko-KR" b="0" dirty="0" err="1" smtClean="0"/>
                        <a:t>RegistPanel</a:t>
                      </a:r>
                      <a:r>
                        <a:rPr lang="en-US" altLang="ko-KR" b="0" dirty="0" smtClean="0"/>
                        <a:t>, User)</a:t>
                      </a:r>
                      <a:endParaRPr lang="ko-KR" altLang="en-US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8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화면 설계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3762375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16016" y="2104125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1. </a:t>
            </a:r>
            <a:r>
              <a:rPr lang="ko-KR" altLang="en-US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로딩 화면</a:t>
            </a:r>
            <a:endParaRPr lang="ko-KR" altLang="en-US" sz="2800" b="1" dirty="0">
              <a:solidFill>
                <a:srgbClr val="FF6E0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2660719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smtClean="0">
                <a:latin typeface="나눔바른고딕" pitchFamily="50" charset="-127"/>
                <a:ea typeface="나눔바른고딕" pitchFamily="50" charset="-127"/>
              </a:rPr>
              <a:t>프로그램 </a:t>
            </a:r>
            <a:r>
              <a:rPr lang="ko-KR" altLang="en-US" sz="2400" smtClean="0">
                <a:latin typeface="나눔바른고딕" pitchFamily="50" charset="-127"/>
                <a:ea typeface="나눔바른고딕" pitchFamily="50" charset="-127"/>
              </a:rPr>
              <a:t>시작 시 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로딩화면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5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화면 설계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6016" y="2104125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로그인 화면</a:t>
            </a:r>
            <a:endParaRPr lang="ko-KR" altLang="en-US" sz="2800" b="1" dirty="0">
              <a:solidFill>
                <a:srgbClr val="FF6E0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1024" y="2660719"/>
            <a:ext cx="3745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회원가입 버튼을 이용한</a:t>
            </a: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/>
            </a:r>
            <a:b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</a:b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회원가입 가능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1024" y="3573016"/>
            <a:ext cx="381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ID/PW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를 통한 로그인 가능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1024" y="4263479"/>
            <a:ext cx="381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 smtClean="0">
                <a:latin typeface="나눔바른고딕" pitchFamily="50" charset="-127"/>
                <a:ea typeface="나눔바른고딕" pitchFamily="50" charset="-127"/>
              </a:rPr>
              <a:t>ID/PW</a:t>
            </a:r>
            <a:r>
              <a:rPr lang="ko-KR" altLang="en-US" sz="2400" dirty="0" smtClean="0">
                <a:latin typeface="나눔바른고딕" pitchFamily="50" charset="-127"/>
                <a:ea typeface="나눔바른고딕" pitchFamily="50" charset="-127"/>
              </a:rPr>
              <a:t>를 찾기 가능 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24744"/>
            <a:ext cx="4365376" cy="543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885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17084"/>
            <a:ext cx="4434384" cy="5419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9959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화면 설계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52" y="109652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회원가</a:t>
            </a:r>
            <a:r>
              <a:rPr lang="ko-KR" altLang="en-US" sz="2800" b="1" dirty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입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635257" y="1916832"/>
            <a:ext cx="5450399" cy="3329129"/>
            <a:chOff x="635257" y="1916832"/>
            <a:chExt cx="5450399" cy="332912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257" y="1916832"/>
              <a:ext cx="3187185" cy="1512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799539"/>
              <a:ext cx="3168352" cy="1446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5004048" y="2431795"/>
              <a:ext cx="1081608" cy="4211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>
              <a:endCxn id="1026" idx="3"/>
            </p:cNvCxnSpPr>
            <p:nvPr/>
          </p:nvCxnSpPr>
          <p:spPr>
            <a:xfrm flipH="1">
              <a:off x="3822442" y="2564904"/>
              <a:ext cx="1181606" cy="10801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2" idx="1"/>
            </p:cNvCxnSpPr>
            <p:nvPr/>
          </p:nvCxnSpPr>
          <p:spPr>
            <a:xfrm flipH="1">
              <a:off x="4565645" y="2642366"/>
              <a:ext cx="438403" cy="177939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968044" y="3068960"/>
            <a:ext cx="4175956" cy="3703220"/>
            <a:chOff x="4968044" y="3068960"/>
            <a:chExt cx="4175956" cy="370322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167" y="3768056"/>
              <a:ext cx="3024833" cy="1413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044" y="5245961"/>
              <a:ext cx="3096344" cy="1526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5004048" y="3068960"/>
              <a:ext cx="111511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6119167" y="3429000"/>
              <a:ext cx="973113" cy="3705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H="1">
              <a:off x="5561607" y="3429000"/>
              <a:ext cx="378545" cy="18169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2432171" y="1096524"/>
            <a:ext cx="5388334" cy="5715000"/>
            <a:chOff x="2432171" y="1096524"/>
            <a:chExt cx="5388334" cy="5715000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2171" y="1096524"/>
              <a:ext cx="4705350" cy="571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4572000" y="5013176"/>
              <a:ext cx="1178879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761" y="2472515"/>
              <a:ext cx="3739744" cy="1727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3" name="직선 연결선 22"/>
            <p:cNvCxnSpPr>
              <a:stCxn id="21" idx="3"/>
              <a:endCxn id="31" idx="2"/>
            </p:cNvCxnSpPr>
            <p:nvPr/>
          </p:nvCxnSpPr>
          <p:spPr>
            <a:xfrm flipV="1">
              <a:off x="5750879" y="4199597"/>
              <a:ext cx="199754" cy="9935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8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8577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1520" y="118373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endParaRPr lang="ko-KR" altLang="en-US" sz="36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592" y="179928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화면 설계</a:t>
            </a:r>
            <a:endParaRPr lang="ko-KR" altLang="en-US" sz="28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211" y="112474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4</a:t>
            </a:r>
            <a:r>
              <a:rPr lang="en-US" altLang="ko-KR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800" b="1" dirty="0" smtClean="0">
                <a:solidFill>
                  <a:srgbClr val="FF6E01"/>
                </a:solidFill>
                <a:latin typeface="나눔바른고딕" pitchFamily="50" charset="-127"/>
                <a:ea typeface="나눔바른고딕" pitchFamily="50" charset="-127"/>
              </a:rPr>
              <a:t>로그인</a:t>
            </a:r>
            <a:endParaRPr lang="ko-KR" altLang="en-US" sz="2800" b="1" dirty="0">
              <a:solidFill>
                <a:srgbClr val="FF6E0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014533"/>
            <a:ext cx="470535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4139951" y="4199597"/>
            <a:ext cx="86409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2204864"/>
            <a:ext cx="3324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ID/PW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입력 후 로그인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699792" y="2666529"/>
            <a:ext cx="1944216" cy="1533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1" y="1098110"/>
            <a:ext cx="3724230" cy="547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4427984" y="3833933"/>
            <a:ext cx="4341093" cy="2819400"/>
            <a:chOff x="4427984" y="3833933"/>
            <a:chExt cx="4341093" cy="2819400"/>
          </a:xfrm>
        </p:grpSpPr>
        <p:sp>
          <p:nvSpPr>
            <p:cNvPr id="21" name="직사각형 20"/>
            <p:cNvSpPr/>
            <p:nvPr/>
          </p:nvSpPr>
          <p:spPr>
            <a:xfrm>
              <a:off x="4427984" y="4653136"/>
              <a:ext cx="1368152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5112060" y="5013176"/>
              <a:ext cx="828092" cy="5760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3833933"/>
              <a:ext cx="2828925" cy="2819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451" y="5013176"/>
            <a:ext cx="2600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5203586" y="1271116"/>
            <a:ext cx="3673739" cy="3382020"/>
            <a:chOff x="5203586" y="1271116"/>
            <a:chExt cx="3673739" cy="3382020"/>
          </a:xfrm>
        </p:grpSpPr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6975" y="1271116"/>
              <a:ext cx="2800350" cy="279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직선 연결선 27"/>
            <p:cNvCxnSpPr/>
            <p:nvPr/>
          </p:nvCxnSpPr>
          <p:spPr>
            <a:xfrm flipV="1">
              <a:off x="5203586" y="3078974"/>
              <a:ext cx="828092" cy="15741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174" y="2435696"/>
            <a:ext cx="2610014" cy="120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24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385</Words>
  <Application>Microsoft Office PowerPoint</Application>
  <PresentationFormat>화면 슬라이드 쇼(4:3)</PresentationFormat>
  <Paragraphs>105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kosta2-31</cp:lastModifiedBy>
  <cp:revision>67</cp:revision>
  <dcterms:created xsi:type="dcterms:W3CDTF">2014-05-12T07:03:55Z</dcterms:created>
  <dcterms:modified xsi:type="dcterms:W3CDTF">2015-02-24T02:17:00Z</dcterms:modified>
</cp:coreProperties>
</file>