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263" r:id="rId4"/>
    <p:sldId id="264" r:id="rId5"/>
    <p:sldId id="274" r:id="rId6"/>
    <p:sldId id="269" r:id="rId7"/>
    <p:sldId id="268" r:id="rId8"/>
    <p:sldId id="280" r:id="rId9"/>
    <p:sldId id="281" r:id="rId10"/>
    <p:sldId id="270" r:id="rId11"/>
    <p:sldId id="271" r:id="rId12"/>
    <p:sldId id="272" r:id="rId13"/>
    <p:sldId id="282" r:id="rId14"/>
    <p:sldId id="275" r:id="rId15"/>
    <p:sldId id="276" r:id="rId16"/>
    <p:sldId id="283" r:id="rId17"/>
    <p:sldId id="284" r:id="rId18"/>
    <p:sldId id="278" r:id="rId19"/>
    <p:sldId id="279" r:id="rId20"/>
    <p:sldId id="285" r:id="rId21"/>
    <p:sldId id="273" r:id="rId22"/>
    <p:sldId id="261" r:id="rId23"/>
  </p:sldIdLst>
  <p:sldSz cx="9144000" cy="6858000" type="screen4x3"/>
  <p:notesSz cx="6858000" cy="9144000"/>
  <p:embeddedFontLst>
    <p:embeddedFont>
      <p:font typeface="Wingdings 3" pitchFamily="18" charset="2"/>
      <p:regular r:id="rId25"/>
    </p:embeddedFont>
    <p:embeddedFont>
      <p:font typeface="나눔손글씨 붓" pitchFamily="66" charset="-127"/>
      <p:regular r:id="rId26"/>
    </p:embeddedFont>
    <p:embeddedFont>
      <p:font typeface="나눔고딕" pitchFamily="50" charset="-127"/>
      <p:regular r:id="rId27"/>
      <p:bold r:id="rId28"/>
    </p:embeddedFont>
    <p:embeddedFont>
      <p:font typeface="MD이솝체" pitchFamily="18" charset="-127"/>
      <p:regular r:id="rId29"/>
    </p:embeddedFont>
    <p:embeddedFont>
      <p:font typeface="맑은 고딕" pitchFamily="50" charset="-127"/>
      <p:regular r:id="rId30"/>
      <p:bold r:id="rId31"/>
    </p:embeddedFont>
    <p:embeddedFont>
      <p:font typeface="나눔손글씨 펜" pitchFamily="66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126"/>
    <a:srgbClr val="B8BC08"/>
    <a:srgbClr val="F7FA84"/>
    <a:srgbClr val="ECF66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51" autoAdjust="0"/>
  </p:normalViewPr>
  <p:slideViewPr>
    <p:cSldViewPr>
      <p:cViewPr>
        <p:scale>
          <a:sx n="33" d="100"/>
          <a:sy n="33" d="100"/>
        </p:scale>
        <p:origin x="-2436" y="-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62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요구사항은 명확했음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설계도 많은 부분 진행된 상태였음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가독성이</a:t>
            </a:r>
            <a:r>
              <a:rPr lang="ko-KR" altLang="en-US" dirty="0" smtClean="0"/>
              <a:t> 떨어져서 서로의 코드를 </a:t>
            </a:r>
            <a:r>
              <a:rPr lang="ko-KR" altLang="en-US" dirty="0" err="1" smtClean="0"/>
              <a:t>이해못하게</a:t>
            </a:r>
            <a:r>
              <a:rPr lang="ko-KR" altLang="en-US" dirty="0" smtClean="0"/>
              <a:t> 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설계의 중요성을 </a:t>
            </a:r>
            <a:r>
              <a:rPr lang="ko-KR" altLang="en-US" dirty="0" err="1" smtClean="0"/>
              <a:t>꺠달음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019800" y="6237312"/>
            <a:ext cx="136376" cy="48416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8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2000"/>
                    </a14:imgEffect>
                    <a14:imgEffect>
                      <a14:brightnessContrast bright="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 spc="-150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 spc="-100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07704" y="1988840"/>
            <a:ext cx="3888432" cy="1187207"/>
          </a:xfrm>
        </p:spPr>
        <p:txBody>
          <a:bodyPr wrap="none">
            <a:noAutofit/>
          </a:bodyPr>
          <a:lstStyle/>
          <a:p>
            <a:pPr algn="l"/>
            <a:r>
              <a:rPr lang="en-US" altLang="ko-KR" sz="8800" dirty="0" err="1" smtClean="0">
                <a:solidFill>
                  <a:schemeClr val="accent2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GoldenTalk</a:t>
            </a:r>
            <a:endParaRPr lang="ko-KR" altLang="en-US" sz="8800" dirty="0">
              <a:solidFill>
                <a:schemeClr val="accent2"/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9144000" cy="130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026" name="Picture 2" descr="I:\Dropbox\backgroundimag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30" b="97902" l="14029" r="762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1862">
            <a:off x="-32412" y="2473706"/>
            <a:ext cx="2905459" cy="448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615407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PineApple</a:t>
            </a:r>
            <a:endParaRPr lang="en-US" altLang="ko-KR" sz="2400" b="1" dirty="0" smtClean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372200" y="4005064"/>
            <a:ext cx="2232248" cy="0"/>
          </a:xfrm>
          <a:prstGeom prst="line">
            <a:avLst/>
          </a:prstGeom>
          <a:ln w="19050" cmpd="sng">
            <a:solidFill>
              <a:schemeClr val="tx2"/>
            </a:solidFill>
            <a:prstDash val="solid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34328" y="4113654"/>
            <a:ext cx="2088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팀장</a:t>
            </a:r>
            <a:r>
              <a:rPr lang="en-US" altLang="ko-KR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	</a:t>
            </a:r>
            <a:r>
              <a:rPr lang="ko-KR" alt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박종훈</a:t>
            </a:r>
            <a:endParaRPr lang="en-US" altLang="ko-KR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ko-KR" alt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팀원</a:t>
            </a:r>
            <a:r>
              <a:rPr lang="en-US" altLang="ko-KR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	</a:t>
            </a:r>
            <a:r>
              <a:rPr lang="ko-KR" alt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김상민</a:t>
            </a:r>
            <a:endParaRPr lang="en-US" altLang="ko-KR" sz="2400" dirty="0" smtClean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	</a:t>
            </a:r>
            <a:r>
              <a:rPr lang="ko-KR" alt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김영모</a:t>
            </a:r>
            <a:endParaRPr lang="en-US" altLang="ko-KR" sz="2400" dirty="0" smtClean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	</a:t>
            </a:r>
            <a:r>
              <a:rPr lang="ko-KR" alt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유승두</a:t>
            </a:r>
            <a:endParaRPr lang="en-US" altLang="ko-KR" sz="2400" dirty="0" smtClean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	</a:t>
            </a:r>
            <a:r>
              <a:rPr lang="ko-KR" alt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이은지</a:t>
            </a:r>
            <a:endParaRPr lang="en-US" altLang="ko-KR" sz="2400" dirty="0" smtClean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2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	</a:t>
            </a:r>
            <a:r>
              <a:rPr lang="ko-KR" altLang="en-US" sz="2400" dirty="0" smtClean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조동윤</a:t>
            </a:r>
            <a:endParaRPr lang="ko-KR" altLang="en-US" sz="24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2726" y="281845"/>
            <a:ext cx="3094112" cy="447112"/>
          </a:xfrm>
        </p:spPr>
        <p:txBody>
          <a:bodyPr wrap="none"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</a:t>
            </a:r>
            <a:r>
              <a:rPr lang="ko-KR" altLang="en-US" sz="20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sz="16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요약</a:t>
            </a:r>
            <a:r>
              <a:rPr lang="en-US" altLang="ko-KR" sz="16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9144000" cy="130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7005414" y="6525344"/>
            <a:ext cx="2133600" cy="365125"/>
          </a:xfrm>
        </p:spPr>
        <p:txBody>
          <a:bodyPr/>
          <a:lstStyle/>
          <a:p>
            <a:pPr algn="r"/>
            <a:fld id="{1CE12531-6FF3-4A70-ADD4-1CF142C0B40C}" type="slidenum">
              <a:rPr lang="ko-KR" altLang="en-US" smtClean="0">
                <a:solidFill>
                  <a:schemeClr val="bg1"/>
                </a:solidFill>
              </a:rPr>
              <a:pPr algn="r"/>
              <a:t>10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5382" y="803466"/>
            <a:ext cx="304448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 descr="I:\Dropbox\backgroundimag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30" b="97902" l="14029" r="762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8386"/>
            <a:ext cx="406791" cy="52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179512" y="1124744"/>
            <a:ext cx="8784976" cy="5328592"/>
          </a:xfrm>
          <a:prstGeom prst="round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 rot="10800000" flipV="1">
            <a:off x="3779912" y="1268760"/>
            <a:ext cx="1368152" cy="1368152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ChatUI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 rot="10800000" flipV="1">
            <a:off x="5580112" y="2420888"/>
            <a:ext cx="1368152" cy="1368152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Chat</a:t>
            </a:r>
          </a:p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 rot="10800000" flipV="1">
            <a:off x="5004049" y="4293096"/>
            <a:ext cx="1368152" cy="1368152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Message</a:t>
            </a:r>
          </a:p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Handler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 rot="10800000" flipV="1">
            <a:off x="2195736" y="2492895"/>
            <a:ext cx="1368152" cy="1368152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Message</a:t>
            </a:r>
          </a:p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Receiver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7544" y="1484784"/>
            <a:ext cx="1800200" cy="1080120"/>
          </a:xfrm>
          <a:prstGeom prst="round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 rot="10800000" flipV="1">
            <a:off x="2987824" y="4293096"/>
            <a:ext cx="1368152" cy="1368152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Chat</a:t>
            </a:r>
          </a:p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063764" y="3961931"/>
            <a:ext cx="1728192" cy="2160240"/>
          </a:xfrm>
          <a:prstGeom prst="round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73420" y="1590660"/>
            <a:ext cx="1575792" cy="423664"/>
          </a:xfrm>
          <a:prstGeom prst="round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err="1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PineappleServer</a:t>
            </a:r>
            <a:endParaRPr lang="ko-KR" altLang="en-US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174272" y="4077072"/>
            <a:ext cx="1503784" cy="423664"/>
          </a:xfrm>
          <a:prstGeom prst="round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err="1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UserDao</a:t>
            </a:r>
            <a:endParaRPr lang="ko-KR" altLang="en-US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178506" y="4578929"/>
            <a:ext cx="1503784" cy="423664"/>
          </a:xfrm>
          <a:prstGeom prst="round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</a:t>
            </a:r>
            <a:endParaRPr lang="ko-KR" altLang="en-US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86929" y="5085185"/>
            <a:ext cx="1503784" cy="423664"/>
          </a:xfrm>
          <a:prstGeom prst="round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err="1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RoomManager</a:t>
            </a:r>
            <a:endParaRPr lang="ko-KR" altLang="en-US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195440" y="5597624"/>
            <a:ext cx="1503784" cy="423664"/>
          </a:xfrm>
          <a:prstGeom prst="round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Room</a:t>
            </a:r>
            <a:endParaRPr lang="ko-KR" altLang="en-US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90395" y="2065128"/>
            <a:ext cx="1575792" cy="423664"/>
          </a:xfrm>
          <a:prstGeom prst="round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err="1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PineappleClient</a:t>
            </a:r>
            <a:endParaRPr lang="ko-KR" altLang="en-US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7544" y="4221088"/>
            <a:ext cx="1944216" cy="1872208"/>
          </a:xfrm>
          <a:prstGeom prst="round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0435" y="4365104"/>
            <a:ext cx="1575792" cy="1574550"/>
          </a:xfrm>
          <a:prstGeom prst="round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Panel</a:t>
            </a:r>
            <a:endParaRPr lang="ko-KR" altLang="en-US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오른쪽 화살표 28"/>
          <p:cNvSpPr/>
          <p:nvPr/>
        </p:nvSpPr>
        <p:spPr>
          <a:xfrm rot="2461194">
            <a:off x="5194712" y="2321445"/>
            <a:ext cx="504056" cy="36004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6627894">
            <a:off x="5759731" y="3886663"/>
            <a:ext cx="458331" cy="36004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 rot="10800000">
            <a:off x="4466851" y="4821035"/>
            <a:ext cx="458331" cy="36004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 rot="14278622">
            <a:off x="2953957" y="3933056"/>
            <a:ext cx="458331" cy="36004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19330544">
            <a:off x="3439868" y="2346075"/>
            <a:ext cx="458331" cy="36004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/오른쪽 화살표 33"/>
          <p:cNvSpPr/>
          <p:nvPr/>
        </p:nvSpPr>
        <p:spPr>
          <a:xfrm>
            <a:off x="6444208" y="4869160"/>
            <a:ext cx="504056" cy="216024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159379" y="1484784"/>
            <a:ext cx="229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sz="16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 </a:t>
            </a:r>
          </a:p>
          <a:p>
            <a:r>
              <a:rPr lang="ko-KR" altLang="en-US" sz="1600" b="1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sz="1600" b="1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MessageFormat</a:t>
            </a:r>
            <a:endParaRPr lang="ko-KR" altLang="en-US" sz="16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48264" y="2780928"/>
            <a:ext cx="229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sz="1600" b="1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SendMessage</a:t>
            </a:r>
            <a:endParaRPr lang="en-US" altLang="ko-KR" sz="1600" b="1" dirty="0" smtClean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(Request)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99339" y="5733256"/>
            <a:ext cx="229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sz="1600" b="1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MessageDeformat</a:t>
            </a:r>
            <a:endParaRPr lang="en-US" altLang="ko-KR" sz="1600" b="1" dirty="0" smtClean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sz="1600" b="1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MessageFormat</a:t>
            </a:r>
            <a:endParaRPr lang="ko-KR" altLang="en-US" sz="16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71800" y="5661248"/>
            <a:ext cx="229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sz="1600" b="1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SendMessage</a:t>
            </a:r>
            <a:endParaRPr lang="en-US" altLang="ko-KR" sz="1600" b="1" dirty="0" smtClean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(Response)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2871" y="3018438"/>
            <a:ext cx="2292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sz="1600" b="1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MessageDeformat</a:t>
            </a:r>
            <a:endParaRPr lang="ko-KR" altLang="en-US" sz="16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93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2726" y="281845"/>
            <a:ext cx="3094112" cy="447112"/>
          </a:xfrm>
        </p:spPr>
        <p:txBody>
          <a:bodyPr wrap="none"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설계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9144000" cy="130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7005414" y="6525344"/>
            <a:ext cx="2133600" cy="365125"/>
          </a:xfrm>
        </p:spPr>
        <p:txBody>
          <a:bodyPr/>
          <a:lstStyle/>
          <a:p>
            <a:pPr algn="r"/>
            <a:fld id="{1CE12531-6FF3-4A70-ADD4-1CF142C0B40C}" type="slidenum">
              <a:rPr lang="ko-KR" altLang="en-US" smtClean="0">
                <a:solidFill>
                  <a:schemeClr val="bg1"/>
                </a:solidFill>
              </a:rPr>
              <a:pPr algn="r"/>
              <a:t>11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5383" y="803466"/>
            <a:ext cx="272661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 descr="I:\Dropbox\backgroundimag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30" b="97902" l="14029" r="762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8386"/>
            <a:ext cx="406791" cy="52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93883"/>
              </p:ext>
            </p:extLst>
          </p:nvPr>
        </p:nvGraphicFramePr>
        <p:xfrm>
          <a:off x="467544" y="1052740"/>
          <a:ext cx="7992888" cy="5293470"/>
        </p:xfrm>
        <a:graphic>
          <a:graphicData uri="http://schemas.openxmlformats.org/drawingml/2006/table">
            <a:tbl>
              <a:tblPr/>
              <a:tblGrid>
                <a:gridCol w="539485"/>
                <a:gridCol w="1368586"/>
                <a:gridCol w="563336"/>
                <a:gridCol w="1448658"/>
                <a:gridCol w="1207877"/>
                <a:gridCol w="2864946"/>
              </a:tblGrid>
              <a:tr h="28514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Protocol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Client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Direction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Server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Description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Case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B4"/>
                    </a:solidFill>
                  </a:tcPr>
                </a:tc>
              </a:tr>
              <a:tr h="28514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100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REQUEST_LOGIN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나눔고딕"/>
                          <a:cs typeface="Times New Roman"/>
                          <a:sym typeface="Wingdings 3"/>
                        </a:rPr>
                        <a:t>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b="1" kern="10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로그인 요청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REQUEST_LOGIN|*| </a:t>
                      </a:r>
                      <a:r>
                        <a:rPr lang="ko-KR" sz="800" b="1" kern="10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아이디 </a:t>
                      </a:r>
                      <a:r>
                        <a:rPr lang="en-US" sz="800" b="1" kern="10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|*|</a:t>
                      </a:r>
                      <a:r>
                        <a:rPr lang="ko-KR" sz="800" b="1" kern="10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패스워드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2887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101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나눔고딕"/>
                          <a:cs typeface="Times New Roman"/>
                          <a:sym typeface="Wingdings 3"/>
                        </a:rPr>
                        <a:t>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RESPONSE_LOGIN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b="1" kern="10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로그인 결과 응답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RESPONSE_LOGIN|*|</a:t>
                      </a:r>
                      <a:r>
                        <a:rPr lang="en-US" sz="800" b="1" kern="100" dirty="0" smtClean="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TRUE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 dirty="0" smtClean="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RESPONSE_LOGIN</a:t>
                      </a:r>
                      <a:r>
                        <a:rPr lang="en-US" sz="800" b="1" kern="100" dirty="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|*|FALSE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38822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200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REQUEST_MEMBER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나눔고딕"/>
                          <a:cs typeface="Times New Roman"/>
                          <a:sym typeface="Wingdings 3"/>
                        </a:rPr>
                        <a:t>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b="1" kern="10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회원가입 요청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REQUEST_MEMBER|*|</a:t>
                      </a:r>
                      <a:r>
                        <a:rPr lang="ko-KR" sz="800" b="1" kern="100" dirty="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아이디</a:t>
                      </a:r>
                      <a:r>
                        <a:rPr lang="en-US" sz="800" b="1" kern="100" dirty="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|*|</a:t>
                      </a:r>
                      <a:r>
                        <a:rPr lang="ko-KR" sz="800" b="1" kern="100" dirty="0" err="1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대화명</a:t>
                      </a:r>
                      <a:r>
                        <a:rPr lang="en-US" sz="800" b="1" kern="100" dirty="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|*|</a:t>
                      </a:r>
                      <a:r>
                        <a:rPr lang="ko-KR" sz="800" b="1" kern="100" dirty="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성별</a:t>
                      </a:r>
                      <a:r>
                        <a:rPr lang="en-US" sz="800" b="1" kern="100" dirty="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|*|</a:t>
                      </a:r>
                      <a:r>
                        <a:rPr lang="ko-KR" sz="800" b="1" kern="100" dirty="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비밀번호</a:t>
                      </a:r>
                      <a:r>
                        <a:rPr lang="en-US" sz="800" b="1" kern="100" dirty="0" smtClean="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|*|</a:t>
                      </a:r>
                      <a:r>
                        <a:rPr lang="ko-KR" sz="800" b="1" kern="100" dirty="0" smtClean="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생년월일</a:t>
                      </a:r>
                      <a:r>
                        <a:rPr lang="en-US" sz="800" b="1" kern="100" dirty="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|*|</a:t>
                      </a:r>
                      <a:r>
                        <a:rPr lang="ko-KR" sz="800" b="1" kern="100" dirty="0" err="1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이메일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887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201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나눔고딕"/>
                          <a:cs typeface="Times New Roman"/>
                          <a:sym typeface="Wingdings 3"/>
                        </a:rPr>
                        <a:t>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 _MEMBER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b="1" kern="10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회원가입 결과 응답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RESPONSE_ MEMBER |*|</a:t>
                      </a:r>
                      <a:r>
                        <a:rPr lang="en-US" sz="800" b="1" kern="100" dirty="0" smtClean="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TRUE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 dirty="0" smtClean="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</a:t>
                      </a:r>
                      <a:r>
                        <a:rPr lang="en-US" sz="800" b="1" kern="100" dirty="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_ MEMBER |*|FALSE(“</a:t>
                      </a:r>
                      <a:r>
                        <a:rPr lang="ko-KR" sz="800" b="1" kern="100" dirty="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정보를 입력해주세요</a:t>
                      </a:r>
                      <a:r>
                        <a:rPr lang="en-US" sz="800" b="1" kern="100" dirty="0" smtClean="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”)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맑은 고딕"/>
                          <a:cs typeface="Times New Roman"/>
                        </a:rPr>
                        <a:t>RESPONSE_ MEMBER |*|DENIED(“</a:t>
                      </a:r>
                      <a:r>
                        <a:rPr kumimoji="0" lang="ko-KR" altLang="en-US" sz="8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맑은 고딕"/>
                          <a:cs typeface="Times New Roman"/>
                        </a:rPr>
                        <a:t>등록된 </a:t>
                      </a:r>
                      <a:r>
                        <a:rPr kumimoji="0" lang="ko-KR" altLang="en-US" sz="800" b="1" i="0" u="none" strike="noStrike" kern="1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맑은 고딕"/>
                          <a:cs typeface="Times New Roman"/>
                        </a:rPr>
                        <a:t>이메일</a:t>
                      </a:r>
                      <a:r>
                        <a:rPr kumimoji="0" lang="ko-KR" altLang="en-US" sz="8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맑은 고딕"/>
                          <a:cs typeface="Times New Roman"/>
                        </a:rPr>
                        <a:t> 입니다</a:t>
                      </a:r>
                      <a:r>
                        <a:rPr kumimoji="0" lang="en-US" altLang="ko-KR" sz="8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맑은 고딕"/>
                          <a:cs typeface="Times New Roman"/>
                        </a:rPr>
                        <a:t>.”)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8514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300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REQUEST_</a:t>
                      </a:r>
                      <a:r>
                        <a:rPr lang="en-US" sz="900" kern="100">
                          <a:effectLst/>
                          <a:latin typeface="바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OVERLAP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나눔고딕"/>
                          <a:cs typeface="Times New Roman"/>
                          <a:sym typeface="Wingdings 3"/>
                        </a:rPr>
                        <a:t>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b="1" kern="10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중복 확인 요청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RESPONSE_ OVERLAP |*|</a:t>
                      </a:r>
                      <a:r>
                        <a:rPr lang="ko-KR" sz="800" b="1" kern="100" dirty="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아이디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2887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301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나눔고딕"/>
                          <a:cs typeface="Times New Roman"/>
                          <a:sym typeface="Wingdings 3"/>
                        </a:rPr>
                        <a:t>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 _</a:t>
                      </a:r>
                      <a:r>
                        <a:rPr lang="en-US" sz="900" kern="100">
                          <a:effectLst/>
                          <a:latin typeface="바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OVERLAP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b="1" kern="10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중복 결과 응답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RESPONSE_ OVERLAP |*|TRUE(“</a:t>
                      </a:r>
                      <a:r>
                        <a:rPr lang="ko-KR" sz="800" b="1" kern="100" dirty="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생성 가능한 아이디 입니다</a:t>
                      </a:r>
                      <a:r>
                        <a:rPr lang="en-US" sz="800" b="1" kern="100" dirty="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.”)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RESPONSE_ OVERLAP |*|FALSE</a:t>
                      </a:r>
                      <a:r>
                        <a:rPr lang="en-US" sz="800" b="1" kern="100" dirty="0" smtClean="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(“</a:t>
                      </a:r>
                      <a:r>
                        <a:rPr lang="en-US" sz="800" b="1" kern="100" baseline="0" dirty="0" smtClean="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 </a:t>
                      </a:r>
                      <a:r>
                        <a:rPr lang="ko-KR" sz="800" b="1" kern="100" dirty="0" smtClean="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존재하는 </a:t>
                      </a:r>
                      <a:r>
                        <a:rPr lang="ko-KR" sz="800" b="1" kern="100" dirty="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아이디 입니다</a:t>
                      </a:r>
                      <a:r>
                        <a:rPr lang="en-US" sz="800" b="1" kern="100" dirty="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.”)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28514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400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REQUEST_IDSEARCH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나눔고딕"/>
                          <a:cs typeface="Times New Roman"/>
                          <a:sym typeface="Wingdings 3"/>
                        </a:rPr>
                        <a:t>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b="1" kern="10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아이디 찾기 요청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REQUEST_IDSEARCH|*|</a:t>
                      </a:r>
                      <a:r>
                        <a:rPr lang="ko-KR" sz="800" b="1" kern="10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이메일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2887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401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나눔고딕"/>
                          <a:cs typeface="Times New Roman"/>
                          <a:sym typeface="Wingdings 3"/>
                        </a:rPr>
                        <a:t>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 _IDSEARCH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b="1" kern="10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찾은 결과 응답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RESPONSE_IDSEARCH|*|TRUE(</a:t>
                      </a:r>
                      <a:r>
                        <a:rPr lang="ko-KR" sz="800" b="1" kern="10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아이디</a:t>
                      </a:r>
                      <a:r>
                        <a:rPr lang="en-US" sz="800" b="1" kern="10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);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RESPONSE_ IDSEARCH |*|FALSE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8514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500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REQUEST_PWSEARCH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나눔고딕"/>
                          <a:cs typeface="Times New Roman"/>
                          <a:sym typeface="Wingdings 3"/>
                        </a:rPr>
                        <a:t>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b="1" kern="10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비밀번호 찾기 요청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REQUEST_PWSEARCH|*| </a:t>
                      </a:r>
                      <a:r>
                        <a:rPr lang="ko-KR" sz="800" b="1" kern="10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이메일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887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501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나눔고딕"/>
                          <a:cs typeface="Times New Roman"/>
                          <a:sym typeface="Wingdings 3"/>
                        </a:rPr>
                        <a:t>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 _PWSEARCH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b="1" kern="10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찾은 결과 응답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RESPONSE_ PWSEARCH |*|</a:t>
                      </a:r>
                      <a:r>
                        <a:rPr lang="en-US" sz="800" b="1" kern="100" dirty="0" smtClean="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TRUE(</a:t>
                      </a:r>
                      <a:r>
                        <a:rPr lang="ko-KR" altLang="en-US" sz="800" b="1" kern="100" dirty="0" smtClean="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비밀번호</a:t>
                      </a:r>
                      <a:r>
                        <a:rPr lang="en-US" sz="800" b="1" kern="100" dirty="0" smtClean="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);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RESPONSE_ PWSEARCH |*|FALSE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8514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600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REQUEST_ROOMCREAT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나눔고딕"/>
                          <a:cs typeface="Times New Roman"/>
                          <a:sym typeface="Wingdings 3"/>
                        </a:rPr>
                        <a:t>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b="1" kern="10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방 만들기 요청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REQUEST_ROOMCREAT|*|</a:t>
                      </a:r>
                      <a:r>
                        <a:rPr lang="ko-KR" sz="800" b="1" kern="10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방 이름</a:t>
                      </a:r>
                      <a:r>
                        <a:rPr lang="en-US" sz="800" b="1" kern="10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|*|</a:t>
                      </a:r>
                      <a:r>
                        <a:rPr lang="ko-KR" sz="800" b="1" kern="10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제한인원수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2887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601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나눔고딕"/>
                          <a:cs typeface="Times New Roman"/>
                          <a:sym typeface="Wingdings 3"/>
                        </a:rPr>
                        <a:t>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 _ROOMCREAT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b="1" kern="100"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방 생성 완료 응답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RESPONSE_ ROOMCREAT |*|TRUE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RESPONSE_ ROOMCREAT |*|FALSE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8514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701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나눔고딕"/>
                          <a:cs typeface="Times New Roman"/>
                          <a:sym typeface="Wingdings 3"/>
                        </a:rPr>
                        <a:t>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 _WHOLELIST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전체 리스트 결과 전달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RESPONSE_WHOLELIST|*|</a:t>
                      </a:r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대화명</a:t>
                      </a: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|*|</a:t>
                      </a:r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접속자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28514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801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나눔고딕"/>
                          <a:ea typeface="나눔고딕"/>
                          <a:cs typeface="Times New Roman"/>
                          <a:sym typeface="Wingdings 3"/>
                        </a:rPr>
                        <a:t>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RESPONSE_ROOMLIST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방 리스트 결과 전달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7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RESPONSE_WHOLELIST|*|</a:t>
                      </a:r>
                      <a:r>
                        <a:rPr lang="ko-KR" sz="7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방번호</a:t>
                      </a:r>
                      <a:r>
                        <a:rPr lang="en-US" sz="7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|*|</a:t>
                      </a:r>
                      <a:r>
                        <a:rPr lang="ko-KR" sz="7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방이름</a:t>
                      </a:r>
                      <a:r>
                        <a:rPr lang="en-US" sz="7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|*|</a:t>
                      </a:r>
                      <a:r>
                        <a:rPr lang="ko-KR" sz="7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제한인원수</a:t>
                      </a:r>
                      <a:r>
                        <a:rPr lang="en-US" sz="7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|*|</a:t>
                      </a:r>
                      <a:r>
                        <a:rPr lang="ko-KR" sz="7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입장인원수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C96"/>
                    </a:solidFill>
                  </a:tcPr>
                </a:tc>
              </a:tr>
              <a:tr h="28514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900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469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REQUEST_ROOMACCESS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4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Times New Roman"/>
                          <a:sym typeface="Wingdings 3"/>
                        </a:rPr>
                        <a:t>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469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469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방 접속 요청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469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REQUEST_ROOMACCESS |*|</a:t>
                      </a:r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대화명</a:t>
                      </a: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 |*|</a:t>
                      </a:r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방 번호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4699"/>
                    </a:solidFill>
                  </a:tcPr>
                </a:tc>
              </a:tr>
              <a:tr h="32887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901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469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4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Times New Roman"/>
                          <a:sym typeface="Wingdings 3"/>
                        </a:rPr>
                        <a:t>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469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 _ROOMACCESS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469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방 접속 응답 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469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REQUEST_ ROOMACCESS |*|TRUE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RESPONSE_ ROOMACCESS |*|FALSE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46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49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2726" y="281845"/>
            <a:ext cx="3094112" cy="447112"/>
          </a:xfrm>
        </p:spPr>
        <p:txBody>
          <a:bodyPr wrap="none"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설계</a:t>
            </a:r>
            <a:endParaRPr lang="ko-KR" altLang="en-US" sz="20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9144000" cy="130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7005414" y="6525344"/>
            <a:ext cx="2133600" cy="365125"/>
          </a:xfrm>
        </p:spPr>
        <p:txBody>
          <a:bodyPr/>
          <a:lstStyle/>
          <a:p>
            <a:pPr algn="r"/>
            <a:fld id="{1CE12531-6FF3-4A70-ADD4-1CF142C0B40C}" type="slidenum">
              <a:rPr lang="ko-KR" altLang="en-US" smtClean="0">
                <a:solidFill>
                  <a:schemeClr val="bg1"/>
                </a:solidFill>
              </a:rPr>
              <a:pPr algn="r"/>
              <a:t>12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5383" y="803466"/>
            <a:ext cx="272661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 descr="I:\Dropbox\backgroundimag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30" b="97902" l="14029" r="762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8386"/>
            <a:ext cx="406791" cy="52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86249"/>
              </p:ext>
            </p:extLst>
          </p:nvPr>
        </p:nvGraphicFramePr>
        <p:xfrm>
          <a:off x="479243" y="1052736"/>
          <a:ext cx="8125205" cy="5184575"/>
        </p:xfrm>
        <a:graphic>
          <a:graphicData uri="http://schemas.openxmlformats.org/drawingml/2006/table">
            <a:tbl>
              <a:tblPr/>
              <a:tblGrid>
                <a:gridCol w="548415"/>
                <a:gridCol w="1391242"/>
                <a:gridCol w="572661"/>
                <a:gridCol w="1472640"/>
                <a:gridCol w="1227873"/>
                <a:gridCol w="2912374"/>
              </a:tblGrid>
              <a:tr h="31138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  1000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REQUEST_IDEXIT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Times New Roman"/>
                          <a:sym typeface="Wingdings 3"/>
                        </a:rPr>
                        <a:t>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로그아웃 요청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REQUEST_IDEXIT |*| </a:t>
                      </a:r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대화명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5913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  1001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Times New Roman"/>
                          <a:sym typeface="Wingdings 3"/>
                        </a:rPr>
                        <a:t>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 _IDEXIT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로그아웃 응답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800" b="1" kern="100" dirty="0" smtClean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</a:t>
                      </a:r>
                      <a:r>
                        <a:rPr lang="en-US" sz="800" b="1" kern="100" dirty="0" smtClean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_ </a:t>
                      </a: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IDEXIT |*|TRUE(</a:t>
                      </a:r>
                      <a:r>
                        <a:rPr lang="ko-KR" sz="8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리소스 해제</a:t>
                      </a: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);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RESPONSE_ IDEXIT |*|FALSE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5913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1101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 dirty="0" smtClean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Times New Roman"/>
                          <a:sym typeface="Wingdings 3"/>
                        </a:rPr>
                        <a:t></a:t>
                      </a: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RESPONSE_JOINROOMLIST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방 참여자 결과 전달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RESPONSE_ROOMLIST|*|</a:t>
                      </a:r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대화명</a:t>
                      </a: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|*|</a:t>
                      </a:r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접속자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31138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1200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REQUEST_ ROOMTALK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Times New Roman"/>
                          <a:sym typeface="Wingdings 3"/>
                        </a:rPr>
                        <a:t>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전체 대화 요청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REQUEST_ ROOMTALK |*|</a:t>
                      </a:r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대화명</a:t>
                      </a: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|*|</a:t>
                      </a:r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전체 선택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35913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1201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Times New Roman"/>
                          <a:sym typeface="Wingdings 3"/>
                        </a:rPr>
                        <a:t>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 _ ROOMTALK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전체 대화 응답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800" b="1" kern="100" dirty="0" smtClean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</a:t>
                      </a:r>
                      <a:r>
                        <a:rPr lang="en-US" sz="800" b="1" kern="100" dirty="0" smtClean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_ </a:t>
                      </a: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ROOMTALK |*|TRUE(</a:t>
                      </a:r>
                      <a:r>
                        <a:rPr lang="ko-KR" sz="800" b="1" kern="100" dirty="0" err="1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대화명</a:t>
                      </a: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, </a:t>
                      </a:r>
                      <a:r>
                        <a:rPr lang="ko-KR" sz="8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채팅메시지</a:t>
                      </a: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);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RESPONSE_ ROOMTALK |*|FALSE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31138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1300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REQUEST_ROOMWHISPER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Times New Roman"/>
                          <a:sym typeface="Wingdings 3"/>
                        </a:rPr>
                        <a:t>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귓속말 대화 요청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REQUEST_ROOMWHISPER|*|</a:t>
                      </a:r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대화명</a:t>
                      </a: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|*|</a:t>
                      </a:r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회원 선택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53870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1301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Times New Roman"/>
                          <a:sym typeface="Wingdings 3"/>
                        </a:rPr>
                        <a:t>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 _ROOMWHISPER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귓속말 대화 응답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800" b="1" kern="100" dirty="0" smtClean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</a:t>
                      </a:r>
                      <a:r>
                        <a:rPr lang="en-US" sz="800" b="1" kern="100" dirty="0" smtClean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_ </a:t>
                      </a: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ROOMWHISPER |*|TRUE(</a:t>
                      </a:r>
                      <a:r>
                        <a:rPr lang="ko-KR" sz="800" b="1" kern="100" dirty="0" err="1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대화명</a:t>
                      </a: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,  </a:t>
                      </a:r>
                      <a:r>
                        <a:rPr lang="ko-KR" sz="800" b="1" kern="10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아이디</a:t>
                      </a: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, </a:t>
                      </a:r>
                      <a:r>
                        <a:rPr lang="ko-KR" sz="8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채팅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메시지</a:t>
                      </a: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);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RESPONSE_ ROOMWHISPER |*|FALSE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1138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1400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REQUEST_ROOMEXIT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Times New Roman"/>
                          <a:sym typeface="Wingdings 3"/>
                        </a:rPr>
                        <a:t>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방 나가기 요청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REQUEST_ ROOMACCESS |*| </a:t>
                      </a:r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대화명</a:t>
                      </a: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|*|</a:t>
                      </a:r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방 번호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5913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1401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Times New Roman"/>
                          <a:sym typeface="Wingdings 3"/>
                        </a:rPr>
                        <a:t>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 _ROOMEXIT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방 나가기 응답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800" b="1" kern="100" dirty="0" smtClean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</a:t>
                      </a:r>
                      <a:r>
                        <a:rPr lang="en-US" sz="800" b="1" kern="100" dirty="0" smtClean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_ </a:t>
                      </a: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ROOMCREAT |*|TRUE(</a:t>
                      </a:r>
                      <a:r>
                        <a:rPr lang="ko-KR" sz="8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연결 해제</a:t>
                      </a: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);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RESPONSE_ ROOMCREAT |*|FALSE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1138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1500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REQUEST_ROOMDELETE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Times New Roman"/>
                          <a:sym typeface="Wingdings 3"/>
                        </a:rPr>
                        <a:t>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방 삭제 요청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REQUEST_ROOMDELETE|*|</a:t>
                      </a:r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방 이름</a:t>
                      </a: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|*|</a:t>
                      </a:r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제한 인원수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1138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1501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Times New Roman"/>
                          <a:sym typeface="Wingdings 3"/>
                        </a:rPr>
                        <a:t>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RESPONSE_ROOMDELETE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b="1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방 삭제 응답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RESPONSE_ROOMDELETE|*|TRUE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1138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1600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REQUEST_SENDFILE</a:t>
                      </a:r>
                      <a:r>
                        <a:rPr lang="en-US" sz="900" kern="100">
                          <a:solidFill>
                            <a:srgbClr val="000000"/>
                          </a:solidFill>
                          <a:effectLst/>
                          <a:latin typeface="바탕"/>
                          <a:ea typeface="맑은 고딕"/>
                          <a:cs typeface="Times New Roman"/>
                        </a:rPr>
                        <a:t> 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Times New Roman"/>
                          <a:sym typeface="Wingdings 3"/>
                        </a:rPr>
                        <a:t>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파일 전송 요청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REQUEST_SENDFILE</a:t>
                      </a:r>
                      <a:r>
                        <a:rPr lang="en-US" sz="800" b="1" kern="100" dirty="0" smtClean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|*|</a:t>
                      </a:r>
                      <a:r>
                        <a:rPr lang="ko-KR" sz="800" b="1" kern="100" dirty="0" err="1" smtClean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대화명</a:t>
                      </a: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|*|</a:t>
                      </a:r>
                      <a:r>
                        <a:rPr lang="ko-KR" sz="8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파일이름</a:t>
                      </a: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|*|</a:t>
                      </a:r>
                      <a:r>
                        <a:rPr lang="ko-KR" sz="8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회원아이디 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35913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1601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Times New Roman"/>
                          <a:sym typeface="Wingdings 3"/>
                        </a:rPr>
                        <a:t>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 _SENDFILE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파일 전송 응답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800" b="1" kern="100" dirty="0" smtClean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</a:t>
                      </a:r>
                      <a:r>
                        <a:rPr lang="en-US" sz="800" b="1" kern="100" dirty="0" smtClean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_ </a:t>
                      </a: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SENDFILE |*|</a:t>
                      </a:r>
                      <a:r>
                        <a:rPr lang="en-US" sz="800" b="1" kern="100" dirty="0" smtClean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TRUE|*|</a:t>
                      </a:r>
                      <a:r>
                        <a:rPr lang="ko-KR" sz="8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경로</a:t>
                      </a: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|*|</a:t>
                      </a:r>
                      <a:r>
                        <a:rPr lang="ko-KR" sz="800" b="1" kern="100" dirty="0" err="1" smtClean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받은파일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RESPONSE_ SENDFILE |*|FALSE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31138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1700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REQUEST_REFRESH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Times New Roman"/>
                          <a:sym typeface="Wingdings 3"/>
                        </a:rPr>
                        <a:t>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b="1" kern="100" dirty="0" err="1" smtClean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새로고침</a:t>
                      </a:r>
                      <a:r>
                        <a:rPr lang="ko-KR" sz="800" b="1" kern="10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 </a:t>
                      </a:r>
                      <a:r>
                        <a:rPr lang="ko-KR" sz="8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요청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REQUEST_REFRESH 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5913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1701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나눔고딕"/>
                          <a:cs typeface="Times New Roman"/>
                          <a:sym typeface="Wingdings 3"/>
                        </a:rPr>
                        <a:t></a:t>
                      </a:r>
                      <a:endParaRPr lang="ko-KR" sz="900" kern="10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RESPONSE_REFRESH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800" b="1" kern="100" dirty="0" err="1" smtClean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새로고침</a:t>
                      </a:r>
                      <a:r>
                        <a:rPr lang="ko-KR" sz="800" b="1" kern="10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 </a:t>
                      </a:r>
                      <a:r>
                        <a:rPr lang="ko-KR" sz="8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응답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800" b="1" kern="100" dirty="0" smtClean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RESPONSE_REFRESH</a:t>
                      </a:r>
                      <a:r>
                        <a:rPr lang="en-US" sz="800" b="1" kern="100" dirty="0" smtClean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나눔고딕"/>
                          <a:ea typeface="맑은 고딕"/>
                          <a:cs typeface="Times New Roman"/>
                        </a:rPr>
                        <a:t>|*|</a:t>
                      </a:r>
                      <a:r>
                        <a:rPr lang="ko-KR" sz="800" b="1" kern="100" dirty="0" err="1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방번호</a:t>
                      </a:r>
                      <a:r>
                        <a:rPr lang="ko-KR" sz="8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 </a:t>
                      </a: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1|*|</a:t>
                      </a:r>
                      <a:r>
                        <a:rPr lang="ko-KR" sz="800" b="1" kern="100" dirty="0" err="1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방이름</a:t>
                      </a: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1 |*|</a:t>
                      </a:r>
                      <a:r>
                        <a:rPr lang="ko-KR" sz="800" b="1" kern="100" dirty="0" err="1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접속자</a:t>
                      </a:r>
                      <a:r>
                        <a:rPr lang="ko-KR" sz="8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 </a:t>
                      </a: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1|*|</a:t>
                      </a:r>
                      <a:r>
                        <a:rPr lang="ko-KR" sz="800" b="1" kern="100" dirty="0" err="1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제한자</a:t>
                      </a:r>
                      <a:r>
                        <a:rPr lang="en-US" sz="800" b="1" kern="100" dirty="0">
                          <a:solidFill>
                            <a:srgbClr val="000000"/>
                          </a:solidFill>
                          <a:effectLst/>
                          <a:latin typeface="바탕"/>
                          <a:ea typeface="나눔고딕"/>
                          <a:cs typeface="Times New Roman"/>
                        </a:rPr>
                        <a:t>1 |*|…</a:t>
                      </a:r>
                      <a:endParaRPr lang="ko-KR" sz="900" kern="100" dirty="0">
                        <a:effectLst/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37917" marR="3791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2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2726" y="281845"/>
            <a:ext cx="3094112" cy="447112"/>
          </a:xfrm>
        </p:spPr>
        <p:txBody>
          <a:bodyPr wrap="none"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결과 및 </a:t>
            </a:r>
            <a:r>
              <a:rPr lang="ko-KR" altLang="en-US" sz="20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  <a:r>
              <a:rPr lang="en-US" altLang="ko-KR" sz="16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공통 </a:t>
            </a:r>
            <a:r>
              <a:rPr lang="ko-KR" altLang="en-US" sz="1600" spc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en-US" altLang="ko-KR" sz="16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9144000" cy="130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7005414" y="6525344"/>
            <a:ext cx="2133600" cy="365125"/>
          </a:xfrm>
        </p:spPr>
        <p:txBody>
          <a:bodyPr/>
          <a:lstStyle/>
          <a:p>
            <a:pPr algn="r"/>
            <a:fld id="{1CE12531-6FF3-4A70-ADD4-1CF142C0B40C}" type="slidenum">
              <a:rPr lang="ko-KR" altLang="en-US" smtClean="0">
                <a:solidFill>
                  <a:schemeClr val="bg1"/>
                </a:solidFill>
              </a:rPr>
              <a:pPr algn="r"/>
              <a:t>13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5382" y="803466"/>
            <a:ext cx="383657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 descr="I:\Dropbox\backgroundimag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30" b="97902" l="14029" r="762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8386"/>
            <a:ext cx="406791" cy="52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568" y="1052736"/>
            <a:ext cx="771525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67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179512" y="1984645"/>
            <a:ext cx="8784976" cy="4464496"/>
          </a:xfrm>
          <a:prstGeom prst="round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2726" y="281845"/>
            <a:ext cx="3094112" cy="447112"/>
          </a:xfrm>
        </p:spPr>
        <p:txBody>
          <a:bodyPr wrap="none"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결과 및 </a:t>
            </a:r>
            <a:r>
              <a:rPr lang="ko-KR" altLang="en-US" sz="20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  <a:r>
              <a:rPr lang="en-US" altLang="ko-KR" sz="16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(Login)</a:t>
            </a:r>
            <a:endParaRPr lang="ko-KR" altLang="en-US" sz="20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9144000" cy="130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7005414" y="6525344"/>
            <a:ext cx="2133600" cy="365125"/>
          </a:xfrm>
        </p:spPr>
        <p:txBody>
          <a:bodyPr/>
          <a:lstStyle/>
          <a:p>
            <a:pPr algn="r"/>
            <a:fld id="{1CE12531-6FF3-4A70-ADD4-1CF142C0B40C}" type="slidenum">
              <a:rPr lang="ko-KR" altLang="en-US" smtClean="0">
                <a:solidFill>
                  <a:schemeClr val="bg1"/>
                </a:solidFill>
              </a:rPr>
              <a:pPr algn="r"/>
              <a:t>14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88475" y="803466"/>
            <a:ext cx="3219429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 descr="I:\Dropbox\backgroundimag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30" b="97902" l="14029" r="762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8386"/>
            <a:ext cx="406791" cy="52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2448272" cy="360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179512" y="980728"/>
            <a:ext cx="8784976" cy="864096"/>
          </a:xfrm>
          <a:prstGeom prst="round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51520" y="1196752"/>
            <a:ext cx="1656184" cy="423664"/>
          </a:xfrm>
          <a:prstGeom prst="round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/ PW </a:t>
            </a:r>
            <a:r>
              <a:rPr lang="ko-KR" altLang="en-US" sz="14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ko-KR" altLang="en-US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50460" y="1196752"/>
            <a:ext cx="1656184" cy="423664"/>
          </a:xfrm>
          <a:prstGeom prst="round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err="1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UserDao</a:t>
            </a:r>
            <a:r>
              <a:rPr lang="en-US" altLang="ko-KR" sz="14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ko-KR" altLang="en-US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36296" y="1196752"/>
            <a:ext cx="1656184" cy="423664"/>
          </a:xfrm>
          <a:prstGeom prst="round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 </a:t>
            </a:r>
            <a:r>
              <a:rPr lang="ko-KR" altLang="en-US" sz="14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성공 </a:t>
            </a:r>
            <a:r>
              <a:rPr lang="en-US" altLang="ko-KR" sz="14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실패</a:t>
            </a:r>
            <a:endParaRPr lang="ko-KR" altLang="en-US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1979712" y="1360018"/>
            <a:ext cx="288032" cy="14401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3938186" y="1340768"/>
            <a:ext cx="288032" cy="14401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2960466" y="1345401"/>
            <a:ext cx="288032" cy="14401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5973660" y="1350393"/>
            <a:ext cx="288032" cy="14401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6919389" y="1345401"/>
            <a:ext cx="288032" cy="14401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2147611" y="1124744"/>
            <a:ext cx="936104" cy="758580"/>
            <a:chOff x="2147611" y="1124744"/>
            <a:chExt cx="936104" cy="758580"/>
          </a:xfrm>
        </p:grpSpPr>
        <p:sp>
          <p:nvSpPr>
            <p:cNvPr id="12" name="타원 11"/>
            <p:cNvSpPr/>
            <p:nvPr/>
          </p:nvSpPr>
          <p:spPr>
            <a:xfrm>
              <a:off x="2339752" y="1124744"/>
              <a:ext cx="576064" cy="57606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47611" y="1206216"/>
              <a:ext cx="93610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Chat</a:t>
              </a:r>
            </a:p>
            <a:p>
              <a:pPr lvl="0" algn="ctr"/>
              <a:r>
                <a:rPr lang="en-US" altLang="ko-KR" sz="100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Client</a:t>
              </a:r>
              <a:endParaRPr lang="ko-KR" altLang="en-US" sz="10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126760" y="1129377"/>
            <a:ext cx="936104" cy="576064"/>
            <a:chOff x="3112790" y="1129377"/>
            <a:chExt cx="936104" cy="576064"/>
          </a:xfrm>
        </p:grpSpPr>
        <p:sp>
          <p:nvSpPr>
            <p:cNvPr id="13" name="타원 12"/>
            <p:cNvSpPr/>
            <p:nvPr/>
          </p:nvSpPr>
          <p:spPr>
            <a:xfrm>
              <a:off x="3290114" y="1129377"/>
              <a:ext cx="576064" cy="57606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12790" y="1220635"/>
              <a:ext cx="9361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Message</a:t>
              </a:r>
            </a:p>
            <a:p>
              <a:pPr lvl="0" algn="ctr"/>
              <a:r>
                <a:rPr lang="en-US" altLang="ko-KR" sz="100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Handler</a:t>
              </a:r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127301" y="1124744"/>
            <a:ext cx="936104" cy="763213"/>
            <a:chOff x="6127301" y="1124744"/>
            <a:chExt cx="936104" cy="763213"/>
          </a:xfrm>
        </p:grpSpPr>
        <p:sp>
          <p:nvSpPr>
            <p:cNvPr id="14" name="타원 13"/>
            <p:cNvSpPr/>
            <p:nvPr/>
          </p:nvSpPr>
          <p:spPr>
            <a:xfrm>
              <a:off x="6300192" y="1124744"/>
              <a:ext cx="576064" cy="57606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27301" y="1210849"/>
              <a:ext cx="93610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Chat</a:t>
              </a:r>
            </a:p>
            <a:p>
              <a:pPr lvl="0" algn="ctr"/>
              <a:r>
                <a:rPr lang="en-US" altLang="ko-KR" sz="100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Server</a:t>
              </a:r>
              <a:endParaRPr lang="ko-KR" altLang="en-US" sz="10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ko-KR" altLang="en-US" dirty="0"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31840" y="4077072"/>
            <a:ext cx="5328592" cy="226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31840" y="2060848"/>
            <a:ext cx="5329167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135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2726" y="281845"/>
            <a:ext cx="3094112" cy="447112"/>
          </a:xfrm>
        </p:spPr>
        <p:txBody>
          <a:bodyPr wrap="none"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결과 및 </a:t>
            </a:r>
            <a:r>
              <a:rPr lang="ko-KR" altLang="en-US" sz="20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  <a:r>
              <a:rPr lang="en-US" altLang="ko-KR" sz="16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(ID</a:t>
            </a:r>
            <a:r>
              <a:rPr lang="ko-KR" altLang="en-US" sz="16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중복체크</a:t>
            </a:r>
            <a:r>
              <a:rPr lang="en-US" altLang="ko-KR" sz="16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9144000" cy="130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7005414" y="6525344"/>
            <a:ext cx="2133600" cy="365125"/>
          </a:xfrm>
        </p:spPr>
        <p:txBody>
          <a:bodyPr/>
          <a:lstStyle/>
          <a:p>
            <a:pPr algn="r"/>
            <a:fld id="{1CE12531-6FF3-4A70-ADD4-1CF142C0B40C}" type="slidenum">
              <a:rPr lang="ko-KR" altLang="en-US" smtClean="0">
                <a:solidFill>
                  <a:schemeClr val="bg1"/>
                </a:solidFill>
              </a:rPr>
              <a:pPr algn="r"/>
              <a:t>15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5382" y="803466"/>
            <a:ext cx="3908585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 descr="I:\Dropbox\backgroundimag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30" b="97902" l="14029" r="762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8386"/>
            <a:ext cx="406791" cy="52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179512" y="1984645"/>
            <a:ext cx="8784976" cy="4464496"/>
          </a:xfrm>
          <a:prstGeom prst="round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9512" y="980728"/>
            <a:ext cx="8784976" cy="864096"/>
          </a:xfrm>
          <a:prstGeom prst="round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1520" y="1196752"/>
            <a:ext cx="1656184" cy="423664"/>
          </a:xfrm>
          <a:prstGeom prst="round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14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ko-KR" altLang="en-US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50460" y="1196752"/>
            <a:ext cx="1656184" cy="423664"/>
          </a:xfrm>
          <a:prstGeom prst="round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err="1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UserDao</a:t>
            </a:r>
            <a:r>
              <a:rPr lang="en-US" altLang="ko-KR" sz="14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ko-KR" altLang="en-US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36296" y="1196752"/>
            <a:ext cx="1656184" cy="423664"/>
          </a:xfrm>
          <a:prstGeom prst="round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사용가능 여부</a:t>
            </a:r>
            <a:endParaRPr lang="ko-KR" altLang="en-US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1979712" y="1360018"/>
            <a:ext cx="288032" cy="14401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3938186" y="1340768"/>
            <a:ext cx="288032" cy="14401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2960466" y="1345401"/>
            <a:ext cx="288032" cy="14401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5973660" y="1350393"/>
            <a:ext cx="288032" cy="14401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6919389" y="1345401"/>
            <a:ext cx="288032" cy="14401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2147611" y="1124744"/>
            <a:ext cx="936104" cy="758580"/>
            <a:chOff x="2147611" y="1124744"/>
            <a:chExt cx="936104" cy="758580"/>
          </a:xfrm>
        </p:grpSpPr>
        <p:sp>
          <p:nvSpPr>
            <p:cNvPr id="22" name="타원 21"/>
            <p:cNvSpPr/>
            <p:nvPr/>
          </p:nvSpPr>
          <p:spPr>
            <a:xfrm>
              <a:off x="2339752" y="1124744"/>
              <a:ext cx="576064" cy="57606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47611" y="1206216"/>
              <a:ext cx="93610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Chat</a:t>
              </a:r>
            </a:p>
            <a:p>
              <a:pPr lvl="0" algn="ctr"/>
              <a:r>
                <a:rPr lang="en-US" altLang="ko-KR" sz="100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Client</a:t>
              </a:r>
              <a:endParaRPr lang="ko-KR" altLang="en-US" sz="10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ko-KR" altLang="en-US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126760" y="1129377"/>
            <a:ext cx="936104" cy="576064"/>
            <a:chOff x="3112790" y="1129377"/>
            <a:chExt cx="936104" cy="576064"/>
          </a:xfrm>
        </p:grpSpPr>
        <p:sp>
          <p:nvSpPr>
            <p:cNvPr id="25" name="타원 24"/>
            <p:cNvSpPr/>
            <p:nvPr/>
          </p:nvSpPr>
          <p:spPr>
            <a:xfrm>
              <a:off x="3290114" y="1129377"/>
              <a:ext cx="576064" cy="57606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12790" y="1220635"/>
              <a:ext cx="9361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Message</a:t>
              </a:r>
            </a:p>
            <a:p>
              <a:pPr lvl="0" algn="ctr"/>
              <a:r>
                <a:rPr lang="en-US" altLang="ko-KR" sz="100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Handler</a:t>
              </a:r>
              <a:endParaRPr lang="ko-KR" altLang="en-US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127301" y="1124744"/>
            <a:ext cx="936104" cy="763213"/>
            <a:chOff x="6127301" y="1124744"/>
            <a:chExt cx="936104" cy="763213"/>
          </a:xfrm>
        </p:grpSpPr>
        <p:sp>
          <p:nvSpPr>
            <p:cNvPr id="29" name="타원 28"/>
            <p:cNvSpPr/>
            <p:nvPr/>
          </p:nvSpPr>
          <p:spPr>
            <a:xfrm>
              <a:off x="6300192" y="1124744"/>
              <a:ext cx="576064" cy="57606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27301" y="1210849"/>
              <a:ext cx="93610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Chat</a:t>
              </a:r>
            </a:p>
            <a:p>
              <a:pPr lvl="0" algn="ctr"/>
              <a:r>
                <a:rPr lang="en-US" altLang="ko-KR" sz="100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Server</a:t>
              </a:r>
              <a:endParaRPr lang="ko-KR" altLang="en-US" sz="10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ko-KR" altLang="en-US" dirty="0"/>
            </a:p>
          </p:txBody>
        </p:sp>
      </p:grp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31840" y="4633664"/>
            <a:ext cx="5328592" cy="160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7544" y="2420888"/>
            <a:ext cx="244827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31840" y="2132856"/>
            <a:ext cx="5328592" cy="2400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67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2726" y="281845"/>
            <a:ext cx="3094112" cy="447112"/>
          </a:xfrm>
        </p:spPr>
        <p:txBody>
          <a:bodyPr wrap="none"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결과 및 </a:t>
            </a:r>
            <a:r>
              <a:rPr lang="ko-KR" altLang="en-US" sz="20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  <a:r>
              <a:rPr lang="en-US" altLang="ko-KR" sz="16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r>
              <a:rPr lang="en-US" altLang="ko-KR" sz="16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9144000" cy="130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7005414" y="6525344"/>
            <a:ext cx="2133600" cy="365125"/>
          </a:xfrm>
        </p:spPr>
        <p:txBody>
          <a:bodyPr/>
          <a:lstStyle/>
          <a:p>
            <a:pPr algn="r"/>
            <a:fld id="{1CE12531-6FF3-4A70-ADD4-1CF142C0B40C}" type="slidenum">
              <a:rPr lang="ko-KR" altLang="en-US" smtClean="0">
                <a:solidFill>
                  <a:schemeClr val="bg1"/>
                </a:solidFill>
              </a:rPr>
              <a:pPr algn="r"/>
              <a:t>16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5382" y="803466"/>
            <a:ext cx="3908585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 descr="I:\Dropbox\backgroundimag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30" b="97902" l="14029" r="762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8386"/>
            <a:ext cx="406791" cy="52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179512" y="1984645"/>
            <a:ext cx="8784976" cy="4464496"/>
          </a:xfrm>
          <a:prstGeom prst="round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9512" y="980728"/>
            <a:ext cx="8784976" cy="864096"/>
          </a:xfrm>
          <a:prstGeom prst="round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1520" y="1196752"/>
            <a:ext cx="1656184" cy="423664"/>
          </a:xfrm>
          <a:prstGeom prst="round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</a:t>
            </a:r>
            <a:r>
              <a:rPr lang="en-US" altLang="ko-KR" sz="14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ko-KR" altLang="en-US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50460" y="1196752"/>
            <a:ext cx="1656184" cy="423664"/>
          </a:xfrm>
          <a:prstGeom prst="round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Email</a:t>
            </a:r>
            <a:r>
              <a:rPr lang="ko-KR" altLang="en-US" sz="14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en-US" altLang="ko-KR" sz="14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36296" y="1196752"/>
            <a:ext cx="1656184" cy="423664"/>
          </a:xfrm>
          <a:prstGeom prst="round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 완료 </a:t>
            </a:r>
            <a:r>
              <a:rPr lang="en-US" altLang="ko-KR" sz="14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실패 </a:t>
            </a:r>
            <a:endParaRPr lang="ko-KR" altLang="en-US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1979712" y="1360018"/>
            <a:ext cx="288032" cy="14401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3938186" y="1340768"/>
            <a:ext cx="288032" cy="14401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2960466" y="1345401"/>
            <a:ext cx="288032" cy="14401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5973660" y="1350393"/>
            <a:ext cx="288032" cy="14401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6919389" y="1345401"/>
            <a:ext cx="288032" cy="14401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0"/>
          <p:cNvGrpSpPr/>
          <p:nvPr/>
        </p:nvGrpSpPr>
        <p:grpSpPr>
          <a:xfrm>
            <a:off x="2147611" y="1124744"/>
            <a:ext cx="936104" cy="758580"/>
            <a:chOff x="2147611" y="1124744"/>
            <a:chExt cx="936104" cy="758580"/>
          </a:xfrm>
        </p:grpSpPr>
        <p:sp>
          <p:nvSpPr>
            <p:cNvPr id="22" name="타원 21"/>
            <p:cNvSpPr/>
            <p:nvPr/>
          </p:nvSpPr>
          <p:spPr>
            <a:xfrm>
              <a:off x="2339752" y="1124744"/>
              <a:ext cx="576064" cy="57606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47611" y="1206216"/>
              <a:ext cx="93610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Chat</a:t>
              </a:r>
            </a:p>
            <a:p>
              <a:pPr lvl="0" algn="ctr"/>
              <a:r>
                <a:rPr lang="en-US" altLang="ko-KR" sz="100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Client</a:t>
              </a:r>
              <a:endParaRPr lang="ko-KR" altLang="en-US" sz="10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ko-KR" altLang="en-US" dirty="0"/>
            </a:p>
          </p:txBody>
        </p:sp>
      </p:grpSp>
      <p:grpSp>
        <p:nvGrpSpPr>
          <p:cNvPr id="4" name="그룹 23"/>
          <p:cNvGrpSpPr/>
          <p:nvPr/>
        </p:nvGrpSpPr>
        <p:grpSpPr>
          <a:xfrm>
            <a:off x="3126760" y="1129377"/>
            <a:ext cx="936104" cy="576064"/>
            <a:chOff x="3112790" y="1129377"/>
            <a:chExt cx="936104" cy="576064"/>
          </a:xfrm>
        </p:grpSpPr>
        <p:sp>
          <p:nvSpPr>
            <p:cNvPr id="25" name="타원 24"/>
            <p:cNvSpPr/>
            <p:nvPr/>
          </p:nvSpPr>
          <p:spPr>
            <a:xfrm>
              <a:off x="3290114" y="1129377"/>
              <a:ext cx="576064" cy="57606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12790" y="1220635"/>
              <a:ext cx="9361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Message</a:t>
              </a:r>
            </a:p>
            <a:p>
              <a:pPr lvl="0" algn="ctr"/>
              <a:r>
                <a:rPr lang="en-US" altLang="ko-KR" sz="100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Handler</a:t>
              </a:r>
              <a:endParaRPr lang="ko-KR" altLang="en-US" dirty="0"/>
            </a:p>
          </p:txBody>
        </p:sp>
      </p:grpSp>
      <p:grpSp>
        <p:nvGrpSpPr>
          <p:cNvPr id="5" name="그룹 27"/>
          <p:cNvGrpSpPr/>
          <p:nvPr/>
        </p:nvGrpSpPr>
        <p:grpSpPr>
          <a:xfrm>
            <a:off x="6127301" y="1124744"/>
            <a:ext cx="936104" cy="763213"/>
            <a:chOff x="6127301" y="1124744"/>
            <a:chExt cx="936104" cy="763213"/>
          </a:xfrm>
        </p:grpSpPr>
        <p:sp>
          <p:nvSpPr>
            <p:cNvPr id="29" name="타원 28"/>
            <p:cNvSpPr/>
            <p:nvPr/>
          </p:nvSpPr>
          <p:spPr>
            <a:xfrm>
              <a:off x="6300192" y="1124744"/>
              <a:ext cx="576064" cy="57606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27301" y="1210849"/>
              <a:ext cx="93610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Chat</a:t>
              </a:r>
            </a:p>
            <a:p>
              <a:pPr lvl="0" algn="ctr"/>
              <a:r>
                <a:rPr lang="en-US" altLang="ko-KR" sz="100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Server</a:t>
              </a:r>
              <a:endParaRPr lang="ko-KR" altLang="en-US" sz="10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ko-KR" altLang="en-US" dirty="0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31840" y="2060848"/>
            <a:ext cx="532859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31840" y="4581128"/>
            <a:ext cx="5328592" cy="171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7544" y="2420888"/>
            <a:ext cx="244827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67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2726" y="281845"/>
            <a:ext cx="3094112" cy="447112"/>
          </a:xfrm>
        </p:spPr>
        <p:txBody>
          <a:bodyPr wrap="none"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결과 및 </a:t>
            </a:r>
            <a:r>
              <a:rPr lang="ko-KR" altLang="en-US" sz="20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  <a:r>
              <a:rPr lang="en-US" altLang="ko-KR" sz="16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(ID/PW</a:t>
            </a:r>
            <a:r>
              <a:rPr lang="ko-KR" altLang="en-US" sz="16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찾기</a:t>
            </a:r>
            <a:r>
              <a:rPr lang="en-US" altLang="ko-KR" sz="16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9144000" cy="130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7005414" y="6525344"/>
            <a:ext cx="2133600" cy="365125"/>
          </a:xfrm>
        </p:spPr>
        <p:txBody>
          <a:bodyPr/>
          <a:lstStyle/>
          <a:p>
            <a:pPr algn="r"/>
            <a:fld id="{1CE12531-6FF3-4A70-ADD4-1CF142C0B40C}" type="slidenum">
              <a:rPr lang="ko-KR" altLang="en-US" smtClean="0">
                <a:solidFill>
                  <a:schemeClr val="bg1"/>
                </a:solidFill>
              </a:rPr>
              <a:pPr algn="r"/>
              <a:t>17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5382" y="803466"/>
            <a:ext cx="3908585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 descr="I:\Dropbox\backgroundimag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30" b="97902" l="14029" r="762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8386"/>
            <a:ext cx="406791" cy="52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179512" y="1984645"/>
            <a:ext cx="8784976" cy="4464496"/>
          </a:xfrm>
          <a:prstGeom prst="round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9512" y="980728"/>
            <a:ext cx="8784976" cy="864096"/>
          </a:xfrm>
          <a:prstGeom prst="round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1520" y="1196752"/>
            <a:ext cx="1656184" cy="423664"/>
          </a:xfrm>
          <a:prstGeom prst="round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/ PW </a:t>
            </a:r>
            <a:r>
              <a:rPr lang="ko-KR" altLang="en-US" sz="14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ko-KR" altLang="en-US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50460" y="1196752"/>
            <a:ext cx="1656184" cy="423664"/>
          </a:xfrm>
          <a:prstGeom prst="round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Email</a:t>
            </a:r>
            <a:r>
              <a:rPr lang="ko-KR" altLang="en-US" sz="14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ko-KR" altLang="en-US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36296" y="1196752"/>
            <a:ext cx="1656184" cy="423664"/>
          </a:xfrm>
          <a:prstGeom prst="round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/ PW</a:t>
            </a:r>
            <a:r>
              <a:rPr lang="ko-KR" altLang="en-US" sz="14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확인 </a:t>
            </a:r>
            <a:endParaRPr lang="ko-KR" altLang="en-US" sz="14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1979712" y="1360018"/>
            <a:ext cx="288032" cy="14401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3938186" y="1340768"/>
            <a:ext cx="288032" cy="14401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2960466" y="1345401"/>
            <a:ext cx="288032" cy="14401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5973660" y="1350393"/>
            <a:ext cx="288032" cy="14401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6919389" y="1345401"/>
            <a:ext cx="288032" cy="14401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0"/>
          <p:cNvGrpSpPr/>
          <p:nvPr/>
        </p:nvGrpSpPr>
        <p:grpSpPr>
          <a:xfrm>
            <a:off x="2147611" y="1124744"/>
            <a:ext cx="936104" cy="758580"/>
            <a:chOff x="2147611" y="1124744"/>
            <a:chExt cx="936104" cy="758580"/>
          </a:xfrm>
        </p:grpSpPr>
        <p:sp>
          <p:nvSpPr>
            <p:cNvPr id="22" name="타원 21"/>
            <p:cNvSpPr/>
            <p:nvPr/>
          </p:nvSpPr>
          <p:spPr>
            <a:xfrm>
              <a:off x="2339752" y="1124744"/>
              <a:ext cx="576064" cy="57606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47611" y="1206216"/>
              <a:ext cx="93610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Chat</a:t>
              </a:r>
            </a:p>
            <a:p>
              <a:pPr lvl="0" algn="ctr"/>
              <a:r>
                <a:rPr lang="en-US" altLang="ko-KR" sz="100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Client</a:t>
              </a:r>
              <a:endParaRPr lang="ko-KR" altLang="en-US" sz="10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ko-KR" altLang="en-US" dirty="0"/>
            </a:p>
          </p:txBody>
        </p:sp>
      </p:grpSp>
      <p:grpSp>
        <p:nvGrpSpPr>
          <p:cNvPr id="4" name="그룹 23"/>
          <p:cNvGrpSpPr/>
          <p:nvPr/>
        </p:nvGrpSpPr>
        <p:grpSpPr>
          <a:xfrm>
            <a:off x="3126760" y="1129377"/>
            <a:ext cx="936104" cy="576064"/>
            <a:chOff x="3112790" y="1129377"/>
            <a:chExt cx="936104" cy="576064"/>
          </a:xfrm>
        </p:grpSpPr>
        <p:sp>
          <p:nvSpPr>
            <p:cNvPr id="25" name="타원 24"/>
            <p:cNvSpPr/>
            <p:nvPr/>
          </p:nvSpPr>
          <p:spPr>
            <a:xfrm>
              <a:off x="3290114" y="1129377"/>
              <a:ext cx="576064" cy="57606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12790" y="1220635"/>
              <a:ext cx="9361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Message</a:t>
              </a:r>
            </a:p>
            <a:p>
              <a:pPr lvl="0" algn="ctr"/>
              <a:r>
                <a:rPr lang="en-US" altLang="ko-KR" sz="100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Handler</a:t>
              </a:r>
              <a:endParaRPr lang="ko-KR" altLang="en-US" dirty="0"/>
            </a:p>
          </p:txBody>
        </p:sp>
      </p:grpSp>
      <p:grpSp>
        <p:nvGrpSpPr>
          <p:cNvPr id="5" name="그룹 27"/>
          <p:cNvGrpSpPr/>
          <p:nvPr/>
        </p:nvGrpSpPr>
        <p:grpSpPr>
          <a:xfrm>
            <a:off x="6127301" y="1124744"/>
            <a:ext cx="936104" cy="763213"/>
            <a:chOff x="6127301" y="1124744"/>
            <a:chExt cx="936104" cy="763213"/>
          </a:xfrm>
        </p:grpSpPr>
        <p:sp>
          <p:nvSpPr>
            <p:cNvPr id="29" name="타원 28"/>
            <p:cNvSpPr/>
            <p:nvPr/>
          </p:nvSpPr>
          <p:spPr>
            <a:xfrm>
              <a:off x="6300192" y="1124744"/>
              <a:ext cx="576064" cy="57606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27301" y="1210849"/>
              <a:ext cx="93610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100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Chat</a:t>
              </a:r>
            </a:p>
            <a:p>
              <a:pPr lvl="0" algn="ctr"/>
              <a:r>
                <a:rPr lang="en-US" altLang="ko-KR" sz="1000" dirty="0" smtClean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Server</a:t>
              </a:r>
              <a:endParaRPr lang="ko-KR" altLang="en-US" sz="10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ko-KR" altLang="en-US" dirty="0"/>
            </a:p>
          </p:txBody>
        </p:sp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544" y="2420888"/>
            <a:ext cx="2448271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31840" y="4077072"/>
            <a:ext cx="5328592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31840" y="2132856"/>
            <a:ext cx="5328592" cy="1798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67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179512" y="836712"/>
            <a:ext cx="8784976" cy="5544616"/>
          </a:xfrm>
          <a:prstGeom prst="round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2726" y="281845"/>
            <a:ext cx="3094112" cy="447112"/>
          </a:xfrm>
        </p:spPr>
        <p:txBody>
          <a:bodyPr wrap="none"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결과 및 시연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9144000" cy="130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7005414" y="6525344"/>
            <a:ext cx="2133600" cy="365125"/>
          </a:xfrm>
        </p:spPr>
        <p:txBody>
          <a:bodyPr/>
          <a:lstStyle/>
          <a:p>
            <a:pPr algn="r"/>
            <a:fld id="{1CE12531-6FF3-4A70-ADD4-1CF142C0B40C}" type="slidenum">
              <a:rPr lang="ko-KR" altLang="en-US" smtClean="0">
                <a:solidFill>
                  <a:schemeClr val="bg1"/>
                </a:solidFill>
              </a:rPr>
              <a:pPr algn="r"/>
              <a:t>18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09286" y="731458"/>
            <a:ext cx="272661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 descr="I:\Dropbox\backgroundimag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30" b="97902" l="14029" r="762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8386"/>
            <a:ext cx="406791" cy="52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3608" y="1124744"/>
            <a:ext cx="2664296" cy="319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19872" y="1628800"/>
            <a:ext cx="2664295" cy="3197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24128" y="2204864"/>
            <a:ext cx="2664296" cy="3197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203848" y="4077072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 목록 전체 </a:t>
            </a:r>
            <a:r>
              <a:rPr lang="ko-KR" alt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접속자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목록 방에 접속한 </a:t>
            </a:r>
            <a:r>
              <a:rPr lang="ko-KR" alt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접속자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목록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???</a:t>
            </a:r>
          </a:p>
        </p:txBody>
      </p:sp>
      <p:sp>
        <p:nvSpPr>
          <p:cNvPr id="13" name="TextBox 12"/>
          <p:cNvSpPr txBox="1"/>
          <p:nvPr/>
        </p:nvSpPr>
        <p:spPr>
          <a:xfrm rot="20828913">
            <a:off x="497637" y="3627740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리스트는 클라이언트 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어디서 어떻게 관리되어야 하지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???</a:t>
            </a:r>
          </a:p>
        </p:txBody>
      </p:sp>
      <p:sp>
        <p:nvSpPr>
          <p:cNvPr id="14" name="TextBox 13"/>
          <p:cNvSpPr txBox="1"/>
          <p:nvPr/>
        </p:nvSpPr>
        <p:spPr>
          <a:xfrm rot="507987">
            <a:off x="863080" y="4725144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서버한테 </a:t>
            </a:r>
            <a:r>
              <a:rPr lang="ko-KR" alt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방목록을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받을때는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동적으로 받아야 하나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??? 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동적으로 받으면 토큰 분리는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??</a:t>
            </a:r>
          </a:p>
        </p:txBody>
      </p:sp>
      <p:sp>
        <p:nvSpPr>
          <p:cNvPr id="15" name="TextBox 14"/>
          <p:cNvSpPr txBox="1"/>
          <p:nvPr/>
        </p:nvSpPr>
        <p:spPr>
          <a:xfrm rot="20660332">
            <a:off x="971097" y="4612429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서버한테 </a:t>
            </a:r>
            <a:r>
              <a:rPr lang="ko-KR" alt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방목록을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받을때는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동적으로 받아야 하나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??? 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동적으로 받으면 토큰 분리는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544" y="2924944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방에 접속한 사용자 목록은 언제 어디서 생성되어야 </a:t>
            </a:r>
            <a:r>
              <a:rPr lang="ko-KR" alt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하는거지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??</a:t>
            </a:r>
          </a:p>
        </p:txBody>
      </p:sp>
      <p:sp>
        <p:nvSpPr>
          <p:cNvPr id="17" name="TextBox 16"/>
          <p:cNvSpPr txBox="1"/>
          <p:nvPr/>
        </p:nvSpPr>
        <p:spPr>
          <a:xfrm rot="20976954">
            <a:off x="286348" y="2977299"/>
            <a:ext cx="860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리스트를 각각 따로 관리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해야하나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??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아니면 하나의 리스트에서 상수로 표시를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67425" y="5116876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업데이트는 어떻게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?? </a:t>
            </a:r>
            <a:r>
              <a:rPr lang="ko-KR" alt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새로고침으로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?? 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하려면</a:t>
            </a:r>
            <a:r>
              <a:rPr lang="en-US" altLang="ko-KR" sz="1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9867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179512" y="908720"/>
            <a:ext cx="8784976" cy="1368152"/>
          </a:xfrm>
          <a:prstGeom prst="round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9512" y="2348880"/>
            <a:ext cx="8784976" cy="1368152"/>
          </a:xfrm>
          <a:prstGeom prst="round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79512" y="3789040"/>
            <a:ext cx="8784976" cy="1368152"/>
          </a:xfrm>
          <a:prstGeom prst="round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79512" y="5229200"/>
            <a:ext cx="8784976" cy="1296144"/>
          </a:xfrm>
          <a:prstGeom prst="round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2726" y="281845"/>
            <a:ext cx="3094112" cy="447112"/>
          </a:xfrm>
        </p:spPr>
        <p:txBody>
          <a:bodyPr wrap="none"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자체 분석 및 평가</a:t>
            </a:r>
            <a:endParaRPr lang="ko-KR" altLang="en-US" sz="20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9144000" cy="130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7005414" y="6525344"/>
            <a:ext cx="2133600" cy="365125"/>
          </a:xfrm>
        </p:spPr>
        <p:txBody>
          <a:bodyPr/>
          <a:lstStyle/>
          <a:p>
            <a:pPr algn="r"/>
            <a:fld id="{1CE12531-6FF3-4A70-ADD4-1CF142C0B40C}" type="slidenum">
              <a:rPr lang="ko-KR" altLang="en-US" smtClean="0">
                <a:solidFill>
                  <a:schemeClr val="bg1"/>
                </a:solidFill>
              </a:rPr>
              <a:pPr algn="r"/>
              <a:t>19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5383" y="803466"/>
            <a:ext cx="272661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 descr="I:\Dropbox\backgroundimage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30" b="97902" l="14029" r="762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8386"/>
            <a:ext cx="406791" cy="52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3528" y="1052736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ㆍ설계단계에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대한 이해와 개념공유 부족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552" y="1404064"/>
            <a:ext cx="8424936" cy="688256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초기단계에서 요구사항 구현을 위한 방법에 대해 충분한 토의가 이뤄지지 못함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개개인이 담당한 기능을 구현하는 것에 매몰되어 전체를 보지 못함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1653" y="2420888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ㆍ프로토콜의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잦은 변동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3861048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ㆍ클래스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ko-KR" alt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캡슐화 부족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9270" y="5301208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ㆍ객체지향에</a:t>
            </a:r>
            <a:r>
              <a:rPr lang="ko-KR" altLang="en-US" sz="1600" b="1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대한 이해부족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9552" y="2761649"/>
            <a:ext cx="8424936" cy="934478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코딩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중에 필요에 따라 프로토콜이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자주 추가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됨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계획했던 기능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기능을 구현하는 방식에 문제가 발생하면 임시방편으로 해결하여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프로그램이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방향성을 잃음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7544" y="4201809"/>
            <a:ext cx="8496944" cy="934478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변수명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메소드명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위치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객체의 생성 및 사용 등이 순간의 필요에 의해 만들어짐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기능을 구현하기 위한 클래스의 역할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및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역할이 희미해지고 코드의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가독성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현저하게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떨어짐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7544" y="5641969"/>
            <a:ext cx="8424936" cy="318924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클래스를 사용하는 경우 각 클래스와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논리구조가 매우 복잡해짐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7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88025" y="712016"/>
            <a:ext cx="3528391" cy="5184576"/>
          </a:xfrm>
        </p:spPr>
        <p:txBody>
          <a:bodyPr wrap="none"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배경 및 목적</a:t>
            </a:r>
            <a:r>
              <a:rPr lang="en-US" altLang="ko-KR" sz="22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2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범위 및 주요 기능</a:t>
            </a:r>
            <a:r>
              <a:rPr lang="en-US" altLang="ko-KR" sz="22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2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구현 기술</a:t>
            </a:r>
            <a:r>
              <a:rPr lang="en-US" altLang="ko-KR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팀원구성 및 역할</a:t>
            </a:r>
            <a:r>
              <a:rPr lang="en-US" altLang="ko-KR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설계</a:t>
            </a:r>
            <a:r>
              <a:rPr lang="en-US" altLang="ko-KR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설계</a:t>
            </a:r>
            <a:r>
              <a:rPr lang="en-US" altLang="ko-KR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결과 및 시연</a:t>
            </a:r>
            <a:r>
              <a:rPr lang="en-US" altLang="ko-KR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자체 분석</a:t>
            </a:r>
            <a:r>
              <a:rPr lang="en-US" altLang="ko-KR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평가</a:t>
            </a:r>
            <a:r>
              <a:rPr lang="en-US" altLang="ko-KR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2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후기</a:t>
            </a:r>
            <a:endParaRPr lang="ko-KR" altLang="en-US" sz="22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9144000" cy="130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1560" y="784024"/>
            <a:ext cx="3391882" cy="5525296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2" name="제목 1"/>
          <p:cNvSpPr>
            <a:spLocks noGrp="1"/>
          </p:cNvSpPr>
          <p:nvPr/>
        </p:nvSpPr>
        <p:spPr>
          <a:xfrm>
            <a:off x="1115616" y="908721"/>
            <a:ext cx="3081086" cy="667391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  <a:scene3d>
            <a:camera prst="isometricOffAxis1Right"/>
            <a:lightRig rig="threePt" dir="t"/>
          </a:scene3d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300" b="1" spc="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3300" b="1" spc="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656648" y="1332131"/>
            <a:ext cx="45720" cy="457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4656648" y="1808891"/>
            <a:ext cx="45720" cy="457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656648" y="2304075"/>
            <a:ext cx="45720" cy="457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656648" y="2830651"/>
            <a:ext cx="45720" cy="457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656648" y="3321059"/>
            <a:ext cx="45720" cy="457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656648" y="3829891"/>
            <a:ext cx="45720" cy="457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656648" y="4315523"/>
            <a:ext cx="45720" cy="457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4656648" y="4819579"/>
            <a:ext cx="45720" cy="457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7005414" y="6520259"/>
            <a:ext cx="2133600" cy="365125"/>
          </a:xfrm>
        </p:spPr>
        <p:txBody>
          <a:bodyPr/>
          <a:lstStyle/>
          <a:p>
            <a:pPr algn="r"/>
            <a:fld id="{1CE12531-6FF3-4A70-ADD4-1CF142C0B40C}" type="slidenum">
              <a:rPr lang="ko-KR" altLang="en-US" smtClean="0">
                <a:solidFill>
                  <a:schemeClr val="bg1"/>
                </a:solidFill>
              </a:rPr>
              <a:pPr algn="r"/>
              <a:t>2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670751" y="5318443"/>
            <a:ext cx="45720" cy="457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71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181000" y="1465154"/>
            <a:ext cx="8784976" cy="3980070"/>
          </a:xfrm>
          <a:prstGeom prst="roundRect">
            <a:avLst/>
          </a:prstGeom>
          <a:solidFill>
            <a:schemeClr val="tx2">
              <a:lumMod val="7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01824" y="281845"/>
            <a:ext cx="3094112" cy="447112"/>
          </a:xfrm>
        </p:spPr>
        <p:txBody>
          <a:bodyPr wrap="none"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 </a:t>
            </a:r>
            <a:r>
              <a:rPr lang="ko-KR" altLang="en-US" sz="2000" spc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론</a:t>
            </a:r>
            <a:endParaRPr lang="ko-KR" altLang="en-US" sz="20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9144000" cy="130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7005414" y="6525344"/>
            <a:ext cx="2133600" cy="365125"/>
          </a:xfrm>
        </p:spPr>
        <p:txBody>
          <a:bodyPr/>
          <a:lstStyle/>
          <a:p>
            <a:pPr algn="r"/>
            <a:fld id="{1CE12531-6FF3-4A70-ADD4-1CF142C0B40C}" type="slidenum">
              <a:rPr lang="ko-KR" altLang="en-US" smtClean="0">
                <a:solidFill>
                  <a:schemeClr val="bg1"/>
                </a:solidFill>
              </a:rPr>
              <a:pPr algn="r"/>
              <a:t>20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5383" y="803466"/>
            <a:ext cx="272661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 descr="I:\Dropbox\backgroundimage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30" b="97902" l="14029" r="762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8386"/>
            <a:ext cx="406791" cy="52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5826" y="2031231"/>
            <a:ext cx="680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ㆍ설계단계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팀원 간 방향성과 개념 공유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3153742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ㆍ프로토콜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메소드관계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등의 규약 설정 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560" y="4263479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ㆍ클래스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캡슐화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주석을 이용한 코드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가독성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향상  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7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2726" y="281845"/>
            <a:ext cx="3094112" cy="447112"/>
          </a:xfrm>
        </p:spPr>
        <p:txBody>
          <a:bodyPr wrap="none"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후기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9144000" cy="130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7005414" y="6525344"/>
            <a:ext cx="2133600" cy="365125"/>
          </a:xfrm>
        </p:spPr>
        <p:txBody>
          <a:bodyPr/>
          <a:lstStyle/>
          <a:p>
            <a:pPr algn="r"/>
            <a:fld id="{1CE12531-6FF3-4A70-ADD4-1CF142C0B40C}" type="slidenum">
              <a:rPr lang="ko-KR" altLang="en-US" smtClean="0">
                <a:solidFill>
                  <a:schemeClr val="bg1"/>
                </a:solidFill>
              </a:rPr>
              <a:pPr algn="r"/>
              <a:t>21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5383" y="803466"/>
            <a:ext cx="272661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 descr="I:\Dropbox\backgroundimag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30" b="97902" l="14029" r="762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8386"/>
            <a:ext cx="406791" cy="52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467544" y="1314928"/>
            <a:ext cx="1368152" cy="5040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박종훈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67544" y="2155389"/>
            <a:ext cx="1368152" cy="5040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김상민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67544" y="2995850"/>
            <a:ext cx="1368152" cy="5040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김영모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67544" y="3836311"/>
            <a:ext cx="1368152" cy="5040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유승두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67544" y="4676772"/>
            <a:ext cx="1368152" cy="5040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이은지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67544" y="5517232"/>
            <a:ext cx="1368152" cy="50405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조동윤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720" y="1347194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생각보다 팀원들 간 합을 맞추는 것이 어렵다는 것을 이번 기회에 알게 되었고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조장으로써 프로젝트를 성공적으로 마무리 하지 못해서 아쉬움이 많이 남습니다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1720" y="3841884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열심히 했지만 아쉬움이 많이 남는 프로젝트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였습니다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그래도 이번 기회를 통해서 배워야 할 부분은 배우고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프로젝트를 위한 동기로 삼도록 하겠습니다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51720" y="4581128"/>
            <a:ext cx="6696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KOSTA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처음 하는 팀 프로젝트였기에 의욕은 컸지만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부족한 부분이 많았다고 생각합니다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이번 경험을 바탕으로 앞으로 있을 프로젝트에서는 더 좋은 모습을 보여주겠습니다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1720" y="2060848"/>
            <a:ext cx="6408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이번 프로젝트에서 많은 것 을 배웠습니다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 많은 도움이 되지 못했지만 더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열심히 수업에 임해서 다음 번에는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프로젝트에 더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많은 도움 되도록 노력 하겠습니다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51720" y="2924944"/>
            <a:ext cx="6408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처음 서버를 작업하면서 프로토콜 송수신과 입출력을 이해하고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사용할수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있었고 클래스의 요소를 어디에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저장하고 어떻게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반환받을지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이제는 감이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잡히는것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같아 좋은 경험이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되었던것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같습니다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1720" y="5517232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생각한대로 잘 되지 않아 많이 힘들었지만 그만큼 배울 수 있어서 좋은 경험을 했다고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생각합니다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56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130324"/>
            <a:ext cx="9144000" cy="67276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0" y="0"/>
            <a:ext cx="9144000" cy="130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2492896"/>
            <a:ext cx="5184576" cy="1656184"/>
          </a:xfrm>
        </p:spPr>
        <p:txBody>
          <a:bodyPr wrap="none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200" b="1" spc="300" dirty="0" err="1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Thank’s</a:t>
            </a:r>
            <a:r>
              <a:rPr lang="en-US" altLang="ko-KR" sz="3200" b="1" spc="3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 for listening</a:t>
            </a:r>
            <a:endParaRPr lang="ko-KR" altLang="en-US" sz="3200" b="1" spc="3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32" b="89041" l="9969" r="89720">
                        <a14:backgroundMark x1="59190" y1="86644" x2="59190" y2="86644"/>
                        <a14:backgroundMark x1="27103" y1="80822" x2="27103" y2="80822"/>
                        <a14:backgroundMark x1="42991" y1="85274" x2="42991" y2="85274"/>
                        <a14:backgroundMark x1="55140" y1="82877" x2="55140" y2="828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492896"/>
            <a:ext cx="2285138" cy="1868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787" y="2780928"/>
            <a:ext cx="26765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2726" y="281845"/>
            <a:ext cx="3094112" cy="447112"/>
          </a:xfrm>
        </p:spPr>
        <p:txBody>
          <a:bodyPr wrap="none"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배경 및 목적</a:t>
            </a:r>
            <a:endParaRPr lang="ko-KR" altLang="en-US" sz="20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9144000" cy="130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7005414" y="6525344"/>
            <a:ext cx="2133600" cy="365125"/>
          </a:xfrm>
        </p:spPr>
        <p:txBody>
          <a:bodyPr/>
          <a:lstStyle/>
          <a:p>
            <a:pPr algn="r"/>
            <a:fld id="{1CE12531-6FF3-4A70-ADD4-1CF142C0B40C}" type="slidenum">
              <a:rPr lang="ko-KR" altLang="en-US" smtClean="0">
                <a:solidFill>
                  <a:schemeClr val="bg1"/>
                </a:solidFill>
              </a:rPr>
              <a:pPr algn="r"/>
              <a:t>3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5383" y="803466"/>
            <a:ext cx="272661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 descr="I:\Dropbox\backgroundimage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30" b="97902" l="14029" r="762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8386"/>
            <a:ext cx="406791" cy="52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98778"/>
            <a:ext cx="2688954" cy="39361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323528" y="3068960"/>
            <a:ext cx="4248472" cy="0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1555" y="1988840"/>
            <a:ext cx="5590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사용자간 자유로운 의사소통 및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P2P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파일송수신이 가능한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메신저가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필요하게 됨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9920" y="1547500"/>
            <a:ext cx="165618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배경</a:t>
            </a:r>
            <a:endParaRPr lang="en-US" altLang="ko-KR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 flipH="1" flipV="1">
            <a:off x="611560" y="1727096"/>
            <a:ext cx="45720" cy="457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 flipH="1" flipV="1">
            <a:off x="683568" y="3501008"/>
            <a:ext cx="45720" cy="457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45151" y="3356278"/>
            <a:ext cx="165618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  <a:endParaRPr lang="en-US" altLang="ko-KR" b="1" dirty="0" smtClean="0">
              <a:solidFill>
                <a:schemeClr val="accent3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5383" y="3789040"/>
            <a:ext cx="49887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채팅시스템 개발을 통한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TCP/IP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기반의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C/S 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구현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-Socket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Stream API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송수신 구현</a:t>
            </a:r>
            <a:endParaRPr lang="en-US" altLang="ko-KR" sz="16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정의 프로토콜 설계 및 구현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송수신 처리를 위한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P2P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이해 및 구현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0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2726" y="281845"/>
            <a:ext cx="3094112" cy="447112"/>
          </a:xfrm>
        </p:spPr>
        <p:txBody>
          <a:bodyPr wrap="none"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범위 및 주요 기능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9144000" cy="130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7005414" y="6525344"/>
            <a:ext cx="2133600" cy="365125"/>
          </a:xfrm>
        </p:spPr>
        <p:txBody>
          <a:bodyPr/>
          <a:lstStyle/>
          <a:p>
            <a:pPr algn="r"/>
            <a:fld id="{1CE12531-6FF3-4A70-ADD4-1CF142C0B40C}" type="slidenum">
              <a:rPr lang="ko-KR" altLang="en-US" smtClean="0">
                <a:solidFill>
                  <a:schemeClr val="bg1"/>
                </a:solidFill>
              </a:rPr>
              <a:pPr algn="r"/>
              <a:t>4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5382" y="803466"/>
            <a:ext cx="326051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 descr="I:\Dropbox\backgroundimag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30" b="97902" l="14029" r="762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8386"/>
            <a:ext cx="406791" cy="52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55776" y="1290246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</a:t>
            </a:r>
            <a:r>
              <a:rPr lang="ko-KR" altLang="en-US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55776" y="2298358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ko-KR" altLang="en-US" sz="16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55776" y="3068960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sz="16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5271" y="1136401"/>
            <a:ext cx="1490367" cy="52449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11560" y="1063456"/>
            <a:ext cx="1512168" cy="52578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9592" y="1268760"/>
            <a:ext cx="113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회원관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859821" y="1656105"/>
            <a:ext cx="1249393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55776" y="1569092"/>
            <a:ext cx="6444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대화명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확인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속성들을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입력받고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정보들을 바탕으로 회원관리 하는 기능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55776" y="2559993"/>
            <a:ext cx="5559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비밀번호를 입력하고 로그인하는 기능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55776" y="3304673"/>
            <a:ext cx="5559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전 상태로 돌아가는 로그아웃 기능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37105" y="3689727"/>
            <a:ext cx="113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대기실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842098" y="4077072"/>
            <a:ext cx="1249393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55776" y="3882534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대화방 목록</a:t>
            </a:r>
            <a:endParaRPr lang="ko-KR" altLang="en-US" sz="16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55776" y="4163172"/>
            <a:ext cx="6444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대기실에서 대화방 생성시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 제목과 인원수 정보를 보여주는 기능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55776" y="4602614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접속자</a:t>
            </a:r>
            <a:r>
              <a:rPr lang="ko-KR" altLang="en-US" sz="16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목록</a:t>
            </a:r>
            <a:endParaRPr lang="ko-KR" altLang="en-US" sz="16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55776" y="4907852"/>
            <a:ext cx="5559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접속자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정보를 보여주는 기능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55776" y="5394702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대화방 생성</a:t>
            </a:r>
            <a:endParaRPr lang="ko-KR" altLang="en-US" sz="16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55776" y="5652537"/>
            <a:ext cx="6444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방만들기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 클릭 후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방제목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및 방인원을 정하면 선택한 정보로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대화방이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생성되는 기능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47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2726" y="281845"/>
            <a:ext cx="3094112" cy="447112"/>
          </a:xfrm>
        </p:spPr>
        <p:txBody>
          <a:bodyPr wrap="none"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범위 및 주요 기능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9144000" cy="130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7005414" y="6525344"/>
            <a:ext cx="2133600" cy="365125"/>
          </a:xfrm>
        </p:spPr>
        <p:txBody>
          <a:bodyPr/>
          <a:lstStyle/>
          <a:p>
            <a:pPr algn="r"/>
            <a:fld id="{1CE12531-6FF3-4A70-ADD4-1CF142C0B40C}" type="slidenum">
              <a:rPr lang="ko-KR" altLang="en-US" smtClean="0">
                <a:solidFill>
                  <a:schemeClr val="bg1"/>
                </a:solidFill>
              </a:rPr>
              <a:pPr algn="r"/>
              <a:t>5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5382" y="803466"/>
            <a:ext cx="326051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 descr="I:\Dropbox\backgroundimag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30" b="97902" l="14029" r="762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8386"/>
            <a:ext cx="406791" cy="52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55776" y="1434262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대화 창</a:t>
            </a:r>
            <a:endParaRPr lang="ko-KR" altLang="en-US" sz="16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55776" y="2204864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 참여자 목록</a:t>
            </a:r>
            <a:endParaRPr lang="ko-KR" altLang="en-US" sz="16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55776" y="2946430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귓속말</a:t>
            </a:r>
            <a:endParaRPr lang="ko-KR" altLang="en-US" sz="16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5271" y="1136401"/>
            <a:ext cx="1490367" cy="52449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11560" y="1063456"/>
            <a:ext cx="1512168" cy="52578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86588" y="1268760"/>
            <a:ext cx="113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대화방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859821" y="1656105"/>
            <a:ext cx="1249393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55776" y="1716810"/>
            <a:ext cx="6444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대화방에 입장한 유저간 대화할 수 있는 기능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55776" y="2468894"/>
            <a:ext cx="5559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대화방에 입장한 유저 목록을 보여주는 기능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55776" y="3220978"/>
            <a:ext cx="5559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유저 선택 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유저에게만 대화를 전송하는 기능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55776" y="3717032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글자 색 변</a:t>
            </a:r>
            <a:r>
              <a:rPr lang="ko-KR" altLang="en-US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55776" y="3973062"/>
            <a:ext cx="5559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대화창에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입력되는 글자 색 변경 기능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55776" y="4458598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전송</a:t>
            </a:r>
            <a:endParaRPr lang="ko-KR" altLang="en-US" sz="16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55776" y="4725144"/>
            <a:ext cx="5559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서로 파일을 주고 받을 수 있는 기능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8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>
          <a:xfrm>
            <a:off x="1475656" y="1610797"/>
            <a:ext cx="6408712" cy="2370164"/>
          </a:xfrm>
          <a:prstGeom prst="roundRect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2726" y="281845"/>
            <a:ext cx="3094112" cy="447112"/>
          </a:xfrm>
        </p:spPr>
        <p:txBody>
          <a:bodyPr wrap="none"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및 구현 기술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9144000" cy="130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7005414" y="6525344"/>
            <a:ext cx="2133600" cy="365125"/>
          </a:xfrm>
        </p:spPr>
        <p:txBody>
          <a:bodyPr/>
          <a:lstStyle/>
          <a:p>
            <a:pPr algn="r"/>
            <a:fld id="{1CE12531-6FF3-4A70-ADD4-1CF142C0B40C}" type="slidenum">
              <a:rPr lang="ko-KR" altLang="en-US" smtClean="0">
                <a:solidFill>
                  <a:schemeClr val="bg1"/>
                </a:solidFill>
              </a:rPr>
              <a:pPr algn="r"/>
              <a:t>6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5382" y="803466"/>
            <a:ext cx="333252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 descr="I:\Dropbox\backgroundimag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30" b="97902" l="14029" r="762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8386"/>
            <a:ext cx="406791" cy="52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 rot="10800000" flipV="1">
            <a:off x="705060" y="1952834"/>
            <a:ext cx="1706700" cy="169219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Microsoft Window 7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 rot="10800000" flipV="1">
            <a:off x="2242487" y="4023065"/>
            <a:ext cx="1083458" cy="900100"/>
          </a:xfrm>
          <a:prstGeom prst="ellipse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Collection</a:t>
            </a:r>
          </a:p>
          <a:p>
            <a:pPr algn="ctr"/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Framework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 rot="10800000" flipV="1">
            <a:off x="3391276" y="4761147"/>
            <a:ext cx="1083458" cy="900100"/>
          </a:xfrm>
          <a:prstGeom prst="ellipse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Swing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 rot="10800000" flipV="1">
            <a:off x="4834775" y="4761146"/>
            <a:ext cx="1083458" cy="900100"/>
          </a:xfrm>
          <a:prstGeom prst="ellipse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Thread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 rot="10800000" flipV="1">
            <a:off x="6084169" y="4041067"/>
            <a:ext cx="1083458" cy="900100"/>
          </a:xfrm>
          <a:prstGeom prst="ellipse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I/O Stream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>
            <a:stCxn id="12" idx="1"/>
          </p:cNvCxnSpPr>
          <p:nvPr/>
        </p:nvCxnSpPr>
        <p:spPr>
          <a:xfrm flipV="1">
            <a:off x="3167276" y="3725416"/>
            <a:ext cx="621498" cy="429466"/>
          </a:xfrm>
          <a:prstGeom prst="line">
            <a:avLst/>
          </a:prstGeom>
          <a:ln>
            <a:solidFill>
              <a:srgbClr val="6461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4077021" y="4473115"/>
            <a:ext cx="90844" cy="306034"/>
          </a:xfrm>
          <a:prstGeom prst="line">
            <a:avLst/>
          </a:prstGeom>
          <a:ln>
            <a:solidFill>
              <a:srgbClr val="6461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 flipV="1">
            <a:off x="5050798" y="4473115"/>
            <a:ext cx="144016" cy="306034"/>
          </a:xfrm>
          <a:prstGeom prst="line">
            <a:avLst/>
          </a:prstGeom>
          <a:ln>
            <a:solidFill>
              <a:srgbClr val="6461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 flipV="1">
            <a:off x="5511444" y="3789040"/>
            <a:ext cx="716740" cy="468052"/>
          </a:xfrm>
          <a:prstGeom prst="line">
            <a:avLst/>
          </a:prstGeom>
          <a:ln>
            <a:solidFill>
              <a:srgbClr val="6461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9552" y="1578278"/>
            <a:ext cx="2292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Operating System</a:t>
            </a:r>
            <a:endParaRPr lang="ko-KR" altLang="en-US" sz="16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07904" y="2492896"/>
            <a:ext cx="2292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Program Language</a:t>
            </a:r>
            <a:endParaRPr lang="ko-KR" altLang="en-US" sz="16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80312" y="1578278"/>
            <a:ext cx="78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IDE</a:t>
            </a:r>
            <a:endParaRPr lang="ko-KR" altLang="en-US" sz="16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 rot="10800000" flipV="1">
            <a:off x="3788775" y="2879321"/>
            <a:ext cx="1706700" cy="169219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 8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 rot="10800000" flipV="1">
            <a:off x="6853826" y="1949784"/>
            <a:ext cx="1706700" cy="169219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Eclipse 4.4</a:t>
            </a:r>
          </a:p>
          <a:p>
            <a:pPr algn="ctr"/>
            <a:r>
              <a:rPr lang="en-US" altLang="ko-KR" sz="1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(Luna)</a:t>
            </a:r>
            <a:endParaRPr lang="ko-KR" altLang="en-US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3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2726" y="281845"/>
            <a:ext cx="3094112" cy="447112"/>
          </a:xfrm>
        </p:spPr>
        <p:txBody>
          <a:bodyPr wrap="none"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팀원구성 및 역할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9144000" cy="130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7005414" y="6525344"/>
            <a:ext cx="2133600" cy="365125"/>
          </a:xfrm>
        </p:spPr>
        <p:txBody>
          <a:bodyPr/>
          <a:lstStyle/>
          <a:p>
            <a:pPr algn="r"/>
            <a:fld id="{1CE12531-6FF3-4A70-ADD4-1CF142C0B40C}" type="slidenum">
              <a:rPr lang="ko-KR" altLang="en-US" smtClean="0">
                <a:solidFill>
                  <a:schemeClr val="bg1"/>
                </a:solidFill>
              </a:rPr>
              <a:pPr algn="r"/>
              <a:t>7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5383" y="803466"/>
            <a:ext cx="272661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 descr="I:\Dropbox\backgroundimag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30" b="97902" l="14029" r="762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8386"/>
            <a:ext cx="406791" cy="52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355987"/>
              </p:ext>
            </p:extLst>
          </p:nvPr>
        </p:nvGraphicFramePr>
        <p:xfrm>
          <a:off x="1845935" y="1271748"/>
          <a:ext cx="5030321" cy="26613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39617"/>
                <a:gridCol w="3790704"/>
              </a:tblGrid>
              <a:tr h="374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박종훈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대기방</a:t>
                      </a:r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관련 </a:t>
                      </a:r>
                      <a:r>
                        <a:rPr lang="en-US" altLang="ko-KR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기능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김상민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Dao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김영모</a:t>
                      </a:r>
                      <a:endParaRPr lang="en-US" altLang="ko-KR" sz="16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전체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유승두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관련 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기능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이은지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관련 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기능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1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조동윤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대화방 관련 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기능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5220072" y="3736610"/>
            <a:ext cx="3672408" cy="2572710"/>
            <a:chOff x="77643" y="1124744"/>
            <a:chExt cx="4710382" cy="3814191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41" b="100000" l="0" r="100000">
                          <a14:foregroundMark x1="50454" y1="69118" x2="50454" y2="69118"/>
                          <a14:foregroundMark x1="64610" y1="63480" x2="64610" y2="63480"/>
                          <a14:foregroundMark x1="57169" y1="59069" x2="57169" y2="59069"/>
                          <a14:foregroundMark x1="50998" y1="37990" x2="50998" y2="37990"/>
                          <a14:foregroundMark x1="55354" y1="48775" x2="55354" y2="48775"/>
                          <a14:foregroundMark x1="60617" y1="39461" x2="60617" y2="39461"/>
                          <a14:foregroundMark x1="69510" y1="28676" x2="69510" y2="28676"/>
                          <a14:foregroundMark x1="62613" y1="14951" x2="62613" y2="14951"/>
                          <a14:foregroundMark x1="39746" y1="34804" x2="39746" y2="34804"/>
                          <a14:foregroundMark x1="35935" y1="69853" x2="35935" y2="69853"/>
                          <a14:foregroundMark x1="37387" y1="71324" x2="37387" y2="71324"/>
                          <a14:foregroundMark x1="22868" y1="53431" x2="22868" y2="53431"/>
                          <a14:foregroundMark x1="15789" y1="34314" x2="15789" y2="34314"/>
                          <a14:foregroundMark x1="29583" y1="31127" x2="29583" y2="31127"/>
                          <a14:foregroundMark x1="35390" y1="20098" x2="35390" y2="20098"/>
                          <a14:foregroundMark x1="22686" y1="7598" x2="22686" y2="7598"/>
                          <a14:foregroundMark x1="20145" y1="7598" x2="20145" y2="7598"/>
                          <a14:foregroundMark x1="7260" y1="10294" x2="7260" y2="10294"/>
                          <a14:foregroundMark x1="11071" y1="34804" x2="11071" y2="34804"/>
                          <a14:foregroundMark x1="75681" y1="66176" x2="75681" y2="66176"/>
                          <a14:foregroundMark x1="76588" y1="64461" x2="76588" y2="64461"/>
                          <a14:foregroundMark x1="76770" y1="40196" x2="76770" y2="40196"/>
                          <a14:foregroundMark x1="84392" y1="21078" x2="84392" y2="21078"/>
                          <a14:foregroundMark x1="96915" y1="36520" x2="96915" y2="36520"/>
                          <a14:foregroundMark x1="64973" y1="15686" x2="64973" y2="15686"/>
                          <a14:foregroundMark x1="43557" y1="38235" x2="43557" y2="38235"/>
                          <a14:backgroundMark x1="72232" y1="68627" x2="72232" y2="68627"/>
                          <a14:backgroundMark x1="71869" y1="72059" x2="71869" y2="72059"/>
                          <a14:backgroundMark x1="71869" y1="65931" x2="71869" y2="6593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7643" y="1124744"/>
              <a:ext cx="4710382" cy="3814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 rot="19563321">
              <a:off x="217700" y="2138078"/>
              <a:ext cx="1244289" cy="456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endPara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21373837">
              <a:off x="1662118" y="1850779"/>
              <a:ext cx="1132513" cy="54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</a:t>
              </a:r>
              <a:r>
                <a:rPr lang="ko-KR" altLang="en-US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536602">
              <a:off x="3339032" y="1658609"/>
              <a:ext cx="1324068" cy="547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대화방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5496" y="3717032"/>
            <a:ext cx="3651255" cy="2806079"/>
            <a:chOff x="5616624" y="1700808"/>
            <a:chExt cx="3434319" cy="2590055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41" b="100000" l="0" r="100000">
                          <a14:foregroundMark x1="50454" y1="69118" x2="50454" y2="69118"/>
                          <a14:foregroundMark x1="64610" y1="63480" x2="64610" y2="63480"/>
                          <a14:foregroundMark x1="57169" y1="59069" x2="57169" y2="59069"/>
                          <a14:foregroundMark x1="50998" y1="37990" x2="50998" y2="37990"/>
                          <a14:foregroundMark x1="55354" y1="48775" x2="55354" y2="48775"/>
                          <a14:foregroundMark x1="60617" y1="39461" x2="60617" y2="39461"/>
                          <a14:foregroundMark x1="69510" y1="28676" x2="69510" y2="28676"/>
                          <a14:foregroundMark x1="62613" y1="14951" x2="62613" y2="14951"/>
                          <a14:foregroundMark x1="39746" y1="34804" x2="39746" y2="34804"/>
                          <a14:foregroundMark x1="35935" y1="69853" x2="35935" y2="69853"/>
                          <a14:foregroundMark x1="37387" y1="71324" x2="37387" y2="71324"/>
                          <a14:foregroundMark x1="22868" y1="53431" x2="22868" y2="53431"/>
                          <a14:foregroundMark x1="15789" y1="34314" x2="15789" y2="34314"/>
                          <a14:foregroundMark x1="29583" y1="31127" x2="29583" y2="31127"/>
                          <a14:foregroundMark x1="35390" y1="20098" x2="35390" y2="20098"/>
                          <a14:foregroundMark x1="22686" y1="7598" x2="22686" y2="7598"/>
                          <a14:foregroundMark x1="20145" y1="7598" x2="20145" y2="7598"/>
                          <a14:foregroundMark x1="7260" y1="10294" x2="7260" y2="10294"/>
                          <a14:foregroundMark x1="11071" y1="34804" x2="11071" y2="34804"/>
                          <a14:foregroundMark x1="75681" y1="66176" x2="75681" y2="66176"/>
                          <a14:foregroundMark x1="76588" y1="64461" x2="76588" y2="64461"/>
                          <a14:foregroundMark x1="76770" y1="40196" x2="76770" y2="40196"/>
                          <a14:foregroundMark x1="84392" y1="21078" x2="84392" y2="21078"/>
                          <a14:foregroundMark x1="96915" y1="36520" x2="96915" y2="36520"/>
                          <a14:foregroundMark x1="64973" y1="15686" x2="64973" y2="15686"/>
                          <a14:foregroundMark x1="43557" y1="38235" x2="43557" y2="38235"/>
                          <a14:backgroundMark x1="72232" y1="68627" x2="72232" y2="68627"/>
                          <a14:backgroundMark x1="71869" y1="72059" x2="71869" y2="72059"/>
                          <a14:backgroundMark x1="71869" y1="65931" x2="71869" y2="6593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6624" y="1700808"/>
              <a:ext cx="3419872" cy="259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 rot="21120420">
              <a:off x="5839333" y="2037867"/>
              <a:ext cx="1368152" cy="369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대기실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339394">
              <a:off x="7171788" y="2222533"/>
              <a:ext cx="633562" cy="369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Dao</a:t>
              </a:r>
              <a:endPara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2153707">
              <a:off x="8186847" y="2488188"/>
              <a:ext cx="864096" cy="340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163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2726" y="281845"/>
            <a:ext cx="3094112" cy="447112"/>
          </a:xfrm>
        </p:spPr>
        <p:txBody>
          <a:bodyPr wrap="none"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</a:t>
            </a:r>
            <a:r>
              <a:rPr lang="ko-KR" altLang="en-US" sz="20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sz="16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6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9144000" cy="130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7005414" y="6525344"/>
            <a:ext cx="2133600" cy="365125"/>
          </a:xfrm>
        </p:spPr>
        <p:txBody>
          <a:bodyPr/>
          <a:lstStyle/>
          <a:p>
            <a:pPr algn="r"/>
            <a:fld id="{1CE12531-6FF3-4A70-ADD4-1CF142C0B40C}" type="slidenum">
              <a:rPr lang="ko-KR" altLang="en-US" smtClean="0">
                <a:solidFill>
                  <a:schemeClr val="bg1"/>
                </a:solidFill>
              </a:rPr>
              <a:pPr algn="r"/>
              <a:t>8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5383" y="803466"/>
            <a:ext cx="272661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 descr="I:\Dropbox\backgroundimag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30" b="97902" l="14029" r="762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8386"/>
            <a:ext cx="406791" cy="52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1759"/>
            <a:ext cx="9144000" cy="569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893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2726" y="281845"/>
            <a:ext cx="3094112" cy="447112"/>
          </a:xfrm>
        </p:spPr>
        <p:txBody>
          <a:bodyPr wrap="none"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</a:t>
            </a:r>
            <a:r>
              <a:rPr lang="ko-KR" altLang="en-US" sz="20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sz="16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r>
              <a:rPr lang="en-US" altLang="ko-KR" sz="1600" spc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spc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0"/>
            <a:ext cx="9144000" cy="130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16"/>
          <p:cNvSpPr>
            <a:spLocks noGrp="1"/>
          </p:cNvSpPr>
          <p:nvPr>
            <p:ph type="sldNum" sz="quarter" idx="12"/>
          </p:nvPr>
        </p:nvSpPr>
        <p:spPr>
          <a:xfrm>
            <a:off x="7005414" y="6525344"/>
            <a:ext cx="2133600" cy="365125"/>
          </a:xfrm>
        </p:spPr>
        <p:txBody>
          <a:bodyPr/>
          <a:lstStyle/>
          <a:p>
            <a:pPr algn="r"/>
            <a:fld id="{1CE12531-6FF3-4A70-ADD4-1CF142C0B40C}" type="slidenum">
              <a:rPr lang="ko-KR" altLang="en-US" smtClean="0">
                <a:solidFill>
                  <a:schemeClr val="bg1"/>
                </a:solidFill>
              </a:rPr>
              <a:pPr algn="r"/>
              <a:t>9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75383" y="803466"/>
            <a:ext cx="272661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 descr="I:\Dropbox\backgroundimage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30" b="97902" l="14029" r="762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8386"/>
            <a:ext cx="406791" cy="52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35" y="880042"/>
            <a:ext cx="7933510" cy="5438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893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눈금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 클래식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1342</Words>
  <Application>Microsoft Office PowerPoint</Application>
  <PresentationFormat>화면 슬라이드 쇼(4:3)</PresentationFormat>
  <Paragraphs>428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5" baseType="lpstr">
      <vt:lpstr>굴림</vt:lpstr>
      <vt:lpstr>Arial</vt:lpstr>
      <vt:lpstr>Wingdings 3</vt:lpstr>
      <vt:lpstr>바탕</vt:lpstr>
      <vt:lpstr>나눔손글씨 붓</vt:lpstr>
      <vt:lpstr>Noto Sans Korean Bold</vt:lpstr>
      <vt:lpstr>나눔고딕</vt:lpstr>
      <vt:lpstr>Times New Roman</vt:lpstr>
      <vt:lpstr>MD이솝체</vt:lpstr>
      <vt:lpstr>맑은 고딕</vt:lpstr>
      <vt:lpstr>나눔손글씨 펜</vt:lpstr>
      <vt:lpstr>Noto Sans Korean Medium</vt:lpstr>
      <vt:lpstr>Office 테마</vt:lpstr>
      <vt:lpstr>GoldenTalk</vt:lpstr>
      <vt:lpstr>개발 배경 및 목적 개발 범위 및 주요 기능 개발 환경 및 구현 기술 팀원구성 및 역할 클래스 설계 프로토콜 설계 구현 결과 및 시연 자체 분석 및 평가 프로젝트 후기</vt:lpstr>
      <vt:lpstr>개발 배경 및 목적</vt:lpstr>
      <vt:lpstr>개발 범위 및 주요 기능</vt:lpstr>
      <vt:lpstr>개발 범위 및 주요 기능</vt:lpstr>
      <vt:lpstr>개발 환경 및 구현 기술</vt:lpstr>
      <vt:lpstr>팀원구성 및 역할</vt:lpstr>
      <vt:lpstr>클래스 설계(서버)</vt:lpstr>
      <vt:lpstr>클래스 설계(클라이언트)</vt:lpstr>
      <vt:lpstr>클래스 설계(요약)</vt:lpstr>
      <vt:lpstr>프로토콜 설계</vt:lpstr>
      <vt:lpstr>프로토콜 설계</vt:lpstr>
      <vt:lpstr>구현 결과 및 시연(공통 메소드)</vt:lpstr>
      <vt:lpstr>구현 결과 및 시연(Login)</vt:lpstr>
      <vt:lpstr>구현 결과 및 시연(ID중복체크)</vt:lpstr>
      <vt:lpstr>구현 결과 및 시연(회원가입)</vt:lpstr>
      <vt:lpstr>구현 결과 및 시연(ID/PW찾기)</vt:lpstr>
      <vt:lpstr>구현 결과 및 시연</vt:lpstr>
      <vt:lpstr>자체 분석 및 평가</vt:lpstr>
      <vt:lpstr>결 론</vt:lpstr>
      <vt:lpstr>프로젝트 후기</vt:lpstr>
      <vt:lpstr>Thank’s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kosta</cp:lastModifiedBy>
  <cp:revision>162</cp:revision>
  <dcterms:created xsi:type="dcterms:W3CDTF">2014-08-30T22:01:36Z</dcterms:created>
  <dcterms:modified xsi:type="dcterms:W3CDTF">2015-02-24T00:59:25Z</dcterms:modified>
</cp:coreProperties>
</file>