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57" r:id="rId9"/>
    <p:sldId id="290" r:id="rId10"/>
    <p:sldId id="291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0" r:id="rId24"/>
  </p:sldIdLst>
  <p:sldSz cx="9144000" cy="6858000" type="screen4x3"/>
  <p:notesSz cx="6805613" cy="9939338"/>
  <p:embeddedFontLst>
    <p:embeddedFont>
      <p:font typeface="나눔고딕" pitchFamily="50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  <p:embeddedFont>
      <p:font typeface="Wingdings 3" pitchFamily="18" charset="2"/>
      <p:regular r:id="rId29"/>
    </p:embeddedFont>
    <p:embeddedFont>
      <p:font typeface="나눔명조" pitchFamily="18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1" autoAdjust="0"/>
    <p:restoredTop sz="94660"/>
  </p:normalViewPr>
  <p:slideViewPr>
    <p:cSldViewPr>
      <p:cViewPr>
        <p:scale>
          <a:sx n="75" d="100"/>
          <a:sy n="75" d="100"/>
        </p:scale>
        <p:origin x="-156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E8F-CD64-402C-841C-57967EA94A69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5F47E-DA2E-43ED-8209-4A8C21EECE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6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5E8F-CD64-402C-841C-57967EA94A69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F47E-DA2E-43ED-8209-4A8C21EECE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7.jpeg"/><Relationship Id="rId7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870" y="126876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4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Portfolio</a:t>
            </a:r>
            <a:endParaRPr lang="ko-KR" altLang="en-US" sz="3200" spc="4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6592" y="6165304"/>
            <a:ext cx="561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Team Member :  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이동화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정민기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이도현</a:t>
            </a:r>
            <a:r>
              <a:rPr lang="en-US" altLang="ko-KR" sz="16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600" dirty="0" err="1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이은빈</a:t>
            </a:r>
            <a:r>
              <a:rPr lang="en-US" altLang="ko-KR" sz="16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6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김지훈</a:t>
            </a:r>
            <a:r>
              <a:rPr lang="en-US" altLang="ko-KR" sz="16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7" y="2486496"/>
            <a:ext cx="7651055" cy="159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Protocol.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6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8213"/>
              </p:ext>
            </p:extLst>
          </p:nvPr>
        </p:nvGraphicFramePr>
        <p:xfrm>
          <a:off x="457200" y="1196754"/>
          <a:ext cx="8229601" cy="493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62"/>
                <a:gridCol w="1409118"/>
                <a:gridCol w="580018"/>
                <a:gridCol w="1491561"/>
                <a:gridCol w="1243649"/>
                <a:gridCol w="2949793"/>
              </a:tblGrid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Protocol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Client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Direction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Server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REQUEST_CLIENT_LOGIN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로그인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REQUEST_LOGIN|*|</a:t>
                      </a:r>
                      <a:r>
                        <a:rPr lang="ko-KR" sz="800" kern="100">
                          <a:effectLst/>
                        </a:rPr>
                        <a:t>로그인</a:t>
                      </a:r>
                      <a:r>
                        <a:rPr lang="en-US" sz="800" kern="100">
                          <a:effectLst/>
                        </a:rPr>
                        <a:t>ID,</a:t>
                      </a:r>
                      <a:r>
                        <a:rPr lang="ko-KR" sz="800" kern="100">
                          <a:effectLst/>
                        </a:rPr>
                        <a:t>비밀번호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805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101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RESPONSE_CLIENT_LOGIN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로그인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RESPONSE_LOGIN|*|TRUE|*|</a:t>
                      </a:r>
                      <a:r>
                        <a:rPr lang="ko-KR" sz="800" kern="100">
                          <a:effectLst/>
                        </a:rPr>
                        <a:t>유저정보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RESPONSE_LOGIN|*|FALSE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805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102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REQUSET_CLIENT_SET_NICKNAME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 생성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REQUEST_CLIENT_SET_NICKNAME|*|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805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103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RESPONSE_CLIENT_SET_NICKNAME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닉네임 생성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RESPONSE_CLIENT_SET_NICKNAME|*| 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모든유저닉네임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104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REQUEST_ROOM_LIST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방 리스트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REQUEST_ROOM_LIST|*|” “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105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RESPONSE_ROOM_LIST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방 리스트 요청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RESPONSE_ROOM_LIST|*|</a:t>
                      </a:r>
                      <a:r>
                        <a:rPr lang="ko-KR" sz="800" kern="100">
                          <a:effectLst/>
                        </a:rPr>
                        <a:t>개설된 모든 방 정보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REQUEST_JOIN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회원가입 요청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REQUEST_JOIN|*|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성별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주민등록번호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비밀번호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이메일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아이디</a:t>
                      </a: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RESPONSE_JOIN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회원가입 결과 응답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RESPONSE_JOIN|*|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이메일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805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202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REQUSET_CHECK_PERSONAL_NUM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주민등록번호 중복 요청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REQUSET_CHECK_PERSONAL_NUM|*|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주민등록번호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805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203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RESPONSE_CHECK_PERSONAL_NUM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주민등록번호 중복결과 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응답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RESPONSE_CHECK_PERSONAL_NUM|*|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중복여부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204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REQUEST_CHECK_EMAIL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이메일 중복 요청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REQUEST_CHECK_EMAIL|*|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이메일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205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RESPONSE_CHECK_EMAIL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이메일 중복 결과 응답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RESPONSE_CHECK_EMAIL|*|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중복여부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300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REQUEST_FIND_EMAIL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찾기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REQUEST_FIND_EMAIL|*|</a:t>
                      </a:r>
                      <a:r>
                        <a:rPr lang="ko-KR" sz="800" kern="100">
                          <a:effectLst/>
                        </a:rPr>
                        <a:t>이름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주민등록번호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301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RESPONSE_FIND_EMAIL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이메일 찾기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RESPONSE_FIND_EMAIL|*|</a:t>
                      </a: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302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REQUEST_FIND_PASSWD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비번 찾기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REQUEST_FIND_PASSWD|*|</a:t>
                      </a:r>
                      <a:r>
                        <a:rPr lang="ko-KR" sz="800" kern="100">
                          <a:effectLst/>
                        </a:rPr>
                        <a:t>이메일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주민등록번호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303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RESPONSE_FIND_PASSWD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비번 찾기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RESPONSE_FIND_PASSWD|*|</a:t>
                      </a:r>
                      <a:r>
                        <a:rPr lang="ko-KR" sz="800" kern="100">
                          <a:effectLst/>
                        </a:rPr>
                        <a:t>이메일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304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REQUEST_NEW_PASSWD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새 비번 생성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REQUEST_NEW_PASSWD|*|</a:t>
                      </a:r>
                      <a:r>
                        <a:rPr lang="ko-KR" sz="800" kern="100">
                          <a:effectLst/>
                        </a:rPr>
                        <a:t>이메일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새비밀번호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252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305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RESPONSE_NEW_PASSWD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새 비번 생성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RESPONSE_NEW_PASSWD|*|</a:t>
                      </a:r>
                      <a:r>
                        <a:rPr lang="ko-KR" sz="800" kern="100">
                          <a:effectLst/>
                        </a:rPr>
                        <a:t>비밀번호변경 결과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799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Protocol.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6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4811"/>
              </p:ext>
            </p:extLst>
          </p:nvPr>
        </p:nvGraphicFramePr>
        <p:xfrm>
          <a:off x="457200" y="1068219"/>
          <a:ext cx="8229601" cy="5311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462"/>
                <a:gridCol w="1409118"/>
                <a:gridCol w="580018"/>
                <a:gridCol w="1491561"/>
                <a:gridCol w="1243649"/>
                <a:gridCol w="2949793"/>
              </a:tblGrid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400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REQUEST_MAKE_ROOM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생성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REQUEST_MAKE_ROOM|*|</a:t>
                      </a:r>
                      <a:r>
                        <a:rPr lang="ko-KR" sz="800" kern="100">
                          <a:effectLst/>
                        </a:rPr>
                        <a:t>방이름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401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RESPONSE_MAKE_ROOM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생성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RESPONSE_MAKE_ROOM|*|</a:t>
                      </a:r>
                      <a:r>
                        <a:rPr lang="ko-KR" sz="800" kern="100">
                          <a:effectLst/>
                        </a:rPr>
                        <a:t>방이름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방장이름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방현재인원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402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REQUEST_ENTER_ROOM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입장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REQUEST_ENTER_ROOM|*|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r>
                        <a:rPr lang="en-US" sz="800" kern="100">
                          <a:effectLst/>
                        </a:rPr>
                        <a:t>,</a:t>
                      </a:r>
                      <a:r>
                        <a:rPr lang="ko-KR" sz="800" kern="100">
                          <a:effectLst/>
                        </a:rPr>
                        <a:t>방장이름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403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RESPONSE_ENTER_ROOM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입장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RESPONSE_ENTER_ROOM|*|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404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REQUEST_LOGOUT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  <a:sym typeface="Wingdings 3"/>
                        </a:rPr>
                        <a:t>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로그아웃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REQUEST_LOGOUT|*|” “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405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RESPONSE_LOGOUT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로그아웃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RESPONSE_LOGOUT|*|</a:t>
                      </a:r>
                      <a:r>
                        <a:rPr lang="ko-KR" sz="800" kern="100">
                          <a:effectLst/>
                        </a:rPr>
                        <a:t>방에 접속한 유저 닉네임들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406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REQUEST_EXIT_ROOM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나가기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REQUEST_EXIT_ROOM|*|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r>
                        <a:rPr lang="en-US" sz="800" kern="100">
                          <a:effectLst/>
                        </a:rPr>
                        <a:t>*|</a:t>
                      </a:r>
                      <a:r>
                        <a:rPr lang="ko-KR" sz="800" kern="100">
                          <a:effectLst/>
                        </a:rPr>
                        <a:t>방장이름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407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RESPONSE_EXIT_ROOM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대화방 나가기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RESPONSE_EXIT_ROOM|*|</a:t>
                      </a:r>
                      <a:r>
                        <a:rPr lang="ko-KR" sz="800" kern="100">
                          <a:effectLst/>
                        </a:rPr>
                        <a:t>방정보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593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408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REQUEST_SEND_ALL_MESSAGE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모두에게 채팅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REQUEST_SEND_ALL_MESSAGE|*|[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r>
                        <a:rPr lang="en-US" sz="800" kern="100">
                          <a:effectLst/>
                        </a:rPr>
                        <a:t>] : </a:t>
                      </a:r>
                      <a:r>
                        <a:rPr lang="ko-KR" sz="800" kern="100">
                          <a:effectLst/>
                        </a:rPr>
                        <a:t>채팅내용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593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409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RESPONSE_SEND_ALL_MESSAGE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모두에게 채팅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RESPONSE_SEND_ALL_MESSAGE|*|</a:t>
                      </a:r>
                      <a:r>
                        <a:rPr lang="ko-KR" sz="800" kern="100">
                          <a:effectLst/>
                        </a:rPr>
                        <a:t>채팅내용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593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410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REQUEST_SEND_ONE_MESSAGE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귓속말 채팅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REQUEST_SEND_ONE_MESSAGE[</a:t>
                      </a:r>
                      <a:r>
                        <a:rPr lang="ko-KR" sz="800" kern="100">
                          <a:effectLst/>
                        </a:rPr>
                        <a:t>닉네임</a:t>
                      </a:r>
                      <a:r>
                        <a:rPr lang="en-US" sz="800" kern="100">
                          <a:effectLst/>
                        </a:rPr>
                        <a:t>]</a:t>
                      </a:r>
                      <a:r>
                        <a:rPr lang="ko-KR" sz="800" kern="100">
                          <a:effectLst/>
                        </a:rPr>
                        <a:t>님에게 받은 귓속말</a:t>
                      </a:r>
                      <a:r>
                        <a:rPr lang="en-US" sz="800" kern="100">
                          <a:effectLst/>
                        </a:rPr>
                        <a:t> : </a:t>
                      </a:r>
                      <a:r>
                        <a:rPr lang="ko-KR" sz="800" kern="100">
                          <a:effectLst/>
                        </a:rPr>
                        <a:t>채팅내용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593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411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RESPONSE_SEND_ONE_MESSAGE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귓속말 채팅 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RESPONSE_SEND_ONE_MESSAGE|*|</a:t>
                      </a:r>
                      <a:r>
                        <a:rPr lang="ko-KR" sz="800" kern="100">
                          <a:effectLst/>
                        </a:rPr>
                        <a:t>채팅내용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503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REQUEST_CLIENT_LIST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채팅방 유저목록 추가 응답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REQUEST_CLIENT_LIST|*|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방장닉네임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RESPONSE_CLIENT_LIST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채팅방 유저목록 추가 요청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solidFill>
                            <a:schemeClr val="bg1"/>
                          </a:solidFill>
                          <a:effectLst/>
                        </a:rPr>
                        <a:t>RESPONSE_CLIENT_LIST|*|</a:t>
                      </a:r>
                      <a:r>
                        <a:rPr lang="ko-KR" sz="800" kern="100">
                          <a:solidFill>
                            <a:schemeClr val="bg1"/>
                          </a:solidFill>
                          <a:effectLst/>
                        </a:rPr>
                        <a:t>해당 방에 속한 유저목록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tx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600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REQUEST_CLIENT_INFO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유저정보 요청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REQUEST_CLIENT_INFO|*|</a:t>
                      </a:r>
                      <a:r>
                        <a:rPr lang="ko-KR" sz="800" kern="100">
                          <a:effectLst/>
                        </a:rPr>
                        <a:t>대상닉네임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  <a:tr h="3228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601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sym typeface="Wingdings 3"/>
                        </a:rPr>
                        <a:t>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RESPONSE_CLIENT_INFO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유저정보 요청결과 응답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RESPONSE_CLIENT_INFO|*|</a:t>
                      </a:r>
                      <a:r>
                        <a:rPr lang="ko-KR" sz="800" kern="100">
                          <a:effectLst/>
                        </a:rPr>
                        <a:t>대상닉네임의 회원정보</a:t>
                      </a:r>
                      <a:endParaRPr lang="ko-KR" sz="10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57906" marR="57906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96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Login)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4964"/>
            <a:ext cx="2880000" cy="383671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10616" y="1534964"/>
            <a:ext cx="4237166" cy="4916714"/>
            <a:chOff x="3980452" y="836712"/>
            <a:chExt cx="4650557" cy="536223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836712"/>
              <a:ext cx="3257550" cy="436245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4459649" y="5478724"/>
              <a:ext cx="1731996" cy="652205"/>
            </a:xfrm>
            <a:prstGeom prst="wedgeRoundRectCallout">
              <a:avLst>
                <a:gd name="adj1" fmla="val 50828"/>
                <a:gd name="adj2" fmla="val -1334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회원가입 기능</a:t>
              </a:r>
              <a:endParaRPr lang="ko-KR" altLang="en-US" sz="1600" dirty="0"/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3980452" y="3373569"/>
              <a:ext cx="1656184" cy="669057"/>
            </a:xfrm>
            <a:prstGeom prst="wedgeRoundRectCallout">
              <a:avLst>
                <a:gd name="adj1" fmla="val 23112"/>
                <a:gd name="adj2" fmla="val 13156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로그인 기능</a:t>
              </a:r>
              <a:endParaRPr lang="ko-KR" altLang="en-US" sz="1600" dirty="0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6797229" y="5310012"/>
              <a:ext cx="1833780" cy="888930"/>
            </a:xfrm>
            <a:prstGeom prst="wedgeRoundRectCallout">
              <a:avLst>
                <a:gd name="adj1" fmla="val -7473"/>
                <a:gd name="adj2" fmla="val -8866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/>
                <a:t>E-Mail,</a:t>
              </a:r>
            </a:p>
            <a:p>
              <a:pPr algn="ctr"/>
              <a:r>
                <a:rPr lang="en-US" altLang="ko-KR" sz="1600" smtClean="0"/>
                <a:t>PassWord</a:t>
              </a:r>
            </a:p>
            <a:p>
              <a:pPr algn="ctr"/>
              <a:r>
                <a:rPr lang="ko-KR" altLang="en-US" sz="1600" smtClean="0"/>
                <a:t>찾기 기능</a:t>
              </a:r>
              <a:endParaRPr lang="ko-KR" altLang="en-US" sz="1600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67944" y="1556792"/>
            <a:ext cx="48245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명조" pitchFamily="18" charset="-127"/>
                <a:ea typeface="나눔명조" pitchFamily="18" charset="-127"/>
              </a:rPr>
              <a:t>◎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사용자 로그인 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 초기화면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endParaRPr lang="en-US" altLang="ko-KR" b="1" dirty="0" smtClean="0"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1.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로그인 버튼 클릭 시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	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서버에 저장된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E-mail, 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Password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를 체크하여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존재하면 로그인 성공</a:t>
            </a:r>
            <a:endParaRPr lang="en-US" altLang="ko-KR" sz="16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dirty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2.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회원가입 버튼 클릭 시 새 창으로 전환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3.E-mail/Pw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찾기 버튼 클릭 시 새 창으로 전환</a:t>
            </a:r>
            <a:endParaRPr lang="ko-KR" altLang="en-US" sz="1700" baseline="0" dirty="0" smtClean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02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en-US" altLang="ko-KR" sz="2000" dirty="0" err="1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NickName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설정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 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4" y="1700808"/>
            <a:ext cx="2880000" cy="3549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51520" y="1268760"/>
            <a:ext cx="3456385" cy="4772025"/>
            <a:chOff x="5004047" y="1465287"/>
            <a:chExt cx="3456385" cy="47720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257" y="1465287"/>
              <a:ext cx="3305175" cy="4772025"/>
            </a:xfrm>
            <a:prstGeom prst="rect">
              <a:avLst/>
            </a:prstGeom>
          </p:spPr>
        </p:pic>
        <p:sp>
          <p:nvSpPr>
            <p:cNvPr id="13" name="모서리가 둥근 사각형 설명선 12"/>
            <p:cNvSpPr/>
            <p:nvPr/>
          </p:nvSpPr>
          <p:spPr>
            <a:xfrm>
              <a:off x="5004047" y="4611449"/>
              <a:ext cx="1478229" cy="617751"/>
            </a:xfrm>
            <a:prstGeom prst="wedgeRoundRectCallout">
              <a:avLst>
                <a:gd name="adj1" fmla="val 44995"/>
                <a:gd name="adj2" fmla="val -1127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중복 없을 시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대기실 </a:t>
              </a:r>
              <a:r>
                <a:rPr lang="ko-KR" altLang="en-US" sz="1600" dirty="0" err="1" smtClean="0">
                  <a:latin typeface="나눔명조" pitchFamily="18" charset="-127"/>
                  <a:ea typeface="나눔명조" pitchFamily="18" charset="-127"/>
                </a:rPr>
                <a:t>로</a:t>
              </a:r>
              <a:r>
                <a:rPr lang="en-US" altLang="ko-KR" sz="1600" dirty="0" smtClean="0">
                  <a:latin typeface="나눔명조" pitchFamily="18" charset="-127"/>
                  <a:ea typeface="나눔명조" pitchFamily="18" charset="-127"/>
                </a:rPr>
                <a:t>..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9952" y="1268760"/>
            <a:ext cx="4506362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사용자 닉네임등록 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endParaRPr lang="ko-KR" altLang="en-US" sz="1700" b="1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로그인 성공 시 닉네임 설정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확인 버튼 클릭 시 자동으로 닉네임 중복체크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닉네임 중복일 경우 재설정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ko-KR" altLang="en-US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닉네임 중복이 아니면 대기실로 이동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사용자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편의를 위해 </a:t>
            </a:r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en-US" altLang="ko-KR" sz="1700" dirty="0" err="1" smtClean="0">
                <a:latin typeface="나눔명조" pitchFamily="18" charset="-127"/>
                <a:ea typeface="나눔명조" pitchFamily="18" charset="-127"/>
              </a:rPr>
              <a:t>Joptionpane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을 이용해 간편하게 닉네임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설정</a:t>
            </a:r>
            <a:endParaRPr lang="ko-KR" altLang="en-US" sz="16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6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회원가입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386895" cy="3960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0" y="1412776"/>
            <a:ext cx="4039076" cy="4734351"/>
            <a:chOff x="4323724" y="1484784"/>
            <a:chExt cx="4039076" cy="47343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875" y="1484784"/>
              <a:ext cx="3590925" cy="4734351"/>
            </a:xfrm>
            <a:prstGeom prst="rect">
              <a:avLst/>
            </a:prstGeom>
          </p:spPr>
        </p:pic>
        <p:sp>
          <p:nvSpPr>
            <p:cNvPr id="11" name="모서리가 둥근 사각형 설명선 10"/>
            <p:cNvSpPr/>
            <p:nvPr/>
          </p:nvSpPr>
          <p:spPr>
            <a:xfrm>
              <a:off x="4323724" y="4611449"/>
              <a:ext cx="2336508" cy="669057"/>
            </a:xfrm>
            <a:prstGeom prst="wedgeRoundRectCallout">
              <a:avLst>
                <a:gd name="adj1" fmla="val 40243"/>
                <a:gd name="adj2" fmla="val -1127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회원가입 성공 시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 초기 로그인 화면으로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72000" y="1412776"/>
            <a:ext cx="40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사용자 가입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등록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 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endParaRPr lang="en-US" altLang="ko-KR" b="1" dirty="0" smtClean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7" y="1988840"/>
            <a:ext cx="430281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회원약관 동의 버튼 클릭 시 이름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주민번호 입력 창 활성화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라디오버튼을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통해 채팅 내 성별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구분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E-mail,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주민번호를 중복체크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모든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정보 입력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후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중복 없을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시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   회원가입이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성공하고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,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정보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보호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측면으로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    입력한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정보가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사라지고 입력 칸이 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비활성화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된다</a:t>
            </a:r>
          </a:p>
        </p:txBody>
      </p:sp>
    </p:spTree>
    <p:extLst>
      <p:ext uri="{BB962C8B-B14F-4D97-AF65-F5344CB8AC3E}">
        <p14:creationId xmlns:p14="http://schemas.microsoft.com/office/powerpoint/2010/main" val="101976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분실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E-mail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찾기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03" y="1728550"/>
            <a:ext cx="3433825" cy="40047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pic>
        <p:nvPicPr>
          <p:cNvPr id="12" name="그림 11" descr="KakaoTalk_20150224_00484265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1268760"/>
            <a:ext cx="3600400" cy="495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1960" y="1268760"/>
            <a:ext cx="46805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사용자 분실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E-Mail</a:t>
            </a:r>
            <a:r>
              <a:rPr lang="en-US" altLang="ko-KR" sz="1600" b="1" baseline="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찾기 화면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sz="1600" b="1" dirty="0">
                <a:latin typeface="나눔명조" pitchFamily="18" charset="-127"/>
                <a:ea typeface="나눔명조" pitchFamily="18" charset="-127"/>
              </a:rPr>
              <a:t>]</a:t>
            </a:r>
            <a:endParaRPr lang="en-US" altLang="ko-KR" sz="1600" b="1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</a:p>
          <a:p>
            <a:pPr marL="342900" indent="-342900"/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서버에 저장된 이름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주민번호를 체크하여 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일치 시 검색한 </a:t>
            </a:r>
            <a:r>
              <a:rPr lang="en-US" altLang="ko-KR" sz="1700" smtClean="0">
                <a:latin typeface="나눔명조" pitchFamily="18" charset="-127"/>
                <a:ea typeface="나눔명조" pitchFamily="18" charset="-127"/>
              </a:rPr>
              <a:t>E-mail </a:t>
            </a:r>
            <a:r>
              <a:rPr lang="ko-KR" altLang="en-US" sz="1700" smtClean="0">
                <a:latin typeface="나눔명조" pitchFamily="18" charset="-127"/>
                <a:ea typeface="나눔명조" pitchFamily="18" charset="-127"/>
              </a:rPr>
              <a:t>알림</a:t>
            </a:r>
            <a:r>
              <a:rPr lang="en-US" altLang="ko-KR" sz="1700"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7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6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E-mail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알림화면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2" y="1772816"/>
            <a:ext cx="3406508" cy="3142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23528" y="1340768"/>
            <a:ext cx="3590925" cy="4450723"/>
            <a:chOff x="8423920" y="1714581"/>
            <a:chExt cx="3590925" cy="445072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3920" y="1714581"/>
              <a:ext cx="3590925" cy="4450723"/>
            </a:xfrm>
            <a:prstGeom prst="rect">
              <a:avLst/>
            </a:prstGeom>
          </p:spPr>
        </p:pic>
        <p:sp>
          <p:nvSpPr>
            <p:cNvPr id="11" name="모서리가 둥근 사각형 설명선 10"/>
            <p:cNvSpPr/>
            <p:nvPr/>
          </p:nvSpPr>
          <p:spPr>
            <a:xfrm>
              <a:off x="8567936" y="5026949"/>
              <a:ext cx="2699792" cy="977791"/>
            </a:xfrm>
            <a:prstGeom prst="wedgeRoundRectCallout">
              <a:avLst>
                <a:gd name="adj1" fmla="val 44947"/>
                <a:gd name="adj2" fmla="val -1536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서버와 이름</a:t>
              </a:r>
              <a:r>
                <a:rPr lang="en-US" altLang="ko-KR" sz="1600" dirty="0" smtClean="0">
                  <a:latin typeface="나눔명조" pitchFamily="18" charset="-127"/>
                  <a:ea typeface="나눔명조" pitchFamily="18" charset="-127"/>
                </a:rPr>
                <a:t>,</a:t>
              </a:r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주민번호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일치 시 등록했던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600" dirty="0" smtClean="0">
                  <a:latin typeface="나눔명조" pitchFamily="18" charset="-127"/>
                  <a:ea typeface="나눔명조" pitchFamily="18" charset="-127"/>
                </a:rPr>
                <a:t>E-Mail</a:t>
              </a:r>
              <a:r>
                <a:rPr lang="ko-KR" altLang="en-US" sz="1600" dirty="0"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표시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11960" y="1268760"/>
            <a:ext cx="4680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사용자 분실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E-Mail</a:t>
            </a:r>
            <a:r>
              <a:rPr lang="en-US" altLang="ko-KR" sz="1600" b="1" baseline="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찾기 화면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sz="1600" b="1" dirty="0">
                <a:latin typeface="나눔명조" pitchFamily="18" charset="-127"/>
                <a:ea typeface="나눔명조" pitchFamily="18" charset="-127"/>
              </a:rPr>
              <a:t>]</a:t>
            </a:r>
            <a:endParaRPr lang="en-US" altLang="ko-KR" sz="1600" b="1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3968" y="1844824"/>
            <a:ext cx="4347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사용자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편의를 위해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err="1" smtClean="0">
                <a:latin typeface="나눔명조" pitchFamily="18" charset="-127"/>
                <a:ea typeface="나눔명조" pitchFamily="18" charset="-127"/>
              </a:rPr>
              <a:t>Joptionpane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을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   이용해 간편하게</a:t>
            </a:r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E-mail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>
                <a:latin typeface="나눔명조" pitchFamily="18" charset="-127"/>
                <a:ea typeface="나눔명조" pitchFamily="18" charset="-127"/>
              </a:rPr>
              <a:t>확인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가능</a:t>
            </a:r>
            <a:endParaRPr lang="ko-KR" altLang="en-US" sz="16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6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분실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PassWord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찾기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7" y="1728550"/>
            <a:ext cx="3555528" cy="3932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pic>
        <p:nvPicPr>
          <p:cNvPr id="9" name="그림 8" descr="KakaoTalk_20150224_00485312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1196752"/>
            <a:ext cx="3694396" cy="5112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3968" y="1196752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분실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password</a:t>
            </a:r>
            <a:r>
              <a:rPr lang="en-US" altLang="ko-KR" b="1" baseline="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찾기 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]</a:t>
            </a:r>
          </a:p>
          <a:p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서버에 저장된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E-Mail,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주민번호를 체크하여 일치 시 새 비밀번호를 설정하도록 함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6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New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PassWord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등록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3384376" cy="2964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255471" y="1096572"/>
            <a:ext cx="4225728" cy="4956725"/>
            <a:chOff x="4464496" y="1484784"/>
            <a:chExt cx="3793680" cy="47343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497" y="1484784"/>
              <a:ext cx="3381679" cy="4734351"/>
            </a:xfrm>
            <a:prstGeom prst="rect">
              <a:avLst/>
            </a:prstGeom>
          </p:spPr>
        </p:pic>
        <p:sp>
          <p:nvSpPr>
            <p:cNvPr id="10" name="모서리가 둥근 사각형 설명선 9"/>
            <p:cNvSpPr/>
            <p:nvPr/>
          </p:nvSpPr>
          <p:spPr>
            <a:xfrm>
              <a:off x="4464496" y="5301208"/>
              <a:ext cx="2520280" cy="669057"/>
            </a:xfrm>
            <a:prstGeom prst="wedgeRoundRectCallout">
              <a:avLst>
                <a:gd name="adj1" fmla="val 5977"/>
                <a:gd name="adj2" fmla="val -21901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새로운 비밀번호 입력 후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새로</a:t>
              </a:r>
              <a:r>
                <a:rPr lang="ko-KR" altLang="en-US" sz="1600" dirty="0">
                  <a:latin typeface="나눔명조" pitchFamily="18" charset="-127"/>
                  <a:ea typeface="나눔명조" pitchFamily="18" charset="-127"/>
                </a:rPr>
                <a:t>운</a:t>
              </a:r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 비밀번호로 로그인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1960" y="1268760"/>
            <a:ext cx="4680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사용자 분실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E-Mail</a:t>
            </a:r>
            <a:r>
              <a:rPr lang="en-US" altLang="ko-KR" sz="1600" b="1" baseline="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찾기 화면 </a:t>
            </a:r>
            <a:r>
              <a:rPr lang="en-US" altLang="ko-KR" sz="1600" b="1" dirty="0" smtClean="0">
                <a:latin typeface="나눔명조" pitchFamily="18" charset="-127"/>
                <a:ea typeface="나눔명조" pitchFamily="18" charset="-127"/>
              </a:rPr>
              <a:t>[</a:t>
            </a:r>
            <a:r>
              <a:rPr lang="ko-KR" altLang="en-US" sz="1600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sz="1600" b="1" dirty="0">
                <a:latin typeface="나눔명조" pitchFamily="18" charset="-127"/>
                <a:ea typeface="나눔명조" pitchFamily="18" charset="-127"/>
              </a:rPr>
              <a:t>]</a:t>
            </a:r>
            <a:endParaRPr lang="en-US" altLang="ko-KR" sz="1600" b="1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3968" y="1844824"/>
            <a:ext cx="4347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사용자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편의를 위해 </a:t>
            </a:r>
            <a:r>
              <a:rPr lang="en-US" altLang="ko-KR" sz="1700" dirty="0" err="1" smtClean="0">
                <a:latin typeface="나눔명조" pitchFamily="18" charset="-127"/>
                <a:ea typeface="나눔명조" pitchFamily="18" charset="-127"/>
              </a:rPr>
              <a:t>Joptionpane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을 이용해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 간편하게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600" dirty="0" smtClean="0">
                <a:latin typeface="나눔명조" pitchFamily="18" charset="-127"/>
                <a:ea typeface="나눔명조" pitchFamily="18" charset="-127"/>
              </a:rPr>
              <a:t>E-mail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>
                <a:latin typeface="나눔명조" pitchFamily="18" charset="-127"/>
                <a:ea typeface="나눔명조" pitchFamily="18" charset="-127"/>
              </a:rPr>
              <a:t>확인 </a:t>
            </a:r>
            <a:r>
              <a:rPr lang="ko-KR" altLang="en-US" sz="1600" dirty="0" smtClean="0">
                <a:latin typeface="나눔명조" pitchFamily="18" charset="-127"/>
                <a:ea typeface="나눔명조" pitchFamily="18" charset="-127"/>
              </a:rPr>
              <a:t>가능</a:t>
            </a:r>
            <a:endParaRPr lang="ko-KR" altLang="en-US" sz="16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573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ko-KR" altLang="en-US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채팅 대기실</a:t>
            </a:r>
            <a:r>
              <a:rPr lang="en-US" altLang="ko-KR" sz="20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1703274"/>
            <a:ext cx="3942780" cy="416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93290" y="1386137"/>
            <a:ext cx="4854774" cy="4707159"/>
            <a:chOff x="179512" y="1386137"/>
            <a:chExt cx="4854774" cy="470715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628800"/>
              <a:ext cx="4854774" cy="4464496"/>
            </a:xfrm>
            <a:prstGeom prst="rect">
              <a:avLst/>
            </a:prstGeom>
          </p:spPr>
        </p:pic>
        <p:sp>
          <p:nvSpPr>
            <p:cNvPr id="13" name="모서리가 둥근 사각형 설명선 12"/>
            <p:cNvSpPr/>
            <p:nvPr/>
          </p:nvSpPr>
          <p:spPr>
            <a:xfrm>
              <a:off x="251520" y="1386137"/>
              <a:ext cx="1296144" cy="458687"/>
            </a:xfrm>
            <a:prstGeom prst="wedgeRoundRectCallout">
              <a:avLst>
                <a:gd name="adj1" fmla="val 27631"/>
                <a:gd name="adj2" fmla="val 89616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대화방 개설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1700064" y="1386137"/>
              <a:ext cx="1503784" cy="458687"/>
            </a:xfrm>
            <a:prstGeom prst="wedgeRoundRectCallout">
              <a:avLst>
                <a:gd name="adj1" fmla="val -21043"/>
                <a:gd name="adj2" fmla="val 91693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로그아웃 기능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5" name="모서리가 둥근 사각형 설명선 14"/>
            <p:cNvSpPr/>
            <p:nvPr/>
          </p:nvSpPr>
          <p:spPr>
            <a:xfrm>
              <a:off x="323528" y="2780928"/>
              <a:ext cx="1800200" cy="458687"/>
            </a:xfrm>
            <a:prstGeom prst="wedgeRoundRectCallout">
              <a:avLst>
                <a:gd name="adj1" fmla="val -6761"/>
                <a:gd name="adj2" fmla="val -13880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방 정보 확인 가능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2915816" y="1772816"/>
              <a:ext cx="1296144" cy="458687"/>
            </a:xfrm>
            <a:prstGeom prst="wedgeRoundRectCallout">
              <a:avLst>
                <a:gd name="adj1" fmla="val 10014"/>
                <a:gd name="adj2" fmla="val 11453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대화방 입장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7" name="모서리가 둥근 사각형 설명선 16"/>
            <p:cNvSpPr/>
            <p:nvPr/>
          </p:nvSpPr>
          <p:spPr>
            <a:xfrm>
              <a:off x="3059832" y="2924944"/>
              <a:ext cx="1512168" cy="628420"/>
            </a:xfrm>
            <a:prstGeom prst="wedgeRoundRectCallout">
              <a:avLst>
                <a:gd name="adj1" fmla="val 30818"/>
                <a:gd name="adj2" fmla="val -90586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대기실에 있는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유저 목록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20072" y="1556792"/>
            <a:ext cx="381642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◎ 대기실 화면</a:t>
            </a:r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상단에 대화방 개설 및 로그 아웃 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기능을 버튼으로 구현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생성된 </a:t>
            </a:r>
            <a:r>
              <a:rPr lang="ko-KR" altLang="en-US" sz="1700" dirty="0" err="1" smtClean="0">
                <a:latin typeface="나눔명조" pitchFamily="18" charset="-127"/>
                <a:ea typeface="나눔명조" pitchFamily="18" charset="-127"/>
              </a:rPr>
              <a:t>채팅방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목록 보여줌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 (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방장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참여 인원수 정보 제공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User List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에는 대기실에 있는 참여자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및 닉네임 클릭시 참여자 정보 제공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로그아웃  버튼 클릭 시 대기실에서</a:t>
            </a:r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   바로 로그아웃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가능</a:t>
            </a:r>
            <a:endParaRPr lang="ko-KR" altLang="en-US" sz="17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573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889622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4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Contents.</a:t>
            </a:r>
            <a:endParaRPr lang="ko-KR" altLang="en-US" sz="3200" spc="4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18801"/>
            <a:ext cx="22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목 차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136" y="1628800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배경 및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목적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범위 및 주요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환경 및 구현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기술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팀원구성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및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역할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설계</a:t>
            </a: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클라이언트</a:t>
            </a: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서버 별도 작성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프로토콜 설계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구현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결과 및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시연</a:t>
            </a:r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8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 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</a:t>
            </a:r>
            <a:r>
              <a:rPr lang="ko-KR" altLang="en-US">
                <a:latin typeface="나눔명조" panose="02020603020101020101" pitchFamily="18" charset="-127"/>
                <a:ea typeface="나눔명조" panose="02020603020101020101" pitchFamily="18" charset="-127"/>
              </a:rPr>
              <a:t>후기</a:t>
            </a:r>
          </a:p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채팅방 개설화면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2" y="1844824"/>
            <a:ext cx="3334500" cy="3672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23528" y="1703676"/>
            <a:ext cx="5112568" cy="4101588"/>
            <a:chOff x="179512" y="1703676"/>
            <a:chExt cx="5112568" cy="41015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703676"/>
              <a:ext cx="4608512" cy="4101588"/>
            </a:xfrm>
            <a:prstGeom prst="rect">
              <a:avLst/>
            </a:prstGeom>
          </p:spPr>
        </p:pic>
        <p:sp>
          <p:nvSpPr>
            <p:cNvPr id="12" name="모서리가 둥근 사각형 설명선 11"/>
            <p:cNvSpPr/>
            <p:nvPr/>
          </p:nvSpPr>
          <p:spPr>
            <a:xfrm>
              <a:off x="1753405" y="2490216"/>
              <a:ext cx="1460726" cy="458687"/>
            </a:xfrm>
            <a:prstGeom prst="wedgeRoundRectCallout">
              <a:avLst>
                <a:gd name="adj1" fmla="val -34087"/>
                <a:gd name="adj2" fmla="val -111812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로그아웃 기능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3" name="모서리가 둥근 사각형 설명선 12"/>
            <p:cNvSpPr/>
            <p:nvPr/>
          </p:nvSpPr>
          <p:spPr>
            <a:xfrm>
              <a:off x="323528" y="2492896"/>
              <a:ext cx="1296144" cy="458687"/>
            </a:xfrm>
            <a:prstGeom prst="wedgeRoundRectCallout">
              <a:avLst>
                <a:gd name="adj1" fmla="val 6917"/>
                <a:gd name="adj2" fmla="val -118734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대화방 개설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3779912" y="3140968"/>
              <a:ext cx="1512168" cy="628420"/>
            </a:xfrm>
            <a:prstGeom prst="wedgeRoundRectCallout">
              <a:avLst>
                <a:gd name="adj1" fmla="val -33640"/>
                <a:gd name="adj2" fmla="val -10725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대기실에 있는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유저 목록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155011" y="1698244"/>
            <a:ext cx="40867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대화방 개설화면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b="1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>
              <a:buFontTx/>
              <a:buChar char="-"/>
            </a:pP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대화방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개설 버튼 클릭 시</a:t>
            </a:r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대화방</a:t>
            </a:r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 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 이름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설정 확인 시 대화방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입장</a:t>
            </a:r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 smtClean="0">
              <a:latin typeface="나눔명조" pitchFamily="18" charset="-127"/>
              <a:ea typeface="나눔명조" pitchFamily="18" charset="-127"/>
            </a:endParaRPr>
          </a:p>
          <a:p>
            <a:pPr>
              <a:buFontTx/>
              <a:buChar char="-"/>
            </a:pPr>
            <a:r>
              <a:rPr lang="en-US" altLang="ko-KR" sz="170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로그아웃 </a:t>
            </a:r>
            <a:r>
              <a:rPr lang="ko-KR" altLang="en-US" sz="1700" dirty="0">
                <a:latin typeface="나눔명조" pitchFamily="18" charset="-127"/>
                <a:ea typeface="나눔명조" pitchFamily="18" charset="-127"/>
              </a:rPr>
              <a:t>버튼 클릭 시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바로</a:t>
            </a:r>
            <a:r>
              <a:rPr lang="en-US" altLang="ko-KR" sz="1700" dirty="0" smtClean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700" dirty="0" smtClean="0">
                <a:latin typeface="나눔명조" pitchFamily="18" charset="-127"/>
                <a:ea typeface="나눔명조" pitchFamily="18" charset="-127"/>
              </a:rPr>
              <a:t>로그아웃</a:t>
            </a:r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sz="1700" dirty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573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구현 결과 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( </a:t>
            </a:r>
            <a:r>
              <a:rPr lang="ko-KR" altLang="en-US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대화방</a:t>
            </a:r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7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1" y="1556792"/>
            <a:ext cx="4127883" cy="4248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79512" y="1124744"/>
            <a:ext cx="4392488" cy="4680520"/>
            <a:chOff x="179512" y="1124744"/>
            <a:chExt cx="4392488" cy="46805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484784"/>
              <a:ext cx="4392488" cy="4320480"/>
            </a:xfrm>
            <a:prstGeom prst="rect">
              <a:avLst/>
            </a:prstGeom>
          </p:spPr>
        </p:pic>
        <p:sp>
          <p:nvSpPr>
            <p:cNvPr id="12" name="모서리가 둥근 사각형 설명선 11"/>
            <p:cNvSpPr/>
            <p:nvPr/>
          </p:nvSpPr>
          <p:spPr>
            <a:xfrm>
              <a:off x="300101" y="4600780"/>
              <a:ext cx="1728192" cy="628420"/>
            </a:xfrm>
            <a:prstGeom prst="wedgeRoundRectCallout">
              <a:avLst>
                <a:gd name="adj1" fmla="val -32408"/>
                <a:gd name="adj2" fmla="val 90793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귓속말 기능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특정인 선택 가능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3" name="모서리가 둥근 사각형 설명선 12"/>
            <p:cNvSpPr/>
            <p:nvPr/>
          </p:nvSpPr>
          <p:spPr>
            <a:xfrm>
              <a:off x="2771800" y="2656564"/>
              <a:ext cx="1512168" cy="628420"/>
            </a:xfrm>
            <a:prstGeom prst="wedgeRoundRectCallout">
              <a:avLst>
                <a:gd name="adj1" fmla="val 33548"/>
                <a:gd name="adj2" fmla="val -8502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대화방 참여자</a:t>
              </a:r>
              <a:endParaRPr lang="en-US" altLang="ko-KR" sz="1600" dirty="0" smtClean="0"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리스트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14" name="모서리가 둥근 사각형 설명선 13"/>
            <p:cNvSpPr/>
            <p:nvPr/>
          </p:nvSpPr>
          <p:spPr>
            <a:xfrm>
              <a:off x="899592" y="1124744"/>
              <a:ext cx="1296144" cy="458687"/>
            </a:xfrm>
            <a:prstGeom prst="wedgeRoundRectCallout">
              <a:avLst>
                <a:gd name="adj1" fmla="val -40850"/>
                <a:gd name="adj2" fmla="val 9861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명조" pitchFamily="18" charset="-127"/>
                  <a:ea typeface="나눔명조" pitchFamily="18" charset="-127"/>
                </a:rPr>
                <a:t>대화방 퇴장</a:t>
              </a:r>
              <a:endParaRPr lang="ko-KR" altLang="en-US" sz="1600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716016" y="147096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◎ 대화방 화면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클라이언트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b="1" dirty="0" smtClean="0">
              <a:latin typeface="나눔명조" pitchFamily="18" charset="-127"/>
              <a:ea typeface="나눔명조" pitchFamily="18" charset="-127"/>
            </a:endParaRPr>
          </a:p>
          <a:p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- 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대화방 나가기 버튼 클릭 시 대기실로 이동</a:t>
            </a:r>
          </a:p>
          <a:p>
            <a:endParaRPr lang="ko-KR" altLang="en-US" dirty="0" smtClean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User List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에는 대기실과 동일하게  채팅</a:t>
            </a:r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참여자 목록과 정보 제공</a:t>
            </a:r>
          </a:p>
          <a:p>
            <a:endParaRPr lang="en-US" altLang="ko-KR" dirty="0">
              <a:latin typeface="나눔명조" pitchFamily="18" charset="-127"/>
              <a:ea typeface="나눔명조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귓속말 기능을 구현하여 특정인에게만</a:t>
            </a:r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dirty="0" smtClean="0"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dirty="0" smtClean="0">
                <a:latin typeface="나눔명조" pitchFamily="18" charset="-127"/>
                <a:ea typeface="나눔명조" pitchFamily="18" charset="-127"/>
              </a:rPr>
              <a:t>메시지 전송 가능</a:t>
            </a:r>
            <a:endParaRPr lang="en-US" altLang="ko-KR" dirty="0" smtClean="0"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573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65222" y="4581129"/>
            <a:ext cx="1607840" cy="149332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신세기</a:t>
            </a:r>
            <a:endParaRPr lang="ko-KR" altLang="en-US" sz="1100" spc="-15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도현의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내면에 잠재되어있는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분노와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폭력성</a:t>
            </a:r>
            <a:r>
              <a:rPr lang="en-US" altLang="ko-KR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잔인성이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표출된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인격</a:t>
            </a:r>
            <a:endParaRPr lang="en-US" altLang="ko-KR" sz="1100" spc="-150" dirty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5222" y="2276872"/>
            <a:ext cx="75109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25488" y="4581129"/>
            <a:ext cx="1607840" cy="149332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페리박</a:t>
            </a:r>
            <a:endParaRPr lang="ko-KR" altLang="en-US" sz="1100" spc="-15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err="1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말빨이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spc="-150" dirty="0" err="1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쎄고</a:t>
            </a:r>
            <a:r>
              <a:rPr lang="en-US" altLang="ko-KR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 ‘</a:t>
            </a:r>
            <a:r>
              <a:rPr lang="ko-KR" altLang="en-US" sz="1100" spc="-150" dirty="0" err="1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사짜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’ 기질이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농후하여</a:t>
            </a:r>
            <a:r>
              <a:rPr lang="en-US" altLang="ko-KR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외부사람과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협상하는 일을 주로 맡고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있음</a:t>
            </a:r>
            <a:endParaRPr lang="en-US" altLang="ko-KR" sz="1100" spc="-150" dirty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2058" y="4581128"/>
            <a:ext cx="1607840" cy="200116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요섭</a:t>
            </a:r>
            <a:endParaRPr lang="ko-KR" altLang="en-US" sz="1100" spc="-15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자살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지원자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.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원래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인격인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도현이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극심한 스트레스를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받거나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우울한 상태가 지속되면</a:t>
            </a:r>
            <a:r>
              <a:rPr lang="en-US" altLang="ko-KR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자해를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하거나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자살을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시도</a:t>
            </a:r>
            <a:endParaRPr lang="en-US" altLang="ko-KR" sz="1100" spc="-150" dirty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92324" y="4581128"/>
            <a:ext cx="1607840" cy="200116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요나</a:t>
            </a:r>
            <a:endParaRPr lang="ko-KR" altLang="en-US" sz="1100" spc="-15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고통의 관리자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. 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상황을 크게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만들지 않고</a:t>
            </a:r>
            <a:r>
              <a:rPr lang="en-US" altLang="ko-KR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조용히 넘겨야 될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고통이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있는 경우</a:t>
            </a:r>
            <a:r>
              <a:rPr lang="en-US" altLang="ko-KR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100" spc="-150" dirty="0" err="1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요나가</a:t>
            </a: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 </a:t>
            </a:r>
            <a:endParaRPr lang="en-US" altLang="ko-KR" sz="1100" spc="-150" dirty="0" smtClean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-150" dirty="0" smtClean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대표로 </a:t>
            </a:r>
            <a:r>
              <a:rPr lang="ko-KR" altLang="en-US" sz="1100" spc="-150" dirty="0"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Noto Sans Korean Bold" pitchFamily="34" charset="-127"/>
                <a:ea typeface="Noto Sans Korean Bold" pitchFamily="34" charset="-127"/>
              </a:rPr>
              <a:t>그 고통을 흡수</a:t>
            </a:r>
            <a:endParaRPr lang="en-US" altLang="ko-KR" sz="1100" spc="-150" dirty="0">
              <a:gradFill flip="none" rotWithShape="1"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008" y="2606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Project Review.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058" y="683825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8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933056"/>
            <a:ext cx="9144000" cy="2924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20" y="1362444"/>
            <a:ext cx="2240476" cy="18288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33115"/>
            <a:ext cx="1517875" cy="18875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0" y="1376940"/>
            <a:ext cx="1349896" cy="17998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8" y="1356745"/>
            <a:ext cx="1574513" cy="17998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08" y="1359430"/>
            <a:ext cx="1474640" cy="1834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/>
          <p:cNvSpPr txBox="1"/>
          <p:nvPr/>
        </p:nvSpPr>
        <p:spPr>
          <a:xfrm>
            <a:off x="3436444" y="3955811"/>
            <a:ext cx="15676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실력을 향상시킬 수 있는 좋은 기회였다고 생각합니다</a:t>
            </a:r>
            <a:r>
              <a:rPr lang="en-US" altLang="ko-KR" sz="1400" smtClean="0">
                <a:solidFill>
                  <a:schemeClr val="bg1"/>
                </a:solidFill>
              </a:rPr>
              <a:t>. </a:t>
            </a:r>
            <a:r>
              <a:rPr lang="ko-KR" altLang="en-US" sz="1400" smtClean="0">
                <a:solidFill>
                  <a:schemeClr val="bg1"/>
                </a:solidFill>
              </a:rPr>
              <a:t>이번 프로젝트를 계기삼아 더 크게 발전할 수 있도록 노력하겠습니다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1677" y="3933056"/>
            <a:ext cx="1414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프로젝트를 하면서 한계를 느끼고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좌절도 많이 했습니다</a:t>
            </a:r>
            <a:r>
              <a:rPr lang="en-US" altLang="ko-KR" sz="1400" smtClean="0">
                <a:solidFill>
                  <a:schemeClr val="bg1"/>
                </a:solidFill>
              </a:rPr>
              <a:t>. </a:t>
            </a:r>
            <a:r>
              <a:rPr lang="ko-KR" altLang="en-US" sz="1400" smtClean="0">
                <a:solidFill>
                  <a:schemeClr val="bg1"/>
                </a:solidFill>
              </a:rPr>
              <a:t>더욱열심히해서 다음프로젝트때는 발전된 팀원이 되고 싶습니다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8450" y="3934479"/>
            <a:ext cx="15520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서로의 팀워크를 다시 한번 확인할 수 있었고 많은 것을 배우고  한 발 앞으로 나아갈 수 있는 계기가 되었습니다</a:t>
            </a:r>
            <a:r>
              <a:rPr lang="en-US" altLang="ko-KR" sz="1400" smtClean="0">
                <a:solidFill>
                  <a:schemeClr val="bg1"/>
                </a:solidFill>
              </a:rPr>
              <a:t>. </a:t>
            </a:r>
            <a:r>
              <a:rPr lang="ko-KR" altLang="en-US" sz="1400" smtClean="0">
                <a:solidFill>
                  <a:schemeClr val="bg1"/>
                </a:solidFill>
              </a:rPr>
              <a:t>사진좀</a:t>
            </a:r>
            <a:r>
              <a:rPr lang="en-US" altLang="ko-KR" sz="140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63688" y="3923227"/>
            <a:ext cx="15121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수료 프로젝트를 위한 발판이라 생각하겠습니다</a:t>
            </a:r>
            <a:r>
              <a:rPr lang="en-US" altLang="ko-KR" sz="1400" smtClean="0">
                <a:solidFill>
                  <a:schemeClr val="bg1"/>
                </a:solidFill>
              </a:rPr>
              <a:t>. </a:t>
            </a:r>
            <a:r>
              <a:rPr lang="ko-KR" altLang="en-US" sz="1400" smtClean="0">
                <a:solidFill>
                  <a:schemeClr val="bg1"/>
                </a:solidFill>
              </a:rPr>
              <a:t>제 자신에게 화도 났고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뿌듯할때도 있었던 프로젝트였습니다</a:t>
            </a:r>
            <a:r>
              <a:rPr lang="en-US" altLang="ko-KR" sz="1400" smtClean="0">
                <a:solidFill>
                  <a:schemeClr val="bg1"/>
                </a:solidFill>
              </a:rPr>
              <a:t>. </a:t>
            </a:r>
            <a:r>
              <a:rPr lang="ko-KR" altLang="en-US" sz="1400" smtClean="0">
                <a:solidFill>
                  <a:schemeClr val="bg1"/>
                </a:solidFill>
              </a:rPr>
              <a:t>다음 프로젝트에는 좀더 성장한 저의 모습을 바라며 노력하겠습니다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14" y="3955811"/>
            <a:ext cx="14937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설계서부터 구현까지 과정을 공부함으로써 하나의 프로젝트가 완성되기까지의 과정에대해 많은걸 느꼈습니다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185539"/>
            <a:ext cx="3240360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pc="-10" dirty="0" smtClean="0">
                <a:gradFill>
                  <a:gsLst>
                    <a:gs pos="0">
                      <a:srgbClr val="000000"/>
                    </a:gs>
                    <a:gs pos="20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06896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개발 배경 및 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목적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1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7256" y="1412775"/>
            <a:ext cx="568863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배경</a:t>
            </a:r>
            <a:r>
              <a:rPr lang="en-US" altLang="ko-KR" smtClean="0"/>
              <a:t>  ;</a:t>
            </a:r>
          </a:p>
          <a:p>
            <a:endParaRPr lang="en-US" altLang="ko-KR"/>
          </a:p>
          <a:p>
            <a:r>
              <a:rPr lang="ko-KR" altLang="ko-KR"/>
              <a:t>사용자간 자유로운 </a:t>
            </a:r>
            <a:r>
              <a:rPr lang="ko-KR" altLang="ko-KR" smtClean="0"/>
              <a:t>의사소통</a:t>
            </a:r>
            <a:r>
              <a:rPr lang="ko-KR" altLang="en-US" smtClean="0"/>
              <a:t>이 </a:t>
            </a:r>
            <a:r>
              <a:rPr lang="ko-KR" altLang="ko-KR" smtClean="0"/>
              <a:t> 가능한 </a:t>
            </a:r>
            <a:r>
              <a:rPr lang="ko-KR" altLang="ko-KR"/>
              <a:t>메신저 필요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47256" y="306896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목적</a:t>
            </a:r>
            <a:r>
              <a:rPr lang="en-US" altLang="ko-KR" smtClean="0"/>
              <a:t>;</a:t>
            </a:r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ko-KR" smtClean="0"/>
              <a:t>채팅시스템 </a:t>
            </a:r>
            <a:r>
              <a:rPr lang="ko-KR" altLang="ko-KR"/>
              <a:t>개발을 통한</a:t>
            </a:r>
            <a:r>
              <a:rPr lang="en-US" altLang="ko-KR"/>
              <a:t> TCP/IP </a:t>
            </a:r>
            <a:r>
              <a:rPr lang="ko-KR" altLang="ko-KR"/>
              <a:t>기반의</a:t>
            </a:r>
            <a:r>
              <a:rPr lang="en-US" altLang="ko-KR"/>
              <a:t> C/S </a:t>
            </a:r>
            <a:r>
              <a:rPr lang="ko-KR" altLang="ko-KR"/>
              <a:t>시스템 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ko-KR" smtClean="0"/>
              <a:t>이해 </a:t>
            </a:r>
            <a:r>
              <a:rPr lang="ko-KR" altLang="ko-KR"/>
              <a:t>및 </a:t>
            </a:r>
            <a:r>
              <a:rPr lang="ko-KR" altLang="ko-KR" smtClean="0"/>
              <a:t>구현</a:t>
            </a:r>
            <a:endParaRPr lang="en-US" altLang="ko-KR" smtClean="0"/>
          </a:p>
          <a:p>
            <a:endParaRPr lang="ko-KR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Socket </a:t>
            </a:r>
            <a:r>
              <a:rPr lang="ko-KR" altLang="ko-KR"/>
              <a:t>및</a:t>
            </a:r>
            <a:r>
              <a:rPr lang="en-US" altLang="ko-KR"/>
              <a:t> Stream API</a:t>
            </a:r>
            <a:r>
              <a:rPr lang="ko-KR" altLang="ko-KR"/>
              <a:t>를 이용한 데이터 송수신 </a:t>
            </a:r>
            <a:r>
              <a:rPr lang="ko-KR" altLang="ko-KR" smtClean="0"/>
              <a:t>구현</a:t>
            </a:r>
            <a:endParaRPr lang="ko-KR" altLang="ko-KR"/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ko-KR"/>
              <a:t>사용자 정의 프로토콜 설계 및 구현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31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22777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범위 및 주요기능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2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8193" y="1407839"/>
            <a:ext cx="5688632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범</a:t>
            </a:r>
            <a:r>
              <a:rPr lang="ko-KR" altLang="en-US"/>
              <a:t>위</a:t>
            </a:r>
            <a:r>
              <a:rPr lang="en-US" altLang="ko-KR" smtClean="0"/>
              <a:t>  ;</a:t>
            </a:r>
          </a:p>
          <a:p>
            <a:endParaRPr lang="en-US" altLang="ko-KR"/>
          </a:p>
          <a:p>
            <a:r>
              <a:rPr lang="ko-KR" altLang="en-US" sz="1700" smtClean="0"/>
              <a:t>채팅 프로그램에서의 가장 기본적인 대화만을 우선으로한다</a:t>
            </a:r>
            <a:r>
              <a:rPr lang="en-US" altLang="ko-KR" sz="1700" smtClean="0"/>
              <a:t>.</a:t>
            </a:r>
            <a:endParaRPr lang="ko-KR" altLang="en-US" sz="1700"/>
          </a:p>
        </p:txBody>
      </p:sp>
      <p:sp>
        <p:nvSpPr>
          <p:cNvPr id="7" name="TextBox 6"/>
          <p:cNvSpPr txBox="1"/>
          <p:nvPr/>
        </p:nvSpPr>
        <p:spPr>
          <a:xfrm>
            <a:off x="3247256" y="3068960"/>
            <a:ext cx="5688632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주요기능</a:t>
            </a:r>
            <a:r>
              <a:rPr lang="en-US" altLang="ko-KR" smtClean="0"/>
              <a:t>;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로그인시 필요한 </a:t>
            </a:r>
            <a:r>
              <a:rPr lang="en-US" altLang="ko-KR" smtClean="0"/>
              <a:t>E-mail / </a:t>
            </a:r>
            <a:r>
              <a:rPr lang="ko-KR" altLang="en-US" smtClean="0"/>
              <a:t>회원가입시 필요한 주민번호대화방 참여 시 필요한 닉네임의 중복체크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분실 </a:t>
            </a:r>
            <a:r>
              <a:rPr lang="en-US" altLang="ko-KR" smtClean="0"/>
              <a:t>E-mail / PassWord </a:t>
            </a:r>
            <a:r>
              <a:rPr lang="ko-KR" altLang="en-US" smtClean="0"/>
              <a:t>찾기 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끊기지 않는 채팅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대기실 </a:t>
            </a:r>
            <a:r>
              <a:rPr lang="en-US" altLang="ko-KR" smtClean="0"/>
              <a:t>/ </a:t>
            </a:r>
            <a:r>
              <a:rPr lang="ko-KR" altLang="en-US" smtClean="0"/>
              <a:t>대화방 에서의 사용자 리스트 및 세부정보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z="1400" smtClean="0"/>
              <a:t>* </a:t>
            </a:r>
            <a:r>
              <a:rPr lang="ko-KR" altLang="en-US" sz="1400" smtClean="0"/>
              <a:t>가장 기본적인 기능을 제공함으로 </a:t>
            </a:r>
            <a:r>
              <a:rPr lang="en-US" altLang="ko-KR" sz="1400" smtClean="0"/>
              <a:t> Small TalK</a:t>
            </a:r>
            <a:r>
              <a:rPr lang="ko-KR" altLang="en-US" sz="1400" smtClean="0"/>
              <a:t>이라 명명하였다</a:t>
            </a:r>
            <a:r>
              <a:rPr lang="en-US" altLang="ko-KR" sz="1400" smtClean="0"/>
              <a:t>.</a:t>
            </a:r>
            <a:endParaRPr lang="ko-KR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77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22777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환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경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및 구현기술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3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8193" y="1182811"/>
            <a:ext cx="5688632" cy="4924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환</a:t>
            </a:r>
            <a:r>
              <a:rPr lang="ko-KR" altLang="en-US"/>
              <a:t>경</a:t>
            </a:r>
            <a:r>
              <a:rPr lang="en-US" altLang="ko-KR" smtClean="0"/>
              <a:t>  ;</a:t>
            </a:r>
          </a:p>
          <a:p>
            <a:endParaRPr lang="en-US" altLang="ko-KR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ko-KR" altLang="en-US" sz="17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57905"/>
              </p:ext>
            </p:extLst>
          </p:nvPr>
        </p:nvGraphicFramePr>
        <p:xfrm>
          <a:off x="3339624" y="1833791"/>
          <a:ext cx="5525770" cy="41764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1329055"/>
                <a:gridCol w="4196715"/>
              </a:tblGrid>
              <a:tr h="1262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Operating System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Microsoft Windows 7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568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Program Language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Java 8(Collection Framework, Swing, Thread, Stream, Socket </a:t>
                      </a:r>
                      <a:r>
                        <a:rPr lang="ko-KR" sz="1000" kern="100" dirty="0">
                          <a:effectLst/>
                        </a:rPr>
                        <a:t>등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568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IDE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Eclipse 4.4(Luna)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3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22777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개발 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환</a:t>
            </a:r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경</a:t>
            </a:r>
            <a:r>
              <a:rPr lang="ko-KR" altLang="en-US" sz="2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및 구현기술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3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8518001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 구현기술</a:t>
            </a:r>
            <a:r>
              <a:rPr lang="en-US" altLang="ko-KR" smtClean="0"/>
              <a:t>;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0441"/>
              </p:ext>
            </p:extLst>
          </p:nvPr>
        </p:nvGraphicFramePr>
        <p:xfrm>
          <a:off x="535761" y="1904434"/>
          <a:ext cx="8212702" cy="41888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1518140"/>
                <a:gridCol w="3347281"/>
                <a:gridCol w="3347281"/>
              </a:tblGrid>
              <a:tr h="241201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회원 관리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회원가입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회원정보를 입력 받아 서버 파일에 저장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3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로그인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입력 받은 로그인 정보와 서버에 저장된 정보를 비교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일치하면 로그인 처리 후 사용할 닉네임 입력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row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대기실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대화방 목록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현재 존재하는 대화방 목록 표시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대화방 생성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팝업 창을 통해 대화방 개설에 필요한 정보 입력 받은 후 개설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대화방 입장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선택한 대화방 입장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접속자</a:t>
                      </a:r>
                      <a:r>
                        <a:rPr lang="ko-KR" sz="1000" kern="100" dirty="0">
                          <a:effectLst/>
                        </a:rPr>
                        <a:t> 목록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채팅서버에 접속한 사용자 목록 표시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0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회원정보 상세보기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접속자 목록의 접속자에 마우스 클릭 시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접속자 상세정보 확인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나가기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로그아웃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로그인 화면으로 이동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row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멀티 채팅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대화방의 모든 접속자와 메시지 송수신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귓속말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대화방에서 특정 접속자와</a:t>
                      </a:r>
                      <a:r>
                        <a:rPr lang="en-US" sz="1000" kern="100">
                          <a:effectLst/>
                        </a:rPr>
                        <a:t> 1:1 </a:t>
                      </a:r>
                      <a:r>
                        <a:rPr lang="ko-KR" sz="1000" kern="100">
                          <a:effectLst/>
                        </a:rPr>
                        <a:t>메시지 송수신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접속자</a:t>
                      </a:r>
                      <a:r>
                        <a:rPr lang="ko-KR" sz="1000" kern="100" dirty="0">
                          <a:effectLst/>
                        </a:rPr>
                        <a:t> 목록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대화방에 접속한 사용자 목록 표시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회원정보 상세보기</a:t>
                      </a: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대화방의 특정 접속자 선택 시 접속자 상세정보 확인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1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나가기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대화방에서 나가기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대기실 화면으로 이동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1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22777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팀원 구성 및 역할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645024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4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8193" y="1407839"/>
            <a:ext cx="5688632" cy="4924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Small TalK</a:t>
            </a:r>
            <a:r>
              <a:rPr lang="ko-KR" altLang="en-US" smtClean="0"/>
              <a:t>의 개발 팀원 구성 및 역할</a:t>
            </a:r>
            <a:r>
              <a:rPr lang="en-US" altLang="ko-KR" smtClean="0"/>
              <a:t>  ;</a:t>
            </a:r>
          </a:p>
          <a:p>
            <a:endParaRPr lang="en-US" altLang="ko-KR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en-US" altLang="ko-KR" sz="1700"/>
          </a:p>
          <a:p>
            <a:endParaRPr lang="en-US" altLang="ko-KR" sz="1700" smtClean="0"/>
          </a:p>
          <a:p>
            <a:endParaRPr lang="ko-KR" altLang="en-US" sz="17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00581"/>
              </p:ext>
            </p:extLst>
          </p:nvPr>
        </p:nvGraphicFramePr>
        <p:xfrm>
          <a:off x="3339624" y="1988840"/>
          <a:ext cx="5525770" cy="41764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868680"/>
                <a:gridCol w="4657090"/>
              </a:tblGrid>
              <a:tr h="7438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이도현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Server </a:t>
                      </a:r>
                      <a:r>
                        <a:rPr lang="ko-KR" sz="1000" kern="100" smtClean="0">
                          <a:effectLst/>
                        </a:rPr>
                        <a:t>구현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1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이동화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Client</a:t>
                      </a:r>
                      <a:r>
                        <a:rPr lang="ko-KR" sz="1000" kern="100" smtClean="0">
                          <a:effectLst/>
                        </a:rPr>
                        <a:t> </a:t>
                      </a:r>
                      <a:r>
                        <a:rPr lang="ko-KR" sz="1000" kern="100">
                          <a:effectLst/>
                        </a:rPr>
                        <a:t>구현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1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정민기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effectLst/>
                          <a:latin typeface="바탕"/>
                          <a:cs typeface="Times New Roman"/>
                        </a:rPr>
                        <a:t> UI</a:t>
                      </a:r>
                      <a:r>
                        <a:rPr lang="en-US" altLang="ko-KR" sz="1000" kern="100" baseline="0" smtClean="0">
                          <a:effectLst/>
                          <a:latin typeface="바탕"/>
                          <a:cs typeface="Times New Roman"/>
                        </a:rPr>
                        <a:t> , Detail  Design </a:t>
                      </a:r>
                      <a:r>
                        <a:rPr lang="ko-KR" altLang="en-US" sz="1000" kern="100" baseline="0" smtClean="0">
                          <a:effectLst/>
                          <a:latin typeface="바탕"/>
                          <a:cs typeface="Times New Roman"/>
                        </a:rPr>
                        <a:t>구현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1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이은빈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1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김지훈</a:t>
                      </a: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5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클래스 구현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632" y="468055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Client.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5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380"/>
            <a:ext cx="9144000" cy="5514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4834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클래스 구현</a:t>
            </a:r>
            <a:endParaRPr lang="ko-KR" altLang="en-US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632" y="468055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Server.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91221"/>
            <a:ext cx="223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큰 제목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21000">
                      <a:schemeClr val="tx1"/>
                    </a:gs>
                  </a:gsLst>
                  <a:lin ang="5400000" scaled="0"/>
                </a:gradFill>
                <a:latin typeface="나눔명조" pitchFamily="18" charset="-127"/>
                <a:ea typeface="나눔명조" pitchFamily="18" charset="-127"/>
              </a:rPr>
              <a:t>5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21000">
                    <a:schemeClr val="tx1"/>
                  </a:gs>
                </a:gsLst>
                <a:lin ang="5400000" scaled="0"/>
              </a:gra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928"/>
            <a:ext cx="9144000" cy="5391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379961"/>
            <a:ext cx="774425" cy="3144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224542"/>
            <a:ext cx="630409" cy="6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9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1415</Words>
  <Application>Microsoft Office PowerPoint</Application>
  <PresentationFormat>화면 슬라이드 쇼(4:3)</PresentationFormat>
  <Paragraphs>512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굴림</vt:lpstr>
      <vt:lpstr>Arial</vt:lpstr>
      <vt:lpstr>나눔고딕</vt:lpstr>
      <vt:lpstr>Noto Sans Korean Bold</vt:lpstr>
      <vt:lpstr>Times New Roman</vt:lpstr>
      <vt:lpstr>맑은 고딕</vt:lpstr>
      <vt:lpstr>Wingdings 3</vt:lpstr>
      <vt:lpstr>Noto Sans Korean Light</vt:lpstr>
      <vt:lpstr>바탕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</cp:lastModifiedBy>
  <cp:revision>42</cp:revision>
  <dcterms:created xsi:type="dcterms:W3CDTF">2011-09-01T16:09:17Z</dcterms:created>
  <dcterms:modified xsi:type="dcterms:W3CDTF">2015-02-24T00:51:09Z</dcterms:modified>
</cp:coreProperties>
</file>