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0"/>
  </p:handoutMasterIdLst>
  <p:sldIdLst>
    <p:sldId id="256" r:id="rId2"/>
    <p:sldId id="263" r:id="rId3"/>
    <p:sldId id="289" r:id="rId4"/>
    <p:sldId id="290" r:id="rId5"/>
    <p:sldId id="291" r:id="rId6"/>
    <p:sldId id="292" r:id="rId7"/>
    <p:sldId id="293" r:id="rId8"/>
    <p:sldId id="298" r:id="rId9"/>
    <p:sldId id="294" r:id="rId10"/>
    <p:sldId id="295" r:id="rId11"/>
    <p:sldId id="296" r:id="rId12"/>
    <p:sldId id="297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8" r:id="rId22"/>
    <p:sldId id="307" r:id="rId23"/>
    <p:sldId id="309" r:id="rId24"/>
    <p:sldId id="310" r:id="rId25"/>
    <p:sldId id="311" r:id="rId26"/>
    <p:sldId id="312" r:id="rId27"/>
    <p:sldId id="313" r:id="rId28"/>
    <p:sldId id="314" r:id="rId29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6600"/>
    <a:srgbClr val="FF6600"/>
    <a:srgbClr val="FFFFCC"/>
    <a:srgbClr val="FFFF99"/>
    <a:srgbClr val="F2231E"/>
    <a:srgbClr val="FAD6D2"/>
    <a:srgbClr val="000000"/>
    <a:srgbClr val="774F8F"/>
    <a:srgbClr val="6D54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3" autoAdjust="0"/>
    <p:restoredTop sz="94660"/>
  </p:normalViewPr>
  <p:slideViewPr>
    <p:cSldViewPr>
      <p:cViewPr varScale="1">
        <p:scale>
          <a:sx n="70" d="100"/>
          <a:sy n="70" d="100"/>
        </p:scale>
        <p:origin x="-426" y="-90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2015-02-26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6696" y="2258577"/>
            <a:ext cx="5866234" cy="1238528"/>
          </a:xfrm>
        </p:spPr>
        <p:txBody>
          <a:bodyPr anchor="b"/>
          <a:lstStyle>
            <a:lvl1pPr algn="just">
              <a:defRPr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755604" y="2266815"/>
            <a:ext cx="453050" cy="1256193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219719" y="3514894"/>
            <a:ext cx="58632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662805"/>
            <a:ext cx="5943600" cy="55047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595186"/>
            <a:ext cx="5943600" cy="39966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213276"/>
            <a:ext cx="5943600" cy="78175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66756"/>
            <a:ext cx="2228850" cy="568356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66756"/>
            <a:ext cx="6521450" cy="568356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069275"/>
            <a:ext cx="8139140" cy="1427830"/>
          </a:xfrm>
        </p:spPr>
        <p:txBody>
          <a:bodyPr anchor="b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774652"/>
            <a:ext cx="6934200" cy="1702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8953528" y="2074813"/>
            <a:ext cx="453050" cy="1448195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745973" y="3514894"/>
            <a:ext cx="81439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453050" cy="954311"/>
          </a:xfrm>
          <a:prstGeom prst="rect">
            <a:avLst/>
          </a:prstGeom>
          <a:solidFill>
            <a:srgbClr val="FF0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515750" y="-18"/>
            <a:ext cx="9390250" cy="76668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 sz="2800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4" y="18207"/>
            <a:ext cx="9420225" cy="748460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나눔명조 ExtraBold" pitchFamily="18" charset="-127"/>
                <a:ea typeface="나눔명조 ExtraBold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511278" y="838675"/>
            <a:ext cx="9398631" cy="1156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4"/>
          </p:nvPr>
        </p:nvSpPr>
        <p:spPr>
          <a:xfrm>
            <a:off x="523844" y="1026319"/>
            <a:ext cx="9001188" cy="5287916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SzPct val="80000"/>
              <a:buFontTx/>
              <a:buBlip>
                <a:blip r:embed="rId2"/>
              </a:buBlip>
              <a:defRPr sz="18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76561" y="3314273"/>
            <a:ext cx="453050" cy="1796327"/>
          </a:xfrm>
          <a:prstGeom prst="rect">
            <a:avLst/>
          </a:prstGeom>
          <a:solidFill>
            <a:srgbClr val="774F8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792311" y="3309700"/>
            <a:ext cx="8417203" cy="180327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1683" tIns="35841" rIns="71683" bIns="35841" anchor="ctr"/>
          <a:lstStyle/>
          <a:p>
            <a:pPr algn="ctr" eaLnBrk="1" latinLnBrk="0" hangingPunct="1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093828"/>
            <a:ext cx="8420100" cy="1040822"/>
          </a:xfrm>
        </p:spPr>
        <p:txBody>
          <a:bodyPr anchor="t">
            <a:normAutofit/>
          </a:bodyPr>
          <a:lstStyle>
            <a:lvl1pPr algn="l">
              <a:defRPr sz="2800" b="1" cap="all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3330576"/>
            <a:ext cx="8420100" cy="763251"/>
          </a:xfrm>
        </p:spPr>
        <p:txBody>
          <a:bodyPr anchor="b">
            <a:normAutofit/>
          </a:bodyPr>
          <a:lstStyle>
            <a:lvl1pPr marL="0" indent="0">
              <a:buNone/>
              <a:defRPr sz="1600" baseline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554270"/>
            <a:ext cx="437515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554270"/>
            <a:ext cx="4375150" cy="43960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491050"/>
            <a:ext cx="4376870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12448"/>
            <a:ext cx="4376870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491050"/>
            <a:ext cx="4378590" cy="6213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12448"/>
            <a:ext cx="4378590" cy="38378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65212"/>
            <a:ext cx="3259006" cy="1128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65214"/>
            <a:ext cx="5537729" cy="56851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393909"/>
            <a:ext cx="3259006" cy="4556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173900"/>
            <a:ext cx="2311400" cy="354645"/>
          </a:xfrm>
          <a:prstGeom prst="rect">
            <a:avLst/>
          </a:prstGeom>
        </p:spPr>
        <p:txBody>
          <a:bodyPr/>
          <a:lstStyle/>
          <a:p>
            <a:fld id="{F5536D76-50F1-4B1B-A61D-D6C3125DBEDA}" type="datetimeFigureOut">
              <a:rPr lang="ko-KR" altLang="en-US" smtClean="0"/>
              <a:pPr/>
              <a:t>2015-02-26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173900"/>
            <a:ext cx="3136900" cy="35464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-23"/>
            <a:ext cx="8915400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270"/>
            <a:ext cx="8915400" cy="4396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marL="742950" lvl="1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03540" y="6353714"/>
            <a:ext cx="510751" cy="3546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A411-905F-470A-BC94-A5F27763DC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7691" y="6373448"/>
            <a:ext cx="19953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0" baseline="0" dirty="0" err="1" smtClean="0">
                <a:solidFill>
                  <a:srgbClr val="FF0000"/>
                </a:solidFill>
                <a:latin typeface="Bauhaus 93" pitchFamily="82" charset="0"/>
              </a:rPr>
              <a:t>ITwill</a:t>
            </a:r>
            <a:r>
              <a:rPr lang="en-US" altLang="ko-KR" sz="1500" b="0" baseline="0" dirty="0" smtClean="0">
                <a:solidFill>
                  <a:srgbClr val="FF0000"/>
                </a:solidFill>
                <a:latin typeface="Bauhaus 93" pitchFamily="82" charset="0"/>
              </a:rPr>
              <a:t> Oracle 20th</a:t>
            </a:r>
            <a:endParaRPr lang="ko-KR" altLang="en-US" sz="1500" b="0" baseline="0" dirty="0">
              <a:solidFill>
                <a:srgbClr val="FF0000"/>
              </a:solidFill>
              <a:latin typeface="Bauhaus 93" pitchFamily="8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1" hangingPunct="1">
        <a:spcBef>
          <a:spcPct val="20000"/>
        </a:spcBef>
        <a:buFontTx/>
        <a:buBlip>
          <a:blip r:embed="rId14"/>
        </a:buBlip>
        <a:defRPr kumimoji="0" lang="ko-KR" altLang="en-US" sz="14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1pPr>
      <a:lvl2pPr marL="628650" indent="-171450" algn="l" defTabSz="914400" rtl="0" eaLnBrk="1" latinLnBrk="1" hangingPunct="1">
        <a:spcBef>
          <a:spcPct val="20000"/>
        </a:spcBef>
        <a:buFont typeface="Arial" pitchFamily="34" charset="0"/>
        <a:buChar char="–"/>
        <a:tabLst/>
        <a:defRPr kumimoji="0" lang="ko-KR" altLang="en-US" sz="12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2pPr>
      <a:lvl3pPr marL="89535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altLang="en-US" sz="110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3pPr>
      <a:lvl4pPr marL="116205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0" lang="ko-KR" altLang="en-US" sz="1050" b="0" i="0" u="none" strike="noStrike" kern="120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4pPr>
      <a:lvl5pPr marL="1343025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0" lang="ko-KR" altLang="en-US" sz="1050" b="0" i="0" u="none" strike="noStrike" kern="1200" cap="none" spc="0" normalizeH="0" baseline="0" noProof="0" dirty="0">
          <a:ln>
            <a:noFill/>
          </a:ln>
          <a:solidFill>
            <a:schemeClr val="tx1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452231" y="2297486"/>
            <a:ext cx="5425387" cy="1019504"/>
          </a:xfrm>
        </p:spPr>
        <p:txBody>
          <a:bodyPr anchor="ctr" anchorCtr="0">
            <a:noAutofit/>
          </a:bodyPr>
          <a:lstStyle/>
          <a:p>
            <a:pPr algn="ctr"/>
            <a:r>
              <a:rPr lang="en-US" altLang="ko-KR" sz="7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itchFamily="18" charset="-127"/>
                <a:ea typeface="HY동녘B" pitchFamily="18" charset="-127"/>
              </a:rPr>
              <a:t>Oracle </a:t>
            </a:r>
            <a:r>
              <a:rPr lang="ko-KR" altLang="en-US" sz="7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동녘B" pitchFamily="18" charset="-127"/>
                <a:ea typeface="HY동녘B" pitchFamily="18" charset="-127"/>
              </a:rPr>
              <a:t>함수</a:t>
            </a:r>
            <a:endParaRPr lang="ko-KR" altLang="en-US" sz="7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동녘B" pitchFamily="18" charset="-127"/>
              <a:ea typeface="HY동녘B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날짜 처리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 함수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날짜를 입력 받아 연산을 수행한 후 </a:t>
            </a:r>
            <a:r>
              <a:rPr lang="ko-KR" altLang="en-US" dirty="0" smtClean="0"/>
              <a:t>결과로 숫자 또는 날짜를 반환하는 함수</a:t>
            </a:r>
            <a:endParaRPr lang="en-US" altLang="ko-KR" sz="1600" dirty="0"/>
          </a:p>
          <a:p>
            <a:pPr lvl="1"/>
            <a:r>
              <a:rPr lang="en-US" altLang="ko-KR" dirty="0" smtClean="0">
                <a:solidFill>
                  <a:srgbClr val="FF3300"/>
                </a:solidFill>
              </a:rPr>
              <a:t>SYSDATE</a:t>
            </a:r>
          </a:p>
          <a:p>
            <a:pPr lvl="2"/>
            <a:r>
              <a:rPr lang="ko-KR" altLang="en-US" dirty="0" smtClean="0"/>
              <a:t>시스템에 저장된 현재 날짜를 반환</a:t>
            </a:r>
            <a:endParaRPr lang="en-US" altLang="ko-KR" dirty="0" smtClean="0"/>
          </a:p>
          <a:p>
            <a:pPr lvl="1"/>
            <a:r>
              <a:rPr lang="en-US" altLang="ko-KR" dirty="0">
                <a:solidFill>
                  <a:srgbClr val="FF3300"/>
                </a:solidFill>
              </a:rPr>
              <a:t>MONTHS_BETWEEN(column | expression, column | expression)</a:t>
            </a:r>
            <a:endParaRPr lang="en-US" altLang="ko-KR" dirty="0" smtClean="0">
              <a:solidFill>
                <a:srgbClr val="FF3300"/>
              </a:solidFill>
            </a:endParaRPr>
          </a:p>
          <a:p>
            <a:pPr lvl="2"/>
            <a:r>
              <a:rPr lang="ko-KR" altLang="en-US" dirty="0" smtClean="0"/>
              <a:t>주어진 날짜와 날짜 사이의 개월 수를 반환</a:t>
            </a:r>
            <a:endParaRPr lang="en-US" altLang="ko-KR" dirty="0" smtClean="0"/>
          </a:p>
          <a:p>
            <a:pPr lvl="1"/>
            <a:r>
              <a:rPr lang="en-US" altLang="ko-KR" dirty="0">
                <a:solidFill>
                  <a:srgbClr val="FF3300"/>
                </a:solidFill>
              </a:rPr>
              <a:t>ADD_MONTHS(column | expression, </a:t>
            </a:r>
            <a:r>
              <a:rPr lang="en-US" altLang="ko-KR" dirty="0" smtClean="0">
                <a:solidFill>
                  <a:srgbClr val="FF3300"/>
                </a:solidFill>
              </a:rPr>
              <a:t>n)</a:t>
            </a:r>
          </a:p>
          <a:p>
            <a:pPr lvl="2"/>
            <a:r>
              <a:rPr lang="ko-KR" altLang="en-US" dirty="0" smtClean="0"/>
              <a:t>날짜에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개월을 더한 날짜를 반환</a:t>
            </a:r>
            <a:endParaRPr lang="en-US" altLang="ko-KR" dirty="0" smtClean="0"/>
          </a:p>
          <a:p>
            <a:pPr lvl="1"/>
            <a:r>
              <a:rPr lang="en-US" altLang="ko-KR" dirty="0">
                <a:solidFill>
                  <a:srgbClr val="FF3300"/>
                </a:solidFill>
              </a:rPr>
              <a:t>NEXT_DAY(column | expression, </a:t>
            </a:r>
            <a:r>
              <a:rPr lang="en-US" altLang="ko-KR" dirty="0" smtClean="0">
                <a:solidFill>
                  <a:srgbClr val="FF3300"/>
                </a:solidFill>
              </a:rPr>
              <a:t>day)</a:t>
            </a:r>
          </a:p>
          <a:p>
            <a:pPr lvl="2"/>
            <a:r>
              <a:rPr lang="ko-KR" altLang="en-US" dirty="0" smtClean="0"/>
              <a:t>주어진 날짜를 기준으로 가장 가까운 주의  </a:t>
            </a:r>
            <a:r>
              <a:rPr lang="en-US" altLang="ko-KR" dirty="0" smtClean="0"/>
              <a:t>day(</a:t>
            </a:r>
            <a:r>
              <a:rPr lang="ko-KR" altLang="en-US" dirty="0" smtClean="0"/>
              <a:t>요일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해당하는 날짜를 반환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day: 1(</a:t>
            </a:r>
            <a:r>
              <a:rPr lang="ko-KR" altLang="en-US" dirty="0" smtClean="0"/>
              <a:t>일요일</a:t>
            </a:r>
            <a:r>
              <a:rPr lang="en-US" altLang="ko-KR" dirty="0" smtClean="0"/>
              <a:t>), 2(</a:t>
            </a:r>
            <a:r>
              <a:rPr lang="ko-KR" altLang="en-US" dirty="0" smtClean="0"/>
              <a:t>월요일</a:t>
            </a:r>
            <a:r>
              <a:rPr lang="en-US" altLang="ko-KR" dirty="0" smtClean="0"/>
              <a:t>), 3(</a:t>
            </a:r>
            <a:r>
              <a:rPr lang="ko-KR" altLang="en-US" dirty="0" smtClean="0"/>
              <a:t>화요일</a:t>
            </a:r>
            <a:r>
              <a:rPr lang="en-US" altLang="ko-KR" dirty="0" smtClean="0"/>
              <a:t>), 4(</a:t>
            </a:r>
            <a:r>
              <a:rPr lang="ko-KR" altLang="en-US" dirty="0" smtClean="0"/>
              <a:t>수요일</a:t>
            </a:r>
            <a:r>
              <a:rPr lang="en-US" altLang="ko-KR" dirty="0" smtClean="0"/>
              <a:t>), 5(</a:t>
            </a:r>
            <a:r>
              <a:rPr lang="ko-KR" altLang="en-US" dirty="0" smtClean="0"/>
              <a:t>목요일</a:t>
            </a:r>
            <a:r>
              <a:rPr lang="en-US" altLang="ko-KR" dirty="0" smtClean="0"/>
              <a:t>), 6(</a:t>
            </a:r>
            <a:r>
              <a:rPr lang="ko-KR" altLang="en-US" dirty="0" smtClean="0"/>
              <a:t>금요일</a:t>
            </a:r>
            <a:r>
              <a:rPr lang="en-US" altLang="ko-KR" dirty="0" smtClean="0"/>
              <a:t>), 7(</a:t>
            </a:r>
            <a:r>
              <a:rPr lang="ko-KR" altLang="en-US" dirty="0" smtClean="0"/>
              <a:t>토요일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>
                <a:solidFill>
                  <a:srgbClr val="FF3300"/>
                </a:solidFill>
              </a:rPr>
              <a:t>LAST_DAY(column | expression)</a:t>
            </a:r>
            <a:endParaRPr lang="en-US" altLang="ko-KR" dirty="0" smtClean="0">
              <a:solidFill>
                <a:srgbClr val="FF3300"/>
              </a:solidFill>
            </a:endParaRPr>
          </a:p>
          <a:p>
            <a:pPr lvl="2"/>
            <a:r>
              <a:rPr lang="ko-KR" altLang="en-US" dirty="0" smtClean="0"/>
              <a:t>주어진 날짜가 속한 월의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마지막 날짜를 반환</a:t>
            </a:r>
            <a:endParaRPr lang="en-US" altLang="ko-KR" dirty="0" smtClean="0"/>
          </a:p>
          <a:p>
            <a:pPr lvl="1"/>
            <a:r>
              <a:rPr lang="en-US" altLang="ko-KR" dirty="0">
                <a:solidFill>
                  <a:srgbClr val="FF3300"/>
                </a:solidFill>
              </a:rPr>
              <a:t>ROUND(column | expression, </a:t>
            </a:r>
            <a:r>
              <a:rPr lang="ko-KR" altLang="en-US" dirty="0" smtClean="0">
                <a:solidFill>
                  <a:srgbClr val="FF3300"/>
                </a:solidFill>
              </a:rPr>
              <a:t>포맷문</a:t>
            </a:r>
            <a:r>
              <a:rPr lang="ko-KR" altLang="en-US" dirty="0">
                <a:solidFill>
                  <a:srgbClr val="FF3300"/>
                </a:solidFill>
              </a:rPr>
              <a:t>자</a:t>
            </a:r>
            <a:r>
              <a:rPr lang="en-US" altLang="ko-KR" dirty="0" smtClean="0">
                <a:solidFill>
                  <a:srgbClr val="FF3300"/>
                </a:solidFill>
              </a:rPr>
              <a:t>)</a:t>
            </a:r>
            <a:endParaRPr lang="en-US" altLang="ko-KR" dirty="0">
              <a:solidFill>
                <a:srgbClr val="FF3300"/>
              </a:solidFill>
            </a:endParaRPr>
          </a:p>
          <a:p>
            <a:pPr lvl="2"/>
            <a:r>
              <a:rPr lang="ko-KR" altLang="en-US" dirty="0" smtClean="0"/>
              <a:t>주어진 날짜에 대한 반올림 날짜를 반환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포맷문자</a:t>
            </a:r>
            <a:r>
              <a:rPr lang="en-US" altLang="ko-KR" dirty="0" smtClean="0"/>
              <a:t>(YEAR: 7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일부터 반올림</a:t>
            </a:r>
            <a:r>
              <a:rPr lang="en-US" altLang="ko-KR" dirty="0" smtClean="0"/>
              <a:t>, MONTH: </a:t>
            </a:r>
            <a:r>
              <a:rPr lang="ko-KR" altLang="en-US" dirty="0" smtClean="0"/>
              <a:t>매월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일부터 반올림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>
                <a:solidFill>
                  <a:srgbClr val="FF3300"/>
                </a:solidFill>
              </a:rPr>
              <a:t>TRUNC(column | expression, </a:t>
            </a:r>
            <a:r>
              <a:rPr lang="ko-KR" altLang="en-US" dirty="0" smtClean="0">
                <a:solidFill>
                  <a:srgbClr val="FF3300"/>
                </a:solidFill>
              </a:rPr>
              <a:t>포맷문자</a:t>
            </a:r>
            <a:r>
              <a:rPr lang="en-US" altLang="ko-KR" dirty="0" smtClean="0">
                <a:solidFill>
                  <a:srgbClr val="FF3300"/>
                </a:solidFill>
              </a:rPr>
              <a:t>)</a:t>
            </a:r>
            <a:endParaRPr lang="en-US" altLang="ko-KR" dirty="0">
              <a:solidFill>
                <a:srgbClr val="FF3300"/>
              </a:solidFill>
            </a:endParaRPr>
          </a:p>
          <a:p>
            <a:pPr lvl="2"/>
            <a:r>
              <a:rPr lang="ko-KR" altLang="en-US" dirty="0" smtClean="0"/>
              <a:t>주어진 날짜에 대한 내림 날짜를 반환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99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날짜 처리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 함수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280" y="1170335"/>
            <a:ext cx="8749208" cy="47954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SYSDATE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dual;</a:t>
            </a: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-- DATE </a:t>
            </a:r>
            <a:r>
              <a:rPr lang="ko-KR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타입에 연산 가능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SYSDATE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- 1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"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어제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" , 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SYSDATE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"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오늘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", </a:t>
            </a:r>
            <a:r>
              <a:rPr lang="en-US" altLang="ko-KR" sz="16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SYSDATE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+ 1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"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내일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"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dual;</a:t>
            </a: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-- </a:t>
            </a:r>
            <a:r>
              <a:rPr lang="ko-KR" altLang="en-US" sz="1600" dirty="0" err="1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사원별</a:t>
            </a:r>
            <a:r>
              <a:rPr lang="ko-KR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 근무 일수 검색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first_name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hire_date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SYSDATE, CEIL(SYSDATE - </a:t>
            </a:r>
            <a:r>
              <a:rPr lang="en-US" altLang="ko-KR" sz="16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hire_date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employees;</a:t>
            </a: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-- </a:t>
            </a:r>
            <a:r>
              <a:rPr lang="ko-KR" altLang="en-US" sz="1600" dirty="0" err="1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사원별</a:t>
            </a:r>
            <a:r>
              <a:rPr lang="ko-KR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 근무 </a:t>
            </a:r>
            <a:r>
              <a:rPr lang="ko-KR" altLang="en-US" sz="1600" dirty="0" err="1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개월수</a:t>
            </a:r>
            <a:r>
              <a:rPr lang="ko-KR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 검색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first_name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TRUNC(MONTHS_BETWEEN(SYSDATE, </a:t>
            </a:r>
            <a:r>
              <a:rPr lang="en-US" altLang="ko-KR" sz="16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hire_date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)) 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"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근무개월수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"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employees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;</a:t>
            </a:r>
          </a:p>
          <a:p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-- </a:t>
            </a:r>
            <a:r>
              <a:rPr lang="ko-KR" altLang="en-US" sz="1600" dirty="0" err="1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특정개월수를</a:t>
            </a:r>
            <a:r>
              <a:rPr lang="ko-KR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 더한 날짜 반환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en-US" sz="1600" dirty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SYSDATE, ADD_MONTHS(SYSDATE, 2) </a:t>
            </a:r>
            <a:r>
              <a:rPr lang="en-US" altLang="en-US" sz="1600" dirty="0">
                <a:latin typeface="나눔고딕 ExtraBold" pitchFamily="50" charset="-127"/>
                <a:ea typeface="나눔고딕 ExtraBold" pitchFamily="50" charset="-127"/>
              </a:rPr>
              <a:t>"</a:t>
            </a:r>
            <a:r>
              <a:rPr lang="ko-KR" altLang="en-US" sz="1600" dirty="0">
                <a:latin typeface="나눔고딕 ExtraBold" pitchFamily="50" charset="-127"/>
                <a:ea typeface="나눔고딕 ExtraBold" pitchFamily="50" charset="-127"/>
              </a:rPr>
              <a:t>오늘부터 </a:t>
            </a:r>
            <a:r>
              <a:rPr lang="en-US" altLang="ko-KR" sz="1600" dirty="0"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sz="1600" dirty="0">
                <a:latin typeface="나눔고딕 ExtraBold" pitchFamily="50" charset="-127"/>
                <a:ea typeface="나눔고딕 ExtraBold" pitchFamily="50" charset="-127"/>
              </a:rPr>
              <a:t>개월 후</a:t>
            </a:r>
            <a:r>
              <a:rPr lang="en-US" altLang="ko-KR" sz="1600" dirty="0">
                <a:latin typeface="나눔고딕 ExtraBold" pitchFamily="50" charset="-127"/>
                <a:ea typeface="나눔고딕 ExtraBold" pitchFamily="50" charset="-127"/>
              </a:rPr>
              <a:t>"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en-US" sz="1600" dirty="0">
                <a:latin typeface="나눔고딕 ExtraBold" pitchFamily="50" charset="-127"/>
                <a:ea typeface="나눔고딕 ExtraBold" pitchFamily="50" charset="-127"/>
              </a:rPr>
              <a:t> dual;</a:t>
            </a:r>
            <a:endParaRPr lang="en-US" altLang="en-US" sz="1600" dirty="0" smtClean="0"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8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날짜 처리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 함수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280" y="1170335"/>
            <a:ext cx="8749208" cy="35643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ko-KR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-- </a:t>
            </a:r>
            <a:r>
              <a:rPr lang="ko-KR" altLang="en-US" sz="1600" dirty="0" err="1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이번주</a:t>
            </a:r>
            <a:r>
              <a:rPr lang="ko-KR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 토요일 날짜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SYSDATE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NEXT_DAY(SYSDATE, 7)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dual;</a:t>
            </a:r>
          </a:p>
          <a:p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-- </a:t>
            </a:r>
            <a:r>
              <a:rPr lang="ko-KR" altLang="en-US" sz="1600" dirty="0" err="1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이번달</a:t>
            </a:r>
            <a:r>
              <a:rPr lang="ko-KR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 마지막 날짜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SYSDATE,LAST_DAY(SYSDATE)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dual;</a:t>
            </a:r>
          </a:p>
          <a:p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hire_date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ROUND(</a:t>
            </a:r>
            <a:r>
              <a:rPr lang="en-US" altLang="en-US" sz="16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hire_date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, 'YEAR'), ROUND(</a:t>
            </a:r>
            <a:r>
              <a:rPr lang="en-US" altLang="en-US" sz="16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hire_date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, 'MONTH')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employees;</a:t>
            </a:r>
          </a:p>
          <a:p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hire_date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TRUNC(</a:t>
            </a:r>
            <a:r>
              <a:rPr lang="en-US" altLang="en-US" sz="16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hire_date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, 'YEAR'), TRUNC(</a:t>
            </a:r>
            <a:r>
              <a:rPr lang="en-US" altLang="en-US" sz="16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hire_date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, 'MONTH')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employees;</a:t>
            </a:r>
            <a:endParaRPr lang="en-US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8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형 변환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함수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TO_DATE(</a:t>
            </a:r>
            <a:r>
              <a:rPr lang="en-US" altLang="ko-KR" dirty="0" err="1" smtClean="0"/>
              <a:t>colum</a:t>
            </a:r>
            <a:r>
              <a:rPr lang="en-US" altLang="ko-KR" dirty="0" smtClean="0"/>
              <a:t> | expression [, ‘</a:t>
            </a:r>
            <a:r>
              <a:rPr lang="ko-KR" altLang="en-US" dirty="0" smtClean="0"/>
              <a:t>날짜포맷형식</a:t>
            </a:r>
            <a:r>
              <a:rPr lang="en-US" altLang="ko-KR" dirty="0" smtClean="0"/>
              <a:t>’])</a:t>
            </a:r>
          </a:p>
          <a:p>
            <a:pPr lvl="1"/>
            <a:r>
              <a:rPr lang="ko-KR" altLang="en-US" sz="1400" dirty="0" smtClean="0"/>
              <a:t>주어진 날짜 형식의 문자열이나 숫자를 날짜 형으로 변환하여 반환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날짜 포맷 형식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801914"/>
              </p:ext>
            </p:extLst>
          </p:nvPr>
        </p:nvGraphicFramePr>
        <p:xfrm>
          <a:off x="1085304" y="1940823"/>
          <a:ext cx="3795688" cy="335763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15368"/>
                <a:gridCol w="1080120"/>
                <a:gridCol w="1800200"/>
              </a:tblGrid>
              <a:tr h="309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포맷문자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설</a:t>
                      </a:r>
                      <a:r>
                        <a:rPr lang="ko-KR" altLang="en-US" sz="1400" b="0" baseline="0" dirty="0" smtClean="0"/>
                        <a:t>  </a:t>
                      </a:r>
                      <a:r>
                        <a:rPr lang="ko-KR" altLang="en-US" sz="1400" b="0" dirty="0" smtClean="0"/>
                        <a:t>명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예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YYYY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자리 년도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2002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138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YY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자리 년도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02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121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MM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자리 월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MONTH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알파벳 월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JANUARY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MON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알파벳 월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JAN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142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DD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날짜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126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DAY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요일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SUNDAY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DY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요일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SUN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36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D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주의 일수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일요일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: 1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36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Q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1, 2, 3, 4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784654"/>
              </p:ext>
            </p:extLst>
          </p:nvPr>
        </p:nvGraphicFramePr>
        <p:xfrm>
          <a:off x="5025008" y="1940823"/>
          <a:ext cx="3888432" cy="189967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59474"/>
                <a:gridCol w="1195817"/>
                <a:gridCol w="1633141"/>
              </a:tblGrid>
              <a:tr h="309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포맷문자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설  명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예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147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AMPM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오전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/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오후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AM/PM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1311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HH/HH12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12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시간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03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HH24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24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시간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MI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분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45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SS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초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26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02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4"/>
          </p:nvPr>
        </p:nvSpPr>
        <p:spPr>
          <a:xfrm>
            <a:off x="523844" y="1026319"/>
            <a:ext cx="9001188" cy="5287916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TO_DATE(</a:t>
            </a:r>
            <a:r>
              <a:rPr lang="en-US" altLang="ko-KR" dirty="0" err="1" smtClean="0"/>
              <a:t>colum</a:t>
            </a:r>
            <a:r>
              <a:rPr lang="en-US" altLang="ko-KR" dirty="0" smtClean="0"/>
              <a:t> | expression [, ‘</a:t>
            </a:r>
            <a:r>
              <a:rPr lang="ko-KR" altLang="en-US" dirty="0" smtClean="0"/>
              <a:t>날짜포맷형식</a:t>
            </a:r>
            <a:r>
              <a:rPr lang="en-US" altLang="ko-KR" dirty="0" smtClean="0"/>
              <a:t>’])</a:t>
            </a:r>
            <a:endParaRPr lang="en-US" altLang="ko-KR" sz="14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형 변환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함수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8288" y="1440951"/>
            <a:ext cx="8605192" cy="28257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TO_DATE('2011/12/31 18:45:23', 'YYYY/MM/DD HH24:MI:SS')</a:t>
            </a:r>
          </a:p>
          <a:p>
            <a:r>
              <a:rPr lang="en-US" altLang="en-US" sz="1600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dual</a:t>
            </a:r>
            <a:r>
              <a:rPr lang="en-US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;</a:t>
            </a:r>
          </a:p>
          <a:p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first_name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hire_date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employees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WHERE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hire_date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=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TO_DATE('1990-01-03', 'YYYY-MM-DD</a:t>
            </a:r>
            <a:r>
              <a:rPr lang="en-US" altLang="en-US" sz="16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')</a:t>
            </a:r>
            <a:r>
              <a:rPr lang="en-US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;</a:t>
            </a:r>
          </a:p>
          <a:p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first_name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hire_date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employees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WHERE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hire_date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=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TO_DATE(19900103, 'YYYY-MM-DD</a:t>
            </a:r>
            <a:r>
              <a:rPr lang="en-US" altLang="en-US" sz="16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')</a:t>
            </a:r>
            <a:r>
              <a:rPr lang="en-US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4910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형 변환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함수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TO_NUMBER(</a:t>
            </a:r>
            <a:r>
              <a:rPr lang="en-US" altLang="ko-KR" dirty="0" err="1" smtClean="0"/>
              <a:t>colum</a:t>
            </a:r>
            <a:r>
              <a:rPr lang="en-US" altLang="ko-KR" dirty="0" smtClean="0"/>
              <a:t> | expression [,</a:t>
            </a:r>
            <a:r>
              <a:rPr lang="ko-KR" altLang="en-US" dirty="0" smtClean="0"/>
              <a:t>숫자포맷형식</a:t>
            </a:r>
            <a:r>
              <a:rPr lang="en-US" altLang="ko-KR" dirty="0" smtClean="0"/>
              <a:t>])</a:t>
            </a:r>
          </a:p>
          <a:p>
            <a:pPr lvl="1"/>
            <a:r>
              <a:rPr lang="ko-KR" altLang="en-US" sz="1400" dirty="0" smtClean="0"/>
              <a:t>주어진 숫자 형식의 문자열을 숫자 형으로 변환하여 반환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8288" y="1728983"/>
            <a:ext cx="8605192" cy="233328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en-US" sz="1600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 </a:t>
            </a:r>
            <a:r>
              <a:rPr lang="en-US" altLang="en-US" sz="16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TO_NUMBER('12345')</a:t>
            </a:r>
          </a:p>
          <a:p>
            <a:r>
              <a:rPr lang="en-US" altLang="en-US" sz="1600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 </a:t>
            </a:r>
            <a:r>
              <a:rPr lang="en-US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dual;</a:t>
            </a:r>
          </a:p>
          <a:p>
            <a:endParaRPr lang="en-US" altLang="en-US" sz="1600" dirty="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TO_NUMBER('12,345', '00,000')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 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dual;</a:t>
            </a:r>
          </a:p>
          <a:p>
            <a:endParaRPr lang="en-US" altLang="en-US" sz="1600" dirty="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TO_NUMBER('1000') + TO_NUMBER('2,000', '0,000')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 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dual;</a:t>
            </a:r>
            <a:endParaRPr lang="en-US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8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형 변환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함수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TO_CHAR(</a:t>
            </a:r>
            <a:r>
              <a:rPr lang="en-US" altLang="ko-KR" dirty="0" err="1" smtClean="0"/>
              <a:t>colum</a:t>
            </a:r>
            <a:r>
              <a:rPr lang="en-US" altLang="ko-KR" dirty="0" smtClean="0"/>
              <a:t> | expression [, ‘</a:t>
            </a:r>
            <a:r>
              <a:rPr lang="ko-KR" altLang="en-US" dirty="0" smtClean="0"/>
              <a:t>문자포맷형식</a:t>
            </a:r>
            <a:r>
              <a:rPr lang="en-US" altLang="ko-KR" dirty="0" smtClean="0"/>
              <a:t>’] [, </a:t>
            </a:r>
            <a:r>
              <a:rPr lang="en-US" altLang="ko-KR" dirty="0" err="1" smtClean="0"/>
              <a:t>nls_parameter</a:t>
            </a:r>
            <a:r>
              <a:rPr lang="en-US" altLang="ko-KR" dirty="0" smtClean="0"/>
              <a:t>])</a:t>
            </a:r>
          </a:p>
          <a:p>
            <a:pPr lvl="1"/>
            <a:r>
              <a:rPr lang="ko-KR" altLang="en-US" sz="1400" dirty="0" smtClean="0"/>
              <a:t>주어진 숫자나 날짜를 문자열 형으로 변환하여 반환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숫자 포맷 형식</a:t>
            </a:r>
            <a:endParaRPr lang="en-US" altLang="ko-KR" sz="1400" dirty="0" smtClean="0"/>
          </a:p>
          <a:p>
            <a:pPr lvl="1"/>
            <a:endParaRPr lang="en-US" altLang="ko-KR" sz="1400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852533"/>
              </p:ext>
            </p:extLst>
          </p:nvPr>
        </p:nvGraphicFramePr>
        <p:xfrm>
          <a:off x="1064568" y="1962423"/>
          <a:ext cx="7776864" cy="427203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958916"/>
                <a:gridCol w="6817948"/>
              </a:tblGrid>
              <a:tr h="309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포맷문자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/>
                        <a:t>설</a:t>
                      </a:r>
                      <a:r>
                        <a:rPr lang="ko-KR" altLang="en-US" sz="1400" b="0" baseline="0" dirty="0" smtClean="0"/>
                        <a:t>  </a:t>
                      </a:r>
                      <a:r>
                        <a:rPr lang="ko-KR" altLang="en-US" sz="1400" b="0" dirty="0" smtClean="0"/>
                        <a:t>명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</a:rPr>
                        <a:t>출력할 자릿수를 지정하고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</a:rPr>
                        <a:t> 값이 지정한 자릿수보다 작으면 공백으로 표시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138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</a:rPr>
                        <a:t>출력할 자릿수를 지정하고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</a:rPr>
                        <a:t> 값이 지정한 자릿수보다 작으면 앞을 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</a:rPr>
                        <a:t>0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</a:rPr>
                        <a:t>으로 표시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121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$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달러 기호를 숫자 앞에 표시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,(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콤마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명시한 위치에 콤마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(,) 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표시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.(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소수점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명시한 위치에 소수점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(.) 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표시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142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S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숫자 앞에 부호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(+, -) 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표시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1429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MI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오른쪽에 음수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“-” 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기호로 표시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126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PR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음수값을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“&lt;&gt;” 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기호로 표시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EEEE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지수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과학적 표기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로 표시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36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B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</a:rPr>
                        <a:t>출력할 자릿수를 지정하고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</a:rPr>
                        <a:t>,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  <a:ea typeface="+mn-ea"/>
                        </a:rPr>
                        <a:t> 값이 지정한 자릿수보다 작으면 공백으로 표시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36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L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지역 통화로 표시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36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RN(</a:t>
                      </a:r>
                      <a:r>
                        <a:rPr lang="en-US" altLang="ko-KR" sz="14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rm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로마자 대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소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문자로 표시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  <a:tr h="236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X(x)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16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진수 알파벳 대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소</a:t>
                      </a:r>
                      <a:r>
                        <a:rPr lang="en-US" altLang="ko-KR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)</a:t>
                      </a:r>
                      <a:r>
                        <a:rPr lang="ko-KR" altLang="en-US" sz="14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문자로 표시</a:t>
                      </a:r>
                      <a:endParaRPr lang="ko-KR" altLang="en-US" sz="14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84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형 변환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함수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" name="내용 개체 틀 3"/>
          <p:cNvSpPr>
            <a:spLocks noGrp="1"/>
          </p:cNvSpPr>
          <p:nvPr>
            <p:ph idx="14"/>
          </p:nvPr>
        </p:nvSpPr>
        <p:spPr>
          <a:xfrm>
            <a:off x="523844" y="1026319"/>
            <a:ext cx="9001188" cy="5287916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TO_CHAR(</a:t>
            </a:r>
            <a:r>
              <a:rPr lang="en-US" altLang="ko-KR" dirty="0" err="1" smtClean="0"/>
              <a:t>colum</a:t>
            </a:r>
            <a:r>
              <a:rPr lang="en-US" altLang="ko-KR" dirty="0" smtClean="0"/>
              <a:t> | expression, ‘</a:t>
            </a:r>
            <a:r>
              <a:rPr lang="ko-KR" altLang="en-US" dirty="0" smtClean="0"/>
              <a:t>문자포맷형식</a:t>
            </a:r>
            <a:r>
              <a:rPr lang="en-US" altLang="ko-KR" dirty="0" smtClean="0"/>
              <a:t>’</a:t>
            </a:r>
            <a:r>
              <a:rPr lang="en-US" altLang="ko-KR" dirty="0"/>
              <a:t> [, </a:t>
            </a:r>
            <a:r>
              <a:rPr lang="en-US" altLang="ko-KR" dirty="0" err="1"/>
              <a:t>nls_parameter</a:t>
            </a:r>
            <a:r>
              <a:rPr lang="en-US" altLang="ko-KR" dirty="0"/>
              <a:t>]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sz="1400" dirty="0" smtClean="0"/>
              <a:t>주어진 숫자나 날짜를 문자열 형으로 변환하여 반환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8288" y="1728983"/>
            <a:ext cx="8605192" cy="45492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TO_CHAR(12345), TO_CHAR(12345.67)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 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dual;</a:t>
            </a:r>
          </a:p>
          <a:p>
            <a:endParaRPr lang="en-US" altLang="en-US" sz="1600" dirty="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TO_CHAR(12345, '999,999'), TO_CHAR(12345.67, '999,999.99')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 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dual;</a:t>
            </a:r>
          </a:p>
          <a:p>
            <a:endParaRPr lang="en-US" altLang="en-US" sz="1600" dirty="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TO_CHAR(12345, '000,000'), TO_CHAR(12345.67, '000,000.00')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 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dual;</a:t>
            </a:r>
          </a:p>
          <a:p>
            <a:endParaRPr lang="en-US" altLang="en-US" sz="1600" dirty="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TO_CHAR(150, '$9999'), TO_CHAR(150, '$0000')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 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dual;</a:t>
            </a:r>
          </a:p>
          <a:p>
            <a:endParaRPr lang="en-US" altLang="en-US" sz="1600" dirty="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TO_CHAR(150, 'S9999'), TO_CHAR(150, 'S0000')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 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dual;</a:t>
            </a:r>
          </a:p>
          <a:p>
            <a:endParaRPr lang="en-US" altLang="en-US" sz="1600" dirty="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TO_CHAR(150, '9999MI'), TO_CHAR(-150, '9999MI')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 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dual</a:t>
            </a:r>
            <a:r>
              <a:rPr lang="en-US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;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095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형 변환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함수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" name="내용 개체 틀 3"/>
          <p:cNvSpPr>
            <a:spLocks noGrp="1"/>
          </p:cNvSpPr>
          <p:nvPr>
            <p:ph idx="14"/>
          </p:nvPr>
        </p:nvSpPr>
        <p:spPr>
          <a:xfrm>
            <a:off x="523844" y="1026319"/>
            <a:ext cx="9001188" cy="5287916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TO_CHAR(</a:t>
            </a:r>
            <a:r>
              <a:rPr lang="en-US" altLang="ko-KR" dirty="0" err="1" smtClean="0"/>
              <a:t>colum</a:t>
            </a:r>
            <a:r>
              <a:rPr lang="en-US" altLang="ko-KR" dirty="0" smtClean="0"/>
              <a:t> | expression, ‘</a:t>
            </a:r>
            <a:r>
              <a:rPr lang="ko-KR" altLang="en-US" dirty="0" smtClean="0"/>
              <a:t>문자포맷형식</a:t>
            </a:r>
            <a:r>
              <a:rPr lang="en-US" altLang="ko-KR" dirty="0" smtClean="0"/>
              <a:t>’</a:t>
            </a:r>
            <a:r>
              <a:rPr lang="en-US" altLang="ko-KR" dirty="0"/>
              <a:t> [, </a:t>
            </a:r>
            <a:r>
              <a:rPr lang="en-US" altLang="ko-KR" dirty="0" err="1"/>
              <a:t>nls_parameter</a:t>
            </a:r>
            <a:r>
              <a:rPr lang="en-US" altLang="ko-KR" dirty="0"/>
              <a:t>]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sz="1400" dirty="0" smtClean="0"/>
              <a:t>주어진 숫자나 날짜를 문자열 형으로 변환하여 반환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8288" y="1728983"/>
            <a:ext cx="8605192" cy="233328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en-US" sz="1600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TO_CHAR(150, '9999EEEE'), TO_CHAR(150, '99999B')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 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dual;</a:t>
            </a:r>
          </a:p>
          <a:p>
            <a:endParaRPr lang="en-US" altLang="en-US" sz="1600" dirty="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TO_CHAR(150, 'RN'), TO_CHAR(150, '</a:t>
            </a:r>
            <a:r>
              <a:rPr lang="en-US" altLang="en-US" sz="16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rn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')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 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dual;</a:t>
            </a:r>
          </a:p>
          <a:p>
            <a:endParaRPr lang="en-US" altLang="en-US" sz="1600" dirty="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TO_CHAR(10, 'X'), TO_CHAR(10, 'x'), TO_CHAR(15, 'X')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 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dual;</a:t>
            </a:r>
            <a:endParaRPr lang="en-US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8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형 변환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함수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" name="내용 개체 틀 3"/>
          <p:cNvSpPr>
            <a:spLocks noGrp="1"/>
          </p:cNvSpPr>
          <p:nvPr>
            <p:ph idx="14"/>
          </p:nvPr>
        </p:nvSpPr>
        <p:spPr>
          <a:xfrm>
            <a:off x="523844" y="1026319"/>
            <a:ext cx="9001188" cy="5287916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TO_CHAR(</a:t>
            </a:r>
            <a:r>
              <a:rPr lang="en-US" altLang="ko-KR" dirty="0" err="1" smtClean="0"/>
              <a:t>colum</a:t>
            </a:r>
            <a:r>
              <a:rPr lang="en-US" altLang="ko-KR" dirty="0" smtClean="0"/>
              <a:t> | expression, ‘</a:t>
            </a:r>
            <a:r>
              <a:rPr lang="ko-KR" altLang="en-US" dirty="0" smtClean="0"/>
              <a:t>문자포맷형식</a:t>
            </a:r>
            <a:r>
              <a:rPr lang="en-US" altLang="ko-KR" dirty="0" smtClean="0"/>
              <a:t>’</a:t>
            </a:r>
            <a:r>
              <a:rPr lang="en-US" altLang="ko-KR" dirty="0"/>
              <a:t> [, </a:t>
            </a:r>
            <a:r>
              <a:rPr lang="en-US" altLang="ko-KR" dirty="0" err="1"/>
              <a:t>nls_parameter</a:t>
            </a:r>
            <a:r>
              <a:rPr lang="en-US" altLang="ko-KR" dirty="0"/>
              <a:t>]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sz="1400" dirty="0" smtClean="0"/>
              <a:t>주어진 숫자나 날짜를 문자열 형으로 변환하여 반환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8288" y="1728983"/>
            <a:ext cx="8605192" cy="467238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en-US" sz="14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 </a:t>
            </a:r>
            <a:r>
              <a:rPr lang="en-US" altLang="en-US" sz="14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TO_CHAR(SYSDATE, 'YYYY-MM-DD AM HH:MI:SS DAY')</a:t>
            </a:r>
          </a:p>
          <a:p>
            <a:r>
              <a:rPr lang="en-US" altLang="en-US" sz="14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 </a:t>
            </a:r>
            <a:r>
              <a:rPr lang="en-US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dual;</a:t>
            </a:r>
          </a:p>
          <a:p>
            <a:endParaRPr lang="en-US" altLang="en-US" sz="1400" dirty="0" smtClean="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400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 </a:t>
            </a:r>
            <a:r>
              <a:rPr lang="en-US" altLang="en-US" sz="14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TO_CHAR(SYSDATE, 'YYYY-MM-DD AM HH:MI:SS DAY', 'NLS_DATE_LANGUAGE=KOREAN')</a:t>
            </a:r>
          </a:p>
          <a:p>
            <a:r>
              <a:rPr lang="en-US" altLang="en-US" sz="14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 </a:t>
            </a:r>
            <a:r>
              <a:rPr lang="en-US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dual</a:t>
            </a:r>
            <a:r>
              <a:rPr lang="en-US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;</a:t>
            </a:r>
          </a:p>
          <a:p>
            <a:endParaRPr lang="en-US" altLang="ko-KR" sz="1400" dirty="0" smtClean="0">
              <a:solidFill>
                <a:srgbClr val="00660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400" dirty="0" smtClean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-- </a:t>
            </a:r>
            <a:r>
              <a:rPr lang="ko-KR" altLang="en-US" sz="14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출력형식 초기 </a:t>
            </a:r>
            <a:r>
              <a:rPr lang="ko-KR" altLang="en-US" sz="1400" dirty="0" err="1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파라메터</a:t>
            </a:r>
            <a:r>
              <a:rPr lang="ko-KR" altLang="en-US" sz="14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 목록 검색</a:t>
            </a:r>
          </a:p>
          <a:p>
            <a:r>
              <a:rPr lang="en-US" altLang="en-US" sz="14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* </a:t>
            </a:r>
            <a:r>
              <a:rPr lang="en-US" altLang="en-US" sz="14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</a:t>
            </a:r>
            <a:r>
              <a:rPr lang="en-US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nls_session_parameters</a:t>
            </a:r>
            <a:r>
              <a:rPr lang="en-US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;</a:t>
            </a:r>
            <a:endParaRPr lang="en-US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endParaRPr lang="en-US" altLang="en-US" sz="1400" dirty="0" smtClean="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400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4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TO_CHAR(SYSDATE, 'YYYY"</a:t>
            </a:r>
            <a:r>
              <a:rPr lang="ko-KR" altLang="en-US" sz="14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년</a:t>
            </a:r>
            <a:r>
              <a:rPr lang="en-US" altLang="ko-KR" sz="14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"</a:t>
            </a:r>
            <a:r>
              <a:rPr lang="en-US" altLang="en-US" sz="14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MM"</a:t>
            </a:r>
            <a:r>
              <a:rPr lang="ko-KR" altLang="en-US" sz="14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월</a:t>
            </a:r>
            <a:r>
              <a:rPr lang="en-US" altLang="ko-KR" sz="14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"</a:t>
            </a:r>
            <a:r>
              <a:rPr lang="en-US" altLang="en-US" sz="14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DD"</a:t>
            </a:r>
            <a:r>
              <a:rPr lang="ko-KR" altLang="en-US" sz="14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일</a:t>
            </a:r>
            <a:r>
              <a:rPr lang="en-US" altLang="ko-KR" sz="14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"')</a:t>
            </a:r>
          </a:p>
          <a:p>
            <a:r>
              <a:rPr lang="en-US" altLang="en-US" sz="14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dual;</a:t>
            </a:r>
          </a:p>
          <a:p>
            <a:endParaRPr lang="en-US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400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 </a:t>
            </a:r>
            <a:r>
              <a:rPr lang="en-US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first_name</a:t>
            </a:r>
            <a:r>
              <a:rPr lang="en-US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</a:t>
            </a:r>
            <a:r>
              <a:rPr lang="en-US" altLang="en-US" sz="14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4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TO_CHAR(</a:t>
            </a:r>
            <a:r>
              <a:rPr lang="en-US" altLang="en-US" sz="14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hire_date</a:t>
            </a:r>
            <a:r>
              <a:rPr lang="en-US" altLang="en-US" sz="14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, 'YYYY-MM-DD HH24:MI')</a:t>
            </a:r>
          </a:p>
          <a:p>
            <a:r>
              <a:rPr lang="en-US" altLang="en-US" sz="14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 </a:t>
            </a:r>
            <a:r>
              <a:rPr lang="en-US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employees;</a:t>
            </a:r>
          </a:p>
          <a:p>
            <a:endParaRPr lang="en-US" altLang="en-US" sz="1400" dirty="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4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-- </a:t>
            </a:r>
            <a:r>
              <a:rPr lang="ko-KR" altLang="en-US" sz="1400" dirty="0" err="1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입사년도가</a:t>
            </a:r>
            <a:r>
              <a:rPr lang="ko-KR" altLang="en-US" sz="14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4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95</a:t>
            </a:r>
            <a:r>
              <a:rPr lang="ko-KR" altLang="en-US" sz="14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년도인 사원들</a:t>
            </a:r>
          </a:p>
          <a:p>
            <a:r>
              <a:rPr lang="en-US" altLang="en-US" sz="14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 </a:t>
            </a:r>
            <a:r>
              <a:rPr lang="en-US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first_name</a:t>
            </a:r>
            <a:r>
              <a:rPr lang="en-US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en-US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hire_date</a:t>
            </a:r>
            <a:endParaRPr lang="en-US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4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 </a:t>
            </a:r>
            <a:r>
              <a:rPr lang="en-US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employees</a:t>
            </a:r>
          </a:p>
          <a:p>
            <a:r>
              <a:rPr lang="en-US" altLang="en-US" sz="14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WHERE </a:t>
            </a:r>
            <a:r>
              <a:rPr lang="en-US" altLang="en-US" sz="14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TO_CHAR(</a:t>
            </a:r>
            <a:r>
              <a:rPr lang="en-US" altLang="en-US" sz="14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hire_date</a:t>
            </a:r>
            <a:r>
              <a:rPr lang="en-US" altLang="en-US" sz="14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, 'YY') </a:t>
            </a:r>
            <a:r>
              <a:rPr lang="en-US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= '95';</a:t>
            </a:r>
            <a:endParaRPr lang="en-US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93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Oracle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 함수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다양한 데이터 처리를 위해 </a:t>
            </a:r>
            <a:r>
              <a:rPr 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DBMS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제품마다 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SQL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표준 함수와 함께 제품의 고유한 함수를 제공하고 있다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lvl="1"/>
            <a:r>
              <a:rPr lang="ko-KR" altLang="en-US" sz="1600" b="1" dirty="0" smtClean="0"/>
              <a:t>함수를 사용함으로써 코드의 양을 줄이고 </a:t>
            </a:r>
            <a:r>
              <a:rPr lang="ko-KR" altLang="en-US" sz="1600" b="1" dirty="0" err="1" smtClean="0"/>
              <a:t>질의문을</a:t>
            </a:r>
            <a:r>
              <a:rPr lang="ko-KR" altLang="en-US" sz="1600" b="1" dirty="0" smtClean="0"/>
              <a:t> 간결하게 작성할 수 있다</a:t>
            </a:r>
            <a:r>
              <a:rPr lang="en-US" altLang="ko-KR" sz="1600" b="1" dirty="0" smtClean="0"/>
              <a:t>.</a:t>
            </a:r>
            <a:endParaRPr lang="en-US" altLang="ko-KR" sz="1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800" b="1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함수의 종류</a:t>
            </a:r>
            <a:endParaRPr lang="en-US" altLang="ko-KR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37986" y="2392173"/>
            <a:ext cx="8496945" cy="2824465"/>
            <a:chOff x="848543" y="2250455"/>
            <a:chExt cx="8496945" cy="2824465"/>
          </a:xfrm>
        </p:grpSpPr>
        <p:grpSp>
          <p:nvGrpSpPr>
            <p:cNvPr id="5" name="그룹 4"/>
            <p:cNvGrpSpPr/>
            <p:nvPr/>
          </p:nvGrpSpPr>
          <p:grpSpPr>
            <a:xfrm>
              <a:off x="848546" y="2566610"/>
              <a:ext cx="1728192" cy="547941"/>
              <a:chOff x="2578882" y="2568"/>
              <a:chExt cx="1446237" cy="940054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2578882" y="2568"/>
                <a:ext cx="1446237" cy="940054"/>
              </a:xfrm>
              <a:prstGeom prst="roundRect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" name="모서리가 둥근 직사각형 4"/>
              <p:cNvSpPr/>
              <p:nvPr/>
            </p:nvSpPr>
            <p:spPr>
              <a:xfrm>
                <a:off x="2624771" y="48457"/>
                <a:ext cx="1354457" cy="8482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kern="1200" dirty="0" smtClean="0">
                    <a:latin typeface="나눔고딕" pitchFamily="50" charset="-127"/>
                    <a:ea typeface="나눔고딕" pitchFamily="50" charset="-127"/>
                  </a:rPr>
                  <a:t>단일 행 함수</a:t>
                </a:r>
                <a:endParaRPr lang="ko-KR" altLang="en-US" kern="1200" dirty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848543" y="4389290"/>
              <a:ext cx="1728193" cy="547941"/>
              <a:chOff x="2578882" y="2568"/>
              <a:chExt cx="1446237" cy="940054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2578882" y="2568"/>
                <a:ext cx="1446237" cy="940054"/>
              </a:xfrm>
              <a:prstGeom prst="roundRect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" name="모서리가 둥근 직사각형 4"/>
              <p:cNvSpPr/>
              <p:nvPr/>
            </p:nvSpPr>
            <p:spPr>
              <a:xfrm>
                <a:off x="2624773" y="48457"/>
                <a:ext cx="1354457" cy="8482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kern="1200" dirty="0" smtClean="0">
                    <a:latin typeface="나눔고딕" pitchFamily="50" charset="-127"/>
                    <a:ea typeface="나눔고딕" pitchFamily="50" charset="-127"/>
                  </a:rPr>
                  <a:t>다중 행 함수</a:t>
                </a:r>
                <a:endParaRPr lang="en-US" altLang="ko-KR" kern="1200" dirty="0" smtClean="0"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2756519" y="2250455"/>
              <a:ext cx="6588969" cy="30486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C00000"/>
              </a:solidFill>
              <a:prstDash val="dash"/>
            </a:ln>
          </p:spPr>
          <p:txBody>
            <a:bodyPr lIns="180000" tIns="180000" rIns="252000" bIns="180000" anchor="ctr" anchorCtr="0">
              <a:noAutofit/>
            </a:bodyPr>
            <a:lstStyle/>
            <a:p>
              <a:pPr>
                <a:spcBef>
                  <a:spcPct val="10000"/>
                </a:spcBef>
                <a:defRPr/>
              </a:pPr>
              <a:r>
                <a:rPr lang="ko-KR" altLang="en-US" sz="1600" b="1" dirty="0" smtClean="0">
                  <a:solidFill>
                    <a:srgbClr val="0070C0"/>
                  </a:solidFill>
                  <a:latin typeface="나눔고딕코딩" pitchFamily="49" charset="-127"/>
                  <a:ea typeface="나눔고딕코딩" pitchFamily="49" charset="-127"/>
                </a:rPr>
                <a:t>하나의 행마다 함수가 적용되어 결과값을 반환하는 함수</a:t>
              </a:r>
              <a:endParaRPr lang="ko-KR" altLang="en-US" sz="16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56519" y="4266679"/>
              <a:ext cx="6588969" cy="30486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rgbClr val="C00000"/>
              </a:solidFill>
              <a:prstDash val="dash"/>
            </a:ln>
          </p:spPr>
          <p:txBody>
            <a:bodyPr lIns="180000" tIns="180000" rIns="252000" bIns="180000" anchor="ctr" anchorCtr="0">
              <a:noAutofit/>
            </a:bodyPr>
            <a:lstStyle/>
            <a:p>
              <a:pPr>
                <a:spcBef>
                  <a:spcPct val="10000"/>
                </a:spcBef>
                <a:defRPr/>
              </a:pPr>
              <a:r>
                <a:rPr lang="ko-KR" altLang="en-US" sz="1600" b="1" dirty="0" smtClean="0">
                  <a:solidFill>
                    <a:srgbClr val="0070C0"/>
                  </a:solidFill>
                  <a:latin typeface="나눔고딕코딩" pitchFamily="49" charset="-127"/>
                  <a:ea typeface="나눔고딕코딩" pitchFamily="49" charset="-127"/>
                </a:rPr>
                <a:t>하나 이상의 행</a:t>
              </a:r>
              <a:r>
                <a:rPr lang="en-US" altLang="ko-KR" sz="1600" b="1" dirty="0" smtClean="0">
                  <a:solidFill>
                    <a:srgbClr val="0070C0"/>
                  </a:solidFill>
                  <a:latin typeface="나눔고딕코딩" pitchFamily="49" charset="-127"/>
                  <a:ea typeface="나눔고딕코딩" pitchFamily="49" charset="-127"/>
                </a:rPr>
                <a:t>(</a:t>
              </a:r>
              <a:r>
                <a:rPr lang="ko-KR" altLang="en-US" sz="1600" b="1" dirty="0" smtClean="0">
                  <a:solidFill>
                    <a:srgbClr val="0070C0"/>
                  </a:solidFill>
                  <a:latin typeface="나눔고딕코딩" pitchFamily="49" charset="-127"/>
                  <a:ea typeface="나눔고딕코딩" pitchFamily="49" charset="-127"/>
                </a:rPr>
                <a:t>집합</a:t>
              </a:r>
              <a:r>
                <a:rPr lang="en-US" altLang="ko-KR" sz="1600" b="1" dirty="0" smtClean="0">
                  <a:solidFill>
                    <a:srgbClr val="0070C0"/>
                  </a:solidFill>
                  <a:latin typeface="나눔고딕코딩" pitchFamily="49" charset="-127"/>
                  <a:ea typeface="나눔고딕코딩" pitchFamily="49" charset="-127"/>
                </a:rPr>
                <a:t>)</a:t>
              </a:r>
              <a:r>
                <a:rPr lang="ko-KR" altLang="en-US" sz="1600" b="1" dirty="0" smtClean="0">
                  <a:solidFill>
                    <a:srgbClr val="0070C0"/>
                  </a:solidFill>
                  <a:latin typeface="나눔고딕코딩" pitchFamily="49" charset="-127"/>
                  <a:ea typeface="나눔고딕코딩" pitchFamily="49" charset="-127"/>
                </a:rPr>
                <a:t>를 대상으로 연산을 수행한 후 결과값 반환</a:t>
              </a:r>
              <a:endParaRPr lang="ko-KR" altLang="en-US" sz="1600" b="1" dirty="0">
                <a:solidFill>
                  <a:srgbClr val="0070C0"/>
                </a:solidFill>
                <a:latin typeface="나눔고딕코딩" pitchFamily="49" charset="-127"/>
                <a:ea typeface="나눔고딕코딩" pitchFamily="49" charset="-127"/>
              </a:endParaRP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2756520" y="2660707"/>
              <a:ext cx="1116360" cy="381836"/>
              <a:chOff x="2578881" y="2568"/>
              <a:chExt cx="1446237" cy="94005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2578881" y="2568"/>
                <a:ext cx="1446237" cy="940054"/>
              </a:xfrm>
              <a:prstGeom prst="roundRect">
                <a:avLst/>
              </a:prstGeom>
              <a:grpFill/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모서리가 둥근 직사각형 4"/>
              <p:cNvSpPr/>
              <p:nvPr/>
            </p:nvSpPr>
            <p:spPr>
              <a:xfrm>
                <a:off x="2624771" y="94349"/>
                <a:ext cx="1354456" cy="848273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400" kern="12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문자함수</a:t>
                </a:r>
                <a:endParaRPr lang="ko-KR" altLang="en-US" sz="1400" kern="1200" dirty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4088904" y="2660707"/>
              <a:ext cx="1117522" cy="381836"/>
              <a:chOff x="2578881" y="2568"/>
              <a:chExt cx="1447742" cy="94005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17" name="모서리가 둥근 직사각형 16"/>
              <p:cNvSpPr/>
              <p:nvPr/>
            </p:nvSpPr>
            <p:spPr>
              <a:xfrm>
                <a:off x="2578881" y="2568"/>
                <a:ext cx="1446237" cy="940054"/>
              </a:xfrm>
              <a:prstGeom prst="roundRect">
                <a:avLst/>
              </a:prstGeom>
              <a:grpFill/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모서리가 둥근 직사각형 4"/>
              <p:cNvSpPr/>
              <p:nvPr/>
            </p:nvSpPr>
            <p:spPr>
              <a:xfrm>
                <a:off x="2672167" y="94349"/>
                <a:ext cx="1354456" cy="848273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400" kern="12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숫자함수</a:t>
                </a:r>
                <a:endParaRPr lang="ko-KR" altLang="en-US" sz="1400" kern="1200" dirty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5385048" y="2660707"/>
              <a:ext cx="1255015" cy="381836"/>
              <a:chOff x="2578881" y="2568"/>
              <a:chExt cx="1446237" cy="94005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2578881" y="2568"/>
                <a:ext cx="1446237" cy="940054"/>
              </a:xfrm>
              <a:prstGeom prst="roundRect">
                <a:avLst/>
              </a:prstGeom>
              <a:grpFill/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모서리가 둥근 직사각형 4"/>
              <p:cNvSpPr/>
              <p:nvPr/>
            </p:nvSpPr>
            <p:spPr>
              <a:xfrm>
                <a:off x="2624771" y="94349"/>
                <a:ext cx="1354456" cy="848273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400" kern="12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날짜함수</a:t>
                </a:r>
                <a:endParaRPr lang="ko-KR" altLang="en-US" sz="1400" kern="1200" dirty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6825208" y="2660707"/>
              <a:ext cx="1512168" cy="381836"/>
              <a:chOff x="2578881" y="2568"/>
              <a:chExt cx="1446237" cy="94005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2578881" y="2568"/>
                <a:ext cx="1446237" cy="940054"/>
              </a:xfrm>
              <a:prstGeom prst="roundRect">
                <a:avLst/>
              </a:prstGeom>
              <a:grpFill/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모서리가 둥근 직사각형 4"/>
              <p:cNvSpPr/>
              <p:nvPr/>
            </p:nvSpPr>
            <p:spPr>
              <a:xfrm>
                <a:off x="2624771" y="94349"/>
                <a:ext cx="1354456" cy="848273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400" kern="12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형 변환 함수</a:t>
                </a:r>
                <a:endParaRPr lang="ko-KR" altLang="en-US" sz="1400" kern="1200" dirty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2751001" y="3191483"/>
              <a:ext cx="3694845" cy="381836"/>
              <a:chOff x="1758773" y="14691"/>
              <a:chExt cx="2264858" cy="940053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1758773" y="14691"/>
                <a:ext cx="681710" cy="940053"/>
              </a:xfrm>
              <a:prstGeom prst="roundRect">
                <a:avLst/>
              </a:prstGeom>
              <a:grpFill/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모서리가 둥근 직사각형 4"/>
              <p:cNvSpPr/>
              <p:nvPr/>
            </p:nvSpPr>
            <p:spPr>
              <a:xfrm>
                <a:off x="1804662" y="106472"/>
                <a:ext cx="638447" cy="848272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400" kern="12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일반함수</a:t>
                </a:r>
                <a:endParaRPr lang="ko-KR" altLang="en-US" sz="1400" kern="1200" dirty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  <p:sp>
            <p:nvSpPr>
              <p:cNvPr id="44" name="모서리가 둥근 직사각형 43"/>
              <p:cNvSpPr/>
              <p:nvPr/>
            </p:nvSpPr>
            <p:spPr>
              <a:xfrm>
                <a:off x="2577396" y="14691"/>
                <a:ext cx="1446235" cy="940053"/>
              </a:xfrm>
              <a:prstGeom prst="roundRect">
                <a:avLst/>
              </a:prstGeom>
              <a:grpFill/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모서리가 둥근 직사각형 4"/>
              <p:cNvSpPr/>
              <p:nvPr/>
            </p:nvSpPr>
            <p:spPr>
              <a:xfrm>
                <a:off x="2623284" y="106472"/>
                <a:ext cx="1354455" cy="848272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4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DECODE</a:t>
                </a:r>
                <a:r>
                  <a:rPr lang="ko-KR" altLang="en-US" sz="14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와 </a:t>
                </a:r>
                <a:r>
                  <a:rPr lang="en-US" altLang="ko-KR" sz="14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CASE</a:t>
                </a:r>
                <a:r>
                  <a:rPr lang="ko-KR" altLang="en-US" sz="14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함수</a:t>
                </a:r>
                <a:endParaRPr lang="ko-KR" altLang="en-US" sz="1400" kern="1200" dirty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2756520" y="4693084"/>
              <a:ext cx="1332384" cy="381836"/>
              <a:chOff x="2578881" y="2568"/>
              <a:chExt cx="1446237" cy="94005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2578881" y="2568"/>
                <a:ext cx="1446237" cy="940054"/>
              </a:xfrm>
              <a:prstGeom prst="roundRect">
                <a:avLst/>
              </a:prstGeom>
              <a:grpFill/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모서리가 둥근 직사각형 4"/>
              <p:cNvSpPr/>
              <p:nvPr/>
            </p:nvSpPr>
            <p:spPr>
              <a:xfrm>
                <a:off x="2624771" y="94349"/>
                <a:ext cx="1354456" cy="848273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400" kern="12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COUNT</a:t>
                </a:r>
                <a:r>
                  <a:rPr lang="ko-KR" altLang="en-US" sz="1400" kern="12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함수</a:t>
                </a:r>
                <a:endParaRPr lang="ko-KR" altLang="en-US" sz="1400" kern="1200" dirty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4268688" y="4693084"/>
              <a:ext cx="1116360" cy="381836"/>
              <a:chOff x="2578881" y="2568"/>
              <a:chExt cx="1446237" cy="94005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2578881" y="2568"/>
                <a:ext cx="1446237" cy="940054"/>
              </a:xfrm>
              <a:prstGeom prst="roundRect">
                <a:avLst/>
              </a:prstGeom>
              <a:grpFill/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모서리가 둥근 직사각형 4"/>
              <p:cNvSpPr/>
              <p:nvPr/>
            </p:nvSpPr>
            <p:spPr>
              <a:xfrm>
                <a:off x="2624771" y="94349"/>
                <a:ext cx="1354456" cy="848273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400" kern="12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SUM</a:t>
                </a:r>
                <a:r>
                  <a:rPr lang="ko-KR" altLang="en-US" sz="1400" kern="12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함수</a:t>
                </a:r>
                <a:endParaRPr lang="ko-KR" altLang="en-US" sz="1400" kern="1200" dirty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5564832" y="4693084"/>
              <a:ext cx="1116360" cy="381836"/>
              <a:chOff x="2578881" y="2568"/>
              <a:chExt cx="1446237" cy="94005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38" name="모서리가 둥근 직사각형 37"/>
              <p:cNvSpPr/>
              <p:nvPr/>
            </p:nvSpPr>
            <p:spPr>
              <a:xfrm>
                <a:off x="2578881" y="2568"/>
                <a:ext cx="1446237" cy="940054"/>
              </a:xfrm>
              <a:prstGeom prst="roundRect">
                <a:avLst/>
              </a:prstGeom>
              <a:grpFill/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9" name="모서리가 둥근 직사각형 4"/>
              <p:cNvSpPr/>
              <p:nvPr/>
            </p:nvSpPr>
            <p:spPr>
              <a:xfrm>
                <a:off x="2624771" y="94349"/>
                <a:ext cx="1354456" cy="848273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400" kern="12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AVG</a:t>
                </a:r>
                <a:r>
                  <a:rPr lang="ko-KR" altLang="en-US" sz="1400" kern="12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함수</a:t>
                </a:r>
                <a:endParaRPr lang="ko-KR" altLang="en-US" sz="1400" kern="1200" dirty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6860975" y="4693084"/>
              <a:ext cx="1836441" cy="381836"/>
              <a:chOff x="2578881" y="2568"/>
              <a:chExt cx="1446237" cy="940054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1" name="모서리가 둥근 직사각형 40"/>
              <p:cNvSpPr/>
              <p:nvPr/>
            </p:nvSpPr>
            <p:spPr>
              <a:xfrm>
                <a:off x="2578881" y="2568"/>
                <a:ext cx="1446237" cy="940054"/>
              </a:xfrm>
              <a:prstGeom prst="roundRect">
                <a:avLst/>
              </a:prstGeom>
              <a:grpFill/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2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2" name="모서리가 둥근 직사각형 4"/>
              <p:cNvSpPr/>
              <p:nvPr/>
            </p:nvSpPr>
            <p:spPr>
              <a:xfrm>
                <a:off x="2624771" y="94349"/>
                <a:ext cx="1354456" cy="848273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4300" tIns="114300" rIns="114300" bIns="114300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ko-KR" sz="1400" kern="12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MAX/MIN</a:t>
                </a:r>
                <a:r>
                  <a:rPr lang="ko-KR" altLang="en-US" sz="1400" kern="1200" dirty="0" smtClean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함수 </a:t>
                </a:r>
                <a:r>
                  <a:rPr lang="ko-KR" altLang="en-US" sz="1400" dirty="0">
                    <a:solidFill>
                      <a:srgbClr val="C00000"/>
                    </a:solidFill>
                    <a:latin typeface="나눔고딕" pitchFamily="50" charset="-127"/>
                    <a:ea typeface="나눔고딕" pitchFamily="50" charset="-127"/>
                  </a:rPr>
                  <a:t>등</a:t>
                </a:r>
                <a:endParaRPr lang="ko-KR" altLang="en-US" sz="1400" kern="1200" dirty="0">
                  <a:solidFill>
                    <a:srgbClr val="C00000"/>
                  </a:solidFill>
                  <a:latin typeface="나눔고딕" pitchFamily="50" charset="-127"/>
                  <a:ea typeface="나눔고딕" pitchFamily="50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일반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함수 </a:t>
            </a:r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: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모든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데이터타입에 사용 가능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" name="내용 개체 틀 3"/>
          <p:cNvSpPr>
            <a:spLocks noGrp="1"/>
          </p:cNvSpPr>
          <p:nvPr>
            <p:ph idx="14"/>
          </p:nvPr>
        </p:nvSpPr>
        <p:spPr>
          <a:xfrm>
            <a:off x="523844" y="1026319"/>
            <a:ext cx="9001188" cy="5287916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NVL(</a:t>
            </a:r>
            <a:r>
              <a:rPr lang="en-US" altLang="ko-KR" dirty="0" err="1" smtClean="0"/>
              <a:t>colum</a:t>
            </a:r>
            <a:r>
              <a:rPr lang="en-US" altLang="ko-KR" dirty="0" smtClean="0"/>
              <a:t> | expression, value)</a:t>
            </a:r>
          </a:p>
          <a:p>
            <a:pPr lvl="1"/>
            <a:r>
              <a:rPr lang="en-US" altLang="ko-KR" sz="1400" dirty="0" smtClean="0"/>
              <a:t>NULL</a:t>
            </a:r>
            <a:r>
              <a:rPr lang="ko-KR" altLang="en-US" sz="1400" dirty="0" smtClean="0"/>
              <a:t>을 다른 값으로 변환</a:t>
            </a:r>
            <a:endParaRPr lang="en-US" altLang="ko-KR" sz="1400" dirty="0" smtClean="0"/>
          </a:p>
          <a:p>
            <a:pPr lvl="1"/>
            <a:r>
              <a:rPr lang="ko-KR" altLang="en-US" sz="1400" dirty="0" smtClean="0"/>
              <a:t>주어진 숫자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문자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날짜가 </a:t>
            </a:r>
            <a:r>
              <a:rPr lang="en-US" altLang="ko-KR" sz="1400" dirty="0" smtClean="0"/>
              <a:t>NULL </a:t>
            </a:r>
            <a:r>
              <a:rPr lang="ko-KR" altLang="en-US" sz="1400" dirty="0" smtClean="0"/>
              <a:t>인 경우 </a:t>
            </a:r>
            <a:r>
              <a:rPr lang="en-US" altLang="ko-KR" sz="1400" dirty="0" smtClean="0"/>
              <a:t>value</a:t>
            </a:r>
            <a:r>
              <a:rPr lang="ko-KR" altLang="en-US" sz="1400" dirty="0" smtClean="0"/>
              <a:t>로 변환하여 반환 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8288" y="1962423"/>
            <a:ext cx="8605192" cy="261028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 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10 * NULL, 10*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NVL(NULL, 1)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 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dual;</a:t>
            </a:r>
          </a:p>
          <a:p>
            <a:endParaRPr lang="en-US" altLang="en-US" sz="1600" dirty="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first_name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salary,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commission_pct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(salary + (salary*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commission_pct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)) *12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 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employees;</a:t>
            </a:r>
          </a:p>
          <a:p>
            <a:endParaRPr lang="en-US" altLang="en-US" sz="1600" dirty="0">
              <a:solidFill>
                <a:srgbClr val="0070C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first_name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salary,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commission_pct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endParaRPr lang="en-US" altLang="en-US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	</a:t>
            </a:r>
            <a:r>
              <a:rPr lang="en-US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salary + (salary*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NVL(</a:t>
            </a:r>
            <a:r>
              <a:rPr lang="en-US" altLang="en-US" sz="16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commission_pct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, 0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))) *12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 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employees;</a:t>
            </a:r>
            <a:endParaRPr lang="en-US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82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조건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함수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" name="내용 개체 틀 3"/>
          <p:cNvSpPr>
            <a:spLocks noGrp="1"/>
          </p:cNvSpPr>
          <p:nvPr>
            <p:ph idx="14"/>
          </p:nvPr>
        </p:nvSpPr>
        <p:spPr>
          <a:xfrm>
            <a:off x="523844" y="1026319"/>
            <a:ext cx="9001188" cy="5287916"/>
          </a:xfrm>
        </p:spPr>
        <p:txBody>
          <a:bodyPr>
            <a:noAutofit/>
          </a:bodyPr>
          <a:lstStyle/>
          <a:p>
            <a:r>
              <a:rPr lang="ko-KR" altLang="en-US" dirty="0" smtClean="0"/>
              <a:t>조건에 맞는 문장을 수행</a:t>
            </a:r>
            <a:endParaRPr lang="en-US" altLang="ko-KR" dirty="0" smtClean="0"/>
          </a:p>
          <a:p>
            <a:r>
              <a:rPr lang="en-US" altLang="ko-KR" dirty="0" smtClean="0"/>
              <a:t>DECODE(</a:t>
            </a:r>
            <a:r>
              <a:rPr lang="en-US" altLang="ko-KR" dirty="0" err="1" smtClean="0"/>
              <a:t>colum</a:t>
            </a:r>
            <a:r>
              <a:rPr lang="en-US" altLang="ko-KR" dirty="0" smtClean="0"/>
              <a:t> | expression, search1, result1</a:t>
            </a:r>
            <a:br>
              <a:rPr lang="en-US" altLang="ko-KR" dirty="0" smtClean="0"/>
            </a:br>
            <a:r>
              <a:rPr lang="en-US" altLang="ko-KR" dirty="0" smtClean="0"/>
              <a:t>                                                [, search2, result2, …]</a:t>
            </a:r>
            <a:br>
              <a:rPr lang="en-US" altLang="ko-KR" dirty="0" smtClean="0"/>
            </a:br>
            <a:r>
              <a:rPr lang="en-US" altLang="ko-KR" dirty="0" smtClean="0"/>
              <a:t>                                                [, default]))</a:t>
            </a:r>
          </a:p>
          <a:p>
            <a:pPr lvl="1"/>
            <a:r>
              <a:rPr lang="en-US" altLang="ko-KR" sz="1400" dirty="0" smtClean="0"/>
              <a:t>SWITCH </a:t>
            </a:r>
            <a:r>
              <a:rPr lang="ko-KR" altLang="en-US" sz="1400" dirty="0" smtClean="0"/>
              <a:t>문과 유사한 함수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8288" y="2610495"/>
            <a:ext cx="8605192" cy="202550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en-US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first_name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job_id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salary</a:t>
            </a: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</a:t>
            </a:r>
          </a:p>
          <a:p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           </a:t>
            </a:r>
            <a:r>
              <a:rPr lang="en-US" altLang="en-US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decode(</a:t>
            </a:r>
            <a:r>
              <a:rPr lang="en-US" altLang="en-US" dirty="0" err="1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job_id</a:t>
            </a:r>
            <a:r>
              <a:rPr lang="en-US" altLang="en-US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, 'IT_PROG',  salary * 1.5</a:t>
            </a:r>
            <a:r>
              <a:rPr lang="en-US" altLang="en-US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,</a:t>
            </a:r>
          </a:p>
          <a:p>
            <a:r>
              <a:rPr lang="en-US" altLang="en-US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	</a:t>
            </a:r>
            <a:r>
              <a:rPr lang="en-US" altLang="en-US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                         'AC_MRG</a:t>
            </a:r>
            <a:r>
              <a:rPr lang="en-US" altLang="en-US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', salary * 1.3,</a:t>
            </a:r>
          </a:p>
          <a:p>
            <a:r>
              <a:rPr lang="en-US" altLang="en-US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                                        'AC_ASST', salary * 1.1,</a:t>
            </a:r>
          </a:p>
          <a:p>
            <a:r>
              <a:rPr lang="en-US" altLang="en-US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                                        salary)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"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인상된급여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"</a:t>
            </a:r>
          </a:p>
          <a:p>
            <a:r>
              <a:rPr lang="en-US" altLang="en-US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employees;</a:t>
            </a:r>
          </a:p>
        </p:txBody>
      </p:sp>
    </p:spTree>
    <p:extLst>
      <p:ext uri="{BB962C8B-B14F-4D97-AF65-F5344CB8AC3E}">
        <p14:creationId xmlns:p14="http://schemas.microsoft.com/office/powerpoint/2010/main" val="326054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조건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함수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8" name="내용 개체 틀 3"/>
          <p:cNvSpPr>
            <a:spLocks noGrp="1"/>
          </p:cNvSpPr>
          <p:nvPr>
            <p:ph idx="14"/>
          </p:nvPr>
        </p:nvSpPr>
        <p:spPr>
          <a:xfrm>
            <a:off x="523844" y="1026319"/>
            <a:ext cx="9001188" cy="5287916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CASE ~ END </a:t>
            </a:r>
            <a:r>
              <a:rPr lang="ko-KR" altLang="en-US" dirty="0" smtClean="0"/>
              <a:t>구문</a:t>
            </a:r>
            <a:endParaRPr lang="en-US" altLang="ko-KR" dirty="0" smtClean="0"/>
          </a:p>
          <a:p>
            <a:pPr lvl="1"/>
            <a:r>
              <a:rPr lang="ko-KR" altLang="en-US" sz="1400" dirty="0" smtClean="0"/>
              <a:t>다중 </a:t>
            </a:r>
            <a:r>
              <a:rPr lang="en-US" altLang="ko-KR" sz="1400" dirty="0" smtClean="0"/>
              <a:t>IF </a:t>
            </a:r>
            <a:r>
              <a:rPr lang="ko-KR" altLang="en-US" sz="1400" dirty="0" smtClean="0"/>
              <a:t>문과 유사한 함수</a:t>
            </a:r>
            <a:endParaRPr lang="en-US" altLang="ko-KR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68288" y="1705756"/>
            <a:ext cx="8605192" cy="257950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en-US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first_name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department_id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</a:t>
            </a:r>
          </a:p>
          <a:p>
            <a:r>
              <a:rPr lang="en-US" altLang="en-US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	CASE </a:t>
            </a:r>
            <a:r>
              <a:rPr lang="en-US" altLang="en-US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WHEN 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department_id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=10 </a:t>
            </a: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 </a:t>
            </a:r>
            <a:r>
              <a:rPr lang="en-US" altLang="en-US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THEN  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'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영업부</a:t>
            </a:r>
            <a:r>
              <a:rPr lang="en-US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'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                        </a:t>
            </a:r>
            <a:r>
              <a:rPr lang="en-US" altLang="en-US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WHEN 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department_id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=20</a:t>
            </a:r>
            <a:r>
              <a:rPr lang="en-US" altLang="en-US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  THEN  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'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총무부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'</a:t>
            </a:r>
          </a:p>
          <a:p>
            <a:r>
              <a:rPr lang="en-US" altLang="ko-KR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            </a:t>
            </a:r>
            <a:r>
              <a:rPr lang="en-US" altLang="ko-KR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           </a:t>
            </a:r>
            <a:r>
              <a:rPr lang="en-US" altLang="en-US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WHEN 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department_id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=30</a:t>
            </a:r>
            <a:r>
              <a:rPr lang="en-US" altLang="en-US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 </a:t>
            </a:r>
            <a:r>
              <a:rPr lang="en-US" altLang="en-US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 THEN  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'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인사부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'</a:t>
            </a:r>
          </a:p>
          <a:p>
            <a:r>
              <a:rPr lang="en-US" altLang="ko-KR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            </a:t>
            </a:r>
            <a:r>
              <a:rPr lang="en-US" altLang="ko-KR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           </a:t>
            </a:r>
            <a:r>
              <a:rPr lang="en-US" altLang="en-US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ELSE  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'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인사발령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'</a:t>
            </a:r>
          </a:p>
          <a:p>
            <a:r>
              <a:rPr lang="en-US" altLang="ko-KR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 </a:t>
            </a:r>
            <a:r>
              <a:rPr lang="en-US" altLang="ko-KR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            </a:t>
            </a:r>
            <a:r>
              <a:rPr lang="en-US" altLang="en-US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END  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"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부서명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"</a:t>
            </a:r>
          </a:p>
          <a:p>
            <a:r>
              <a:rPr lang="en-US" altLang="en-US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 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employees</a:t>
            </a:r>
          </a:p>
          <a:p>
            <a:r>
              <a:rPr lang="en-US" altLang="en-US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ORDER BY </a:t>
            </a:r>
            <a:r>
              <a:rPr lang="en-US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department_id</a:t>
            </a:r>
            <a:r>
              <a:rPr lang="en-US" altLang="en-US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 ASC;</a:t>
            </a: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854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다중 행</a:t>
            </a:r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(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그룹</a:t>
            </a:r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)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함수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여러 개의 행 당 하나의 결과값을 반환하는 함수</a:t>
            </a:r>
            <a:endParaRPr lang="en-US" altLang="ko-KR" sz="1600" dirty="0"/>
          </a:p>
        </p:txBody>
      </p:sp>
      <p:pic>
        <p:nvPicPr>
          <p:cNvPr id="6" name="Picture 4" descr="그룹함수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4488" y="1349722"/>
            <a:ext cx="9201125" cy="4429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85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다중 행</a:t>
            </a:r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(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그룹</a:t>
            </a:r>
            <a:r>
              <a:rPr lang="en-US" altLang="ko-KR" sz="2800" b="1" dirty="0" smtClean="0">
                <a:latin typeface="나눔명조 ExtraBold" pitchFamily="18" charset="-127"/>
                <a:ea typeface="나눔명조 ExtraBold" pitchFamily="18" charset="-127"/>
              </a:rPr>
              <a:t>) 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함수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여러 개의 행 당 하나의 결과값을 반환하는 함수</a:t>
            </a:r>
            <a:endParaRPr lang="en-US" altLang="ko-KR" sz="1600" dirty="0"/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813491"/>
              </p:ext>
            </p:extLst>
          </p:nvPr>
        </p:nvGraphicFramePr>
        <p:xfrm>
          <a:off x="873472" y="1565373"/>
          <a:ext cx="7967960" cy="2907733"/>
        </p:xfrm>
        <a:graphic>
          <a:graphicData uri="http://schemas.openxmlformats.org/drawingml/2006/table">
            <a:tbl>
              <a:tblPr/>
              <a:tblGrid>
                <a:gridCol w="1991990"/>
                <a:gridCol w="5975970"/>
              </a:tblGrid>
              <a:tr h="58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코딩" pitchFamily="49" charset="-127"/>
                          <a:ea typeface="나눔고딕코딩" pitchFamily="49" charset="-127"/>
                        </a:rPr>
                        <a:t>COUNT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코딩" pitchFamily="49" charset="-127"/>
                          <a:ea typeface="나눔고딕코딩" pitchFamily="49" charset="-127"/>
                        </a:rPr>
                        <a:t>조건을 만족하는 모든 행의 개수를 반환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코딩" pitchFamily="49" charset="-127"/>
                          <a:ea typeface="나눔고딕코딩" pitchFamily="49" charset="-127"/>
                        </a:rPr>
                        <a:t>SUM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코딩" pitchFamily="49" charset="-127"/>
                          <a:ea typeface="나눔고딕코딩" pitchFamily="49" charset="-127"/>
                        </a:rPr>
                        <a:t>조건을 만족하는 모든 행의 총합계를 반환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코딩" pitchFamily="49" charset="-127"/>
                          <a:ea typeface="나눔고딕코딩" pitchFamily="49" charset="-127"/>
                        </a:rPr>
                        <a:t>AVG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코딩" pitchFamily="49" charset="-127"/>
                          <a:ea typeface="나눔고딕코딩" pitchFamily="49" charset="-127"/>
                        </a:rPr>
                        <a:t>조건을 만족하는 모든 행의 평균을 반환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5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코딩" pitchFamily="49" charset="-127"/>
                          <a:ea typeface="나눔고딕코딩" pitchFamily="49" charset="-127"/>
                        </a:rPr>
                        <a:t>MIN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코딩" pitchFamily="49" charset="-127"/>
                          <a:ea typeface="나눔고딕코딩" pitchFamily="49" charset="-127"/>
                        </a:rPr>
                        <a:t>조건을 만족하는 모든 행의 최소값을 반환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0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코딩" pitchFamily="49" charset="-127"/>
                          <a:ea typeface="나눔고딕코딩" pitchFamily="49" charset="-127"/>
                        </a:rPr>
                        <a:t>MAX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나눔고딕코딩" pitchFamily="49" charset="-127"/>
                          <a:ea typeface="나눔고딕코딩" pitchFamily="49" charset="-127"/>
                        </a:rPr>
                        <a:t>조건을 만족하는 모든 행의 최대값을 반환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나눔고딕코딩" pitchFamily="49" charset="-127"/>
                        <a:ea typeface="나눔고딕코딩" pitchFamily="49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3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다중 행</a:t>
            </a:r>
            <a:r>
              <a:rPr lang="en-US" altLang="ko-KR" b="1" dirty="0"/>
              <a:t>(</a:t>
            </a:r>
            <a:r>
              <a:rPr lang="ko-KR" altLang="en-US" b="1" dirty="0"/>
              <a:t>그룹</a:t>
            </a:r>
            <a:r>
              <a:rPr lang="en-US" altLang="ko-KR" b="1" dirty="0"/>
              <a:t>) </a:t>
            </a:r>
            <a:r>
              <a:rPr lang="ko-KR" altLang="en-US" b="1" dirty="0"/>
              <a:t>함수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272" y="1327132"/>
            <a:ext cx="8821216" cy="47954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ko-KR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-- </a:t>
            </a:r>
            <a:r>
              <a:rPr lang="ko-KR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커미션을 받는 사원의 </a:t>
            </a:r>
            <a:r>
              <a:rPr lang="ko-KR" altLang="en-US" sz="1600" dirty="0" smtClean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수</a:t>
            </a:r>
            <a:r>
              <a:rPr lang="en-US" altLang="ko-KR" sz="1600" dirty="0" smtClean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en-US" sz="1600" dirty="0" smtClean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NULL</a:t>
            </a:r>
            <a:r>
              <a:rPr lang="ko-KR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은 개수에 포함하지 </a:t>
            </a:r>
            <a:r>
              <a:rPr lang="ko-KR" altLang="en-US" sz="1600" dirty="0" smtClean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않음</a:t>
            </a:r>
            <a:r>
              <a:rPr lang="en-US" altLang="ko-KR" sz="1600" dirty="0" smtClean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sz="1600" dirty="0">
              <a:solidFill>
                <a:srgbClr val="00660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COUNT(</a:t>
            </a:r>
            <a:r>
              <a:rPr lang="en-US" altLang="en-US" sz="16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commission_pct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employees;</a:t>
            </a:r>
          </a:p>
          <a:p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-- NULL</a:t>
            </a:r>
            <a:r>
              <a:rPr lang="ko-KR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값을 개수에 포함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COUNT(*) 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"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전체사원수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",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COUNT(</a:t>
            </a:r>
            <a:r>
              <a:rPr lang="en-US" altLang="en-US" sz="16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commission_pct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"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커미션사원수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"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employees;</a:t>
            </a:r>
          </a:p>
          <a:p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-- </a:t>
            </a:r>
            <a:r>
              <a:rPr lang="ko-KR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급여 </a:t>
            </a:r>
            <a:r>
              <a:rPr lang="ko-KR" altLang="en-US" sz="1600" dirty="0" smtClean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총액</a:t>
            </a:r>
            <a:r>
              <a:rPr lang="en-US" altLang="ko-KR" sz="1600" dirty="0" smtClean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en-US" sz="1600" dirty="0" smtClean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NULL</a:t>
            </a:r>
            <a:r>
              <a:rPr lang="ko-KR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은 </a:t>
            </a:r>
            <a:r>
              <a:rPr lang="ko-KR" altLang="en-US" sz="1600" dirty="0" smtClean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무시</a:t>
            </a:r>
            <a:r>
              <a:rPr lang="en-US" altLang="ko-KR" sz="1600" dirty="0" smtClean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sz="1600" dirty="0">
              <a:solidFill>
                <a:srgbClr val="00660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SUM(salary), SUM(</a:t>
            </a:r>
            <a:r>
              <a:rPr lang="en-US" altLang="en-US" sz="16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commission_pct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employees;</a:t>
            </a:r>
          </a:p>
          <a:p>
            <a:endParaRPr lang="en-US" altLang="en-US" sz="1600" dirty="0">
              <a:solidFill>
                <a:srgbClr val="00660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-- </a:t>
            </a:r>
            <a:r>
              <a:rPr lang="ko-KR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급여 </a:t>
            </a:r>
            <a:r>
              <a:rPr lang="ko-KR" altLang="en-US" sz="1600" dirty="0" smtClean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평균</a:t>
            </a:r>
            <a:r>
              <a:rPr lang="en-US" altLang="ko-KR" sz="1600" dirty="0" smtClean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en-US" altLang="en-US" sz="1600" dirty="0" smtClean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NULL</a:t>
            </a:r>
            <a:r>
              <a:rPr lang="ko-KR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은 </a:t>
            </a:r>
            <a:r>
              <a:rPr lang="ko-KR" altLang="en-US" sz="1600" dirty="0" smtClean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무시</a:t>
            </a:r>
            <a:r>
              <a:rPr lang="en-US" altLang="ko-KR" sz="1600" dirty="0" smtClean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lang="ko-KR" altLang="en-US" sz="1600" dirty="0">
              <a:solidFill>
                <a:srgbClr val="00660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AVG(salary)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employees;</a:t>
            </a:r>
          </a:p>
          <a:p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AVG(</a:t>
            </a:r>
            <a:r>
              <a:rPr lang="en-US" altLang="en-US" sz="16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commission_pct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), AVG(NVL(</a:t>
            </a:r>
            <a:r>
              <a:rPr lang="en-US" altLang="en-US" sz="16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commission_pct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, 0))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employees</a:t>
            </a:r>
            <a:r>
              <a:rPr lang="en-US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;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7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다중 행</a:t>
            </a:r>
            <a:r>
              <a:rPr lang="en-US" altLang="ko-KR" b="1" dirty="0"/>
              <a:t>(</a:t>
            </a:r>
            <a:r>
              <a:rPr lang="ko-KR" altLang="en-US" b="1" dirty="0"/>
              <a:t>그룹</a:t>
            </a:r>
            <a:r>
              <a:rPr lang="en-US" altLang="ko-KR" b="1" dirty="0"/>
              <a:t>) </a:t>
            </a:r>
            <a:r>
              <a:rPr lang="ko-KR" altLang="en-US" b="1" dirty="0"/>
              <a:t>함수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272" y="1327132"/>
            <a:ext cx="8821216" cy="381061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en-US" sz="1600" dirty="0" smtClean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-- </a:t>
            </a:r>
            <a:r>
              <a:rPr lang="ko-KR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최대값</a:t>
            </a:r>
            <a:r>
              <a:rPr lang="en-US" altLang="ko-KR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최소값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MAX(salary), MAX(</a:t>
            </a:r>
            <a:r>
              <a:rPr lang="en-US" altLang="en-US" sz="16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commission_pct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employees;</a:t>
            </a:r>
          </a:p>
          <a:p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MAX(</a:t>
            </a:r>
            <a:r>
              <a:rPr lang="en-US" altLang="en-US" sz="16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hire_date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), MIN(</a:t>
            </a:r>
            <a:r>
              <a:rPr lang="en-US" altLang="en-US" sz="16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hire_date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), MAX(</a:t>
            </a:r>
            <a:r>
              <a:rPr lang="en-US" altLang="en-US" sz="16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hire_date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) - MIN(</a:t>
            </a:r>
            <a:r>
              <a:rPr lang="en-US" altLang="en-US" sz="16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hire_date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) 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"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짬밥차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" 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employees;</a:t>
            </a:r>
          </a:p>
          <a:p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-- </a:t>
            </a:r>
            <a:r>
              <a:rPr lang="ko-KR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분산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VARIANCE(salary)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employees;</a:t>
            </a:r>
          </a:p>
          <a:p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-- </a:t>
            </a:r>
            <a:r>
              <a:rPr lang="ko-KR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표준편차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STDDEV(salary)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employees;</a:t>
            </a:r>
          </a:p>
        </p:txBody>
      </p:sp>
    </p:spTree>
    <p:extLst>
      <p:ext uri="{BB962C8B-B14F-4D97-AF65-F5344CB8AC3E}">
        <p14:creationId xmlns:p14="http://schemas.microsoft.com/office/powerpoint/2010/main" val="197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다중 행</a:t>
            </a:r>
            <a:r>
              <a:rPr lang="en-US" altLang="ko-KR" b="1" dirty="0"/>
              <a:t>(</a:t>
            </a:r>
            <a:r>
              <a:rPr lang="ko-KR" altLang="en-US" b="1" dirty="0"/>
              <a:t>그룹</a:t>
            </a:r>
            <a:r>
              <a:rPr lang="en-US" altLang="ko-KR" b="1" dirty="0"/>
              <a:t>) </a:t>
            </a:r>
            <a:r>
              <a:rPr lang="ko-KR" altLang="en-US" b="1" dirty="0"/>
              <a:t>함수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272" y="1327132"/>
            <a:ext cx="8821216" cy="40568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-- GROUP BY </a:t>
            </a:r>
            <a:r>
              <a:rPr lang="ko-KR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절</a:t>
            </a:r>
            <a:r>
              <a:rPr lang="en-US" altLang="ko-KR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특정 </a:t>
            </a:r>
            <a:r>
              <a:rPr lang="ko-KR" altLang="en-US" sz="1600" dirty="0" err="1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컬럼을</a:t>
            </a:r>
            <a:r>
              <a:rPr lang="ko-KR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 기준으로 </a:t>
            </a:r>
            <a:r>
              <a:rPr lang="ko-KR" altLang="en-US" sz="1600" dirty="0" err="1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그룹핑</a:t>
            </a:r>
            <a:r>
              <a:rPr lang="en-US" altLang="ko-KR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department_id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employees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GROUP BY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department_id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;</a:t>
            </a:r>
          </a:p>
          <a:p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-- </a:t>
            </a:r>
            <a:r>
              <a:rPr lang="ko-KR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부서별 급여총액</a:t>
            </a:r>
            <a:r>
              <a:rPr lang="en-US" altLang="ko-KR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ko-KR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평균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department_id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SUM(salary), AVG(salary)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employees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GROUP BY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department_id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;</a:t>
            </a:r>
          </a:p>
          <a:p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-- HAVING </a:t>
            </a:r>
            <a:r>
              <a:rPr lang="ko-KR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절</a:t>
            </a:r>
            <a:r>
              <a:rPr lang="en-US" altLang="ko-KR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그룹에 대한 조건</a:t>
            </a:r>
            <a:r>
              <a:rPr lang="en-US" altLang="ko-KR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department_id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SUM(salary), AVG(salary)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employees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GROUP BY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department_id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HAVING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department_id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= 10</a:t>
            </a:r>
            <a:r>
              <a:rPr lang="en-US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;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6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다중 행</a:t>
            </a:r>
            <a:r>
              <a:rPr lang="en-US" altLang="ko-KR" b="1" dirty="0"/>
              <a:t>(</a:t>
            </a:r>
            <a:r>
              <a:rPr lang="ko-KR" altLang="en-US" b="1" dirty="0"/>
              <a:t>그룹</a:t>
            </a:r>
            <a:r>
              <a:rPr lang="en-US" altLang="ko-KR" b="1" dirty="0"/>
              <a:t>) </a:t>
            </a:r>
            <a:r>
              <a:rPr lang="ko-KR" altLang="en-US" b="1" dirty="0"/>
              <a:t>함수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272" y="1327132"/>
            <a:ext cx="8821216" cy="43030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en-US" sz="1600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department_id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SUM(salary), AVG(salary)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employees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GROUP BY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department_id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HAVING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AVG(salary)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&gt;= 3000; </a:t>
            </a:r>
          </a:p>
          <a:p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department_id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MAX(salary), MIN(salary)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employees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GROUP BY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department_id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HAVING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MAX(salary)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&gt; 20000; </a:t>
            </a:r>
          </a:p>
          <a:p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 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hire_date</a:t>
            </a:r>
            <a:r>
              <a:rPr lang="en-US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en-US" altLang="en-US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COUNT (*)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employees</a:t>
            </a: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GROUP BY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hire_date</a:t>
            </a:r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en-US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ORDER BY </a:t>
            </a:r>
            <a:r>
              <a:rPr lang="en-US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hire_date</a:t>
            </a:r>
            <a:r>
              <a:rPr lang="en-US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;</a:t>
            </a:r>
          </a:p>
          <a:p>
            <a:endParaRPr lang="en-US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97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문자 처리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 함수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/>
              <a:t>문자</a:t>
            </a:r>
            <a:r>
              <a:rPr lang="en-US" altLang="ko-KR" dirty="0" smtClean="0"/>
              <a:t>[</a:t>
            </a:r>
            <a:r>
              <a:rPr lang="ko-KR" altLang="en-US" dirty="0" smtClean="0"/>
              <a:t>열</a:t>
            </a:r>
            <a:r>
              <a:rPr lang="en-US" altLang="ko-KR" dirty="0" smtClean="0"/>
              <a:t>]</a:t>
            </a:r>
            <a:r>
              <a:rPr lang="ko-KR" altLang="en-US" dirty="0" smtClean="0"/>
              <a:t>을 입력 받아 연산을 수행한 후 결과로 문자</a:t>
            </a:r>
            <a:r>
              <a:rPr lang="en-US" altLang="ko-KR" dirty="0" smtClean="0"/>
              <a:t>[</a:t>
            </a:r>
            <a:r>
              <a:rPr lang="ko-KR" altLang="en-US" dirty="0" smtClean="0"/>
              <a:t>열</a:t>
            </a:r>
            <a:r>
              <a:rPr lang="en-US" altLang="ko-KR" dirty="0" smtClean="0"/>
              <a:t>] </a:t>
            </a:r>
            <a:r>
              <a:rPr lang="ko-KR" altLang="en-US" dirty="0" smtClean="0"/>
              <a:t>또는 숫자를 반환하는 함수</a:t>
            </a:r>
            <a:endParaRPr lang="en-US" altLang="ko-KR" sz="1600" dirty="0"/>
          </a:p>
          <a:p>
            <a:pPr lvl="1"/>
            <a:r>
              <a:rPr lang="en-US" altLang="ko-KR" dirty="0" smtClean="0">
                <a:solidFill>
                  <a:srgbClr val="FF3300"/>
                </a:solidFill>
              </a:rPr>
              <a:t>CONCAT(column </a:t>
            </a:r>
            <a:r>
              <a:rPr lang="en-US" altLang="ko-KR" dirty="0">
                <a:solidFill>
                  <a:srgbClr val="FF3300"/>
                </a:solidFill>
              </a:rPr>
              <a:t>| expression, </a:t>
            </a:r>
            <a:r>
              <a:rPr lang="en-US" altLang="ko-KR" dirty="0" err="1">
                <a:solidFill>
                  <a:srgbClr val="FF3300"/>
                </a:solidFill>
              </a:rPr>
              <a:t>colum</a:t>
            </a:r>
            <a:r>
              <a:rPr lang="en-US" altLang="ko-KR" dirty="0">
                <a:solidFill>
                  <a:srgbClr val="FF3300"/>
                </a:solidFill>
              </a:rPr>
              <a:t> | expression)</a:t>
            </a:r>
            <a:endParaRPr lang="en-US" altLang="ko-KR" dirty="0" smtClean="0">
              <a:solidFill>
                <a:srgbClr val="FF3300"/>
              </a:solidFill>
            </a:endParaRPr>
          </a:p>
          <a:p>
            <a:pPr lvl="2"/>
            <a:r>
              <a:rPr lang="ko-KR" altLang="en-US" dirty="0" smtClean="0"/>
              <a:t>주어진 두 문자를 결합하여 반환</a:t>
            </a:r>
            <a:r>
              <a:rPr lang="en-US" altLang="ko-KR" dirty="0" smtClean="0"/>
              <a:t>, “||” </a:t>
            </a:r>
            <a:r>
              <a:rPr lang="ko-KR" altLang="en-US" dirty="0" smtClean="0"/>
              <a:t>연산자와 동일 기능 수행</a:t>
            </a:r>
            <a:endParaRPr lang="en-US" altLang="ko-KR" dirty="0"/>
          </a:p>
          <a:p>
            <a:pPr lvl="1"/>
            <a:r>
              <a:rPr lang="en-US" altLang="ko-KR" dirty="0" smtClean="0">
                <a:solidFill>
                  <a:srgbClr val="FF3300"/>
                </a:solidFill>
              </a:rPr>
              <a:t>INITCAP(column </a:t>
            </a:r>
            <a:r>
              <a:rPr lang="en-US" altLang="ko-KR" dirty="0">
                <a:solidFill>
                  <a:srgbClr val="FF3300"/>
                </a:solidFill>
              </a:rPr>
              <a:t>| expression)</a:t>
            </a:r>
            <a:endParaRPr lang="en-US" altLang="ko-KR" dirty="0" smtClean="0">
              <a:solidFill>
                <a:srgbClr val="FF3300"/>
              </a:solidFill>
            </a:endParaRPr>
          </a:p>
          <a:p>
            <a:pPr lvl="2"/>
            <a:r>
              <a:rPr lang="ko-KR" altLang="en-US" dirty="0" smtClean="0"/>
              <a:t>주어진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문자열의 첫 번째 문자를 대문자로 변환하여 반환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3300"/>
                </a:solidFill>
              </a:rPr>
              <a:t>LOWER(column </a:t>
            </a:r>
            <a:r>
              <a:rPr lang="en-US" altLang="ko-KR" dirty="0">
                <a:solidFill>
                  <a:srgbClr val="FF3300"/>
                </a:solidFill>
              </a:rPr>
              <a:t>| expression)</a:t>
            </a:r>
            <a:endParaRPr lang="en-US" altLang="ko-KR" dirty="0" smtClean="0">
              <a:solidFill>
                <a:srgbClr val="FF3300"/>
              </a:solidFill>
            </a:endParaRPr>
          </a:p>
          <a:p>
            <a:pPr lvl="2"/>
            <a:r>
              <a:rPr lang="ko-KR" altLang="en-US" dirty="0" smtClean="0"/>
              <a:t>주어진 문자열을 소문자로 변환하여 반환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3300"/>
                </a:solidFill>
              </a:rPr>
              <a:t>UPPER(column </a:t>
            </a:r>
            <a:r>
              <a:rPr lang="en-US" altLang="ko-KR" dirty="0">
                <a:solidFill>
                  <a:srgbClr val="FF3300"/>
                </a:solidFill>
              </a:rPr>
              <a:t>| expression)</a:t>
            </a:r>
            <a:endParaRPr lang="en-US" altLang="ko-KR" dirty="0" smtClean="0">
              <a:solidFill>
                <a:srgbClr val="FF3300"/>
              </a:solidFill>
            </a:endParaRPr>
          </a:p>
          <a:p>
            <a:pPr lvl="2"/>
            <a:r>
              <a:rPr lang="ko-KR" altLang="en-US" dirty="0" smtClean="0"/>
              <a:t>주어진 문자열</a:t>
            </a:r>
            <a:r>
              <a:rPr lang="ko-KR" altLang="en-US" dirty="0"/>
              <a:t>을 </a:t>
            </a:r>
            <a:r>
              <a:rPr lang="ko-KR" altLang="en-US" dirty="0" smtClean="0"/>
              <a:t>대문자로 변환하여 반환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3300"/>
                </a:solidFill>
              </a:rPr>
              <a:t>LPAD(column </a:t>
            </a:r>
            <a:r>
              <a:rPr lang="en-US" altLang="ko-KR" dirty="0">
                <a:solidFill>
                  <a:srgbClr val="FF3300"/>
                </a:solidFill>
              </a:rPr>
              <a:t>| expression, </a:t>
            </a:r>
            <a:r>
              <a:rPr lang="en-US" altLang="ko-KR" dirty="0" smtClean="0">
                <a:solidFill>
                  <a:srgbClr val="FF3300"/>
                </a:solidFill>
              </a:rPr>
              <a:t>n [,char])</a:t>
            </a:r>
          </a:p>
          <a:p>
            <a:pPr lvl="2"/>
            <a:r>
              <a:rPr lang="ko-KR" altLang="en-US" dirty="0" smtClean="0"/>
              <a:t>주어진 문자열에 대해 </a:t>
            </a:r>
            <a:r>
              <a:rPr lang="en-US" altLang="ko-KR" dirty="0" smtClean="0"/>
              <a:t>n</a:t>
            </a:r>
            <a:r>
              <a:rPr lang="ko-KR" altLang="en-US" dirty="0" smtClean="0"/>
              <a:t>자리 확보 후 오른쪽으로 정렬 후 왼쪽에 생긴 빈 공백에 특정 문자를 채워 반환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3300"/>
                </a:solidFill>
              </a:rPr>
              <a:t>RPAD(column </a:t>
            </a:r>
            <a:r>
              <a:rPr lang="en-US" altLang="ko-KR" dirty="0">
                <a:solidFill>
                  <a:srgbClr val="FF3300"/>
                </a:solidFill>
              </a:rPr>
              <a:t>| expression, n [,</a:t>
            </a:r>
            <a:r>
              <a:rPr lang="en-US" altLang="ko-KR" dirty="0" smtClean="0">
                <a:solidFill>
                  <a:srgbClr val="FF3300"/>
                </a:solidFill>
              </a:rPr>
              <a:t>char])</a:t>
            </a:r>
          </a:p>
          <a:p>
            <a:pPr lvl="2"/>
            <a:r>
              <a:rPr lang="ko-KR" altLang="en-US" dirty="0" smtClean="0"/>
              <a:t>주어진 문자열에 대해 </a:t>
            </a:r>
            <a:r>
              <a:rPr lang="en-US" altLang="ko-KR" dirty="0" smtClean="0"/>
              <a:t>n</a:t>
            </a:r>
            <a:r>
              <a:rPr lang="ko-KR" altLang="en-US" dirty="0"/>
              <a:t>자리 확보 후 </a:t>
            </a:r>
            <a:r>
              <a:rPr lang="ko-KR" altLang="en-US" dirty="0" smtClean="0"/>
              <a:t>왼쪽으로 </a:t>
            </a:r>
            <a:r>
              <a:rPr lang="ko-KR" altLang="en-US" dirty="0"/>
              <a:t>정렬 후 왼쪽에 생긴 빈 공백에 특정 문자를 채워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3300"/>
                </a:solidFill>
              </a:rPr>
              <a:t>SUBSTR(column </a:t>
            </a:r>
            <a:r>
              <a:rPr lang="en-US" altLang="ko-KR" dirty="0">
                <a:solidFill>
                  <a:srgbClr val="FF3300"/>
                </a:solidFill>
              </a:rPr>
              <a:t>| expression, </a:t>
            </a:r>
            <a:r>
              <a:rPr lang="en-US" altLang="ko-KR" dirty="0" smtClean="0">
                <a:solidFill>
                  <a:srgbClr val="FF3300"/>
                </a:solidFill>
              </a:rPr>
              <a:t>n [, length])</a:t>
            </a:r>
          </a:p>
          <a:p>
            <a:pPr lvl="2"/>
            <a:r>
              <a:rPr lang="ko-KR" altLang="en-US" dirty="0" smtClean="0"/>
              <a:t>주어진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문자열에서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자리부터 </a:t>
            </a:r>
            <a:r>
              <a:rPr lang="en-US" altLang="ko-KR" dirty="0" smtClean="0"/>
              <a:t>length</a:t>
            </a:r>
            <a:r>
              <a:rPr lang="ko-KR" altLang="en-US" dirty="0" smtClean="0"/>
              <a:t>개의 문자열을 추출하여 반환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3300"/>
                </a:solidFill>
              </a:rPr>
              <a:t>LENGTH(column </a:t>
            </a:r>
            <a:r>
              <a:rPr lang="en-US" altLang="ko-KR" dirty="0">
                <a:solidFill>
                  <a:srgbClr val="FF3300"/>
                </a:solidFill>
              </a:rPr>
              <a:t>| expression)</a:t>
            </a:r>
            <a:endParaRPr lang="en-US" altLang="ko-KR" dirty="0" smtClean="0">
              <a:solidFill>
                <a:srgbClr val="FF3300"/>
              </a:solidFill>
            </a:endParaRPr>
          </a:p>
          <a:p>
            <a:pPr lvl="2"/>
            <a:r>
              <a:rPr lang="ko-KR" altLang="en-US" dirty="0" smtClean="0"/>
              <a:t>주어진 문자열의 길이를 반환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99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문자 처리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 함수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ko-KR" dirty="0" smtClean="0">
                <a:solidFill>
                  <a:srgbClr val="FF3300"/>
                </a:solidFill>
              </a:rPr>
              <a:t>REPLACE(column </a:t>
            </a:r>
            <a:r>
              <a:rPr lang="en-US" altLang="ko-KR" dirty="0">
                <a:solidFill>
                  <a:srgbClr val="FF3300"/>
                </a:solidFill>
              </a:rPr>
              <a:t>| expression, </a:t>
            </a:r>
            <a:r>
              <a:rPr lang="en-US" altLang="ko-KR" dirty="0" smtClean="0">
                <a:solidFill>
                  <a:srgbClr val="FF3300"/>
                </a:solidFill>
              </a:rPr>
              <a:t>char1, char2)</a:t>
            </a:r>
          </a:p>
          <a:p>
            <a:pPr lvl="2"/>
            <a:r>
              <a:rPr lang="ko-KR" altLang="en-US" dirty="0" smtClean="0"/>
              <a:t>주어진 문자열의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특정 문자를 다른 문자로 변환하여 반환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3300"/>
                </a:solidFill>
              </a:rPr>
              <a:t>INSTR(column </a:t>
            </a:r>
            <a:r>
              <a:rPr lang="en-US" altLang="ko-KR" dirty="0">
                <a:solidFill>
                  <a:srgbClr val="FF3300"/>
                </a:solidFill>
              </a:rPr>
              <a:t>| expression, </a:t>
            </a:r>
            <a:r>
              <a:rPr lang="en-US" altLang="ko-KR" dirty="0" smtClean="0">
                <a:solidFill>
                  <a:srgbClr val="FF3300"/>
                </a:solidFill>
              </a:rPr>
              <a:t>char, n, index)</a:t>
            </a:r>
          </a:p>
          <a:p>
            <a:pPr lvl="2"/>
            <a:r>
              <a:rPr lang="ko-KR" altLang="en-US" dirty="0" smtClean="0"/>
              <a:t>주어진 문자열에서 </a:t>
            </a:r>
            <a:r>
              <a:rPr lang="en-US" altLang="ko-KR" dirty="0" smtClean="0"/>
              <a:t>char</a:t>
            </a:r>
            <a:r>
              <a:rPr lang="ko-KR" altLang="en-US" dirty="0" smtClean="0"/>
              <a:t>문자가 </a:t>
            </a:r>
            <a:r>
              <a:rPr lang="en-US" altLang="ko-KR" dirty="0" smtClean="0"/>
              <a:t>n </a:t>
            </a:r>
            <a:r>
              <a:rPr lang="ko-KR" altLang="en-US" dirty="0" smtClean="0"/>
              <a:t>시작위치에서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번째 출현하는 위치 반환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3300"/>
                </a:solidFill>
              </a:rPr>
              <a:t>LTRIM(column </a:t>
            </a:r>
            <a:r>
              <a:rPr lang="en-US" altLang="ko-KR" dirty="0">
                <a:solidFill>
                  <a:srgbClr val="FF3300"/>
                </a:solidFill>
              </a:rPr>
              <a:t>| expression, </a:t>
            </a:r>
            <a:r>
              <a:rPr lang="en-US" altLang="ko-KR" dirty="0" smtClean="0">
                <a:solidFill>
                  <a:srgbClr val="FF3300"/>
                </a:solidFill>
              </a:rPr>
              <a:t>char)</a:t>
            </a:r>
          </a:p>
          <a:p>
            <a:pPr lvl="2"/>
            <a:r>
              <a:rPr lang="ko-KR" altLang="en-US" dirty="0" smtClean="0"/>
              <a:t>주어진 문자열의 왼쪽에서 공백이나 특정문자 제거 후 반환</a:t>
            </a:r>
            <a:endParaRPr lang="en-US" altLang="ko-KR" dirty="0"/>
          </a:p>
          <a:p>
            <a:pPr lvl="1"/>
            <a:r>
              <a:rPr lang="en-US" altLang="ko-KR" dirty="0" smtClean="0">
                <a:solidFill>
                  <a:srgbClr val="FF3300"/>
                </a:solidFill>
              </a:rPr>
              <a:t>RTRIM(column </a:t>
            </a:r>
            <a:r>
              <a:rPr lang="en-US" altLang="ko-KR" dirty="0">
                <a:solidFill>
                  <a:srgbClr val="FF3300"/>
                </a:solidFill>
              </a:rPr>
              <a:t>| expression, </a:t>
            </a:r>
            <a:r>
              <a:rPr lang="en-US" altLang="ko-KR" dirty="0" smtClean="0">
                <a:solidFill>
                  <a:srgbClr val="FF3300"/>
                </a:solidFill>
              </a:rPr>
              <a:t>char)</a:t>
            </a:r>
            <a:endParaRPr lang="en-US" altLang="ko-KR" dirty="0">
              <a:solidFill>
                <a:srgbClr val="FF3300"/>
              </a:solidFill>
            </a:endParaRPr>
          </a:p>
          <a:p>
            <a:pPr lvl="2"/>
            <a:r>
              <a:rPr lang="ko-KR" altLang="en-US" dirty="0" smtClean="0"/>
              <a:t>주어진 문자열의 오른쪽에서 공백이나 특정문자 제거 후 반환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3300"/>
                </a:solidFill>
              </a:rPr>
              <a:t>TRIM( char FROM column </a:t>
            </a:r>
            <a:r>
              <a:rPr lang="en-US" altLang="ko-KR" dirty="0">
                <a:solidFill>
                  <a:srgbClr val="FF3300"/>
                </a:solidFill>
              </a:rPr>
              <a:t>| expression)</a:t>
            </a:r>
            <a:endParaRPr lang="en-US" altLang="ko-KR" dirty="0" smtClean="0">
              <a:solidFill>
                <a:srgbClr val="FF3300"/>
              </a:solidFill>
            </a:endParaRPr>
          </a:p>
          <a:p>
            <a:pPr lvl="2"/>
            <a:r>
              <a:rPr lang="ko-KR" altLang="en-US" dirty="0" smtClean="0"/>
              <a:t>주어진 문자열의 왼쪽과 오른쪽으로부터 </a:t>
            </a:r>
            <a:r>
              <a:rPr lang="en-US" altLang="ko-KR" dirty="0" smtClean="0"/>
              <a:t>char </a:t>
            </a:r>
            <a:r>
              <a:rPr lang="ko-KR" altLang="en-US" dirty="0" smtClean="0"/>
              <a:t>문자열 제거 후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717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문자 처리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 함수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280" y="1170335"/>
            <a:ext cx="8749208" cy="430305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CONCAT('Oracle', </a:t>
            </a:r>
            <a:r>
              <a:rPr lang="en-US" altLang="ko-KR" sz="16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'Java Developer')</a:t>
            </a:r>
            <a:endParaRPr lang="en-US" altLang="ko-KR" sz="1600" dirty="0">
              <a:solidFill>
                <a:srgbClr val="FF330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dual;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INITCAP(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'</a:t>
            </a:r>
            <a:r>
              <a:rPr lang="en-US" altLang="ko-KR" sz="16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kim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ki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jung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')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dual;</a:t>
            </a:r>
          </a:p>
          <a:p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first_name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last_name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employees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WHERE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first_name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= '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james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'</a:t>
            </a:r>
          </a:p>
          <a:p>
            <a:r>
              <a:rPr lang="en-US" altLang="ko-KR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--WHERE LOWER(</a:t>
            </a:r>
            <a:r>
              <a:rPr lang="en-US" altLang="ko-KR" sz="1600" dirty="0" err="1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first_name</a:t>
            </a:r>
            <a:r>
              <a:rPr lang="en-US" altLang="ko-KR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) = </a:t>
            </a:r>
            <a:r>
              <a:rPr lang="en-US" altLang="ko-KR" sz="1600" dirty="0" smtClean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'</a:t>
            </a:r>
            <a:r>
              <a:rPr lang="en-US" altLang="ko-KR" sz="1600" dirty="0" err="1" smtClean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james</a:t>
            </a:r>
            <a:r>
              <a:rPr lang="en-US" altLang="ko-KR" sz="1600" dirty="0" smtClean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‘;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LPAD('</a:t>
            </a:r>
            <a:r>
              <a:rPr lang="en-US" altLang="ko-KR" sz="16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DataBase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', 10, '*')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dual;</a:t>
            </a:r>
          </a:p>
          <a:p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SUBSTR('Java Developer', 6, 9)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dual;</a:t>
            </a:r>
          </a:p>
        </p:txBody>
      </p:sp>
    </p:spTree>
    <p:extLst>
      <p:ext uri="{BB962C8B-B14F-4D97-AF65-F5344CB8AC3E}">
        <p14:creationId xmlns:p14="http://schemas.microsoft.com/office/powerpoint/2010/main" val="10983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문자 처리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 함수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280" y="1170335"/>
            <a:ext cx="8749208" cy="464776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first_name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, 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LENGTH(</a:t>
            </a:r>
            <a:r>
              <a:rPr lang="en-US" altLang="ko-KR" sz="16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first_name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)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employees;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REPLACE('Jack and </a:t>
            </a:r>
            <a:r>
              <a:rPr lang="en-US" altLang="ko-KR" sz="16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Jue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', 'J', '</a:t>
            </a:r>
            <a:r>
              <a:rPr lang="en-US" altLang="ko-KR" sz="16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Bl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')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dual;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INSTR(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'</a:t>
            </a:r>
            <a:r>
              <a:rPr lang="en-US" altLang="ko-KR" sz="16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DataBase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', 'B')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--SELECT </a:t>
            </a:r>
            <a:r>
              <a:rPr lang="en-US" altLang="ko-KR" sz="1600" dirty="0" smtClean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INSTR(</a:t>
            </a:r>
            <a:r>
              <a:rPr lang="en-US" altLang="ko-KR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'</a:t>
            </a:r>
            <a:r>
              <a:rPr lang="en-US" altLang="ko-KR" sz="1600" dirty="0" err="1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DataBase</a:t>
            </a:r>
            <a:r>
              <a:rPr lang="en-US" altLang="ko-KR" sz="1600" dirty="0">
                <a:solidFill>
                  <a:srgbClr val="006600"/>
                </a:solidFill>
                <a:latin typeface="나눔고딕 ExtraBold" pitchFamily="50" charset="-127"/>
                <a:ea typeface="나눔고딕 ExtraBold" pitchFamily="50" charset="-127"/>
              </a:rPr>
              <a:t>', 'a', 1, 2)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dual;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LTRIM('</a:t>
            </a:r>
            <a:r>
              <a:rPr lang="en-US" altLang="ko-KR" sz="1600" dirty="0" err="1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JavaDeveloper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', 'Java')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dual;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TRIM</a:t>
            </a:r>
            <a:r>
              <a:rPr lang="en-US" altLang="ko-KR" sz="16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(‘      Java Developer      ')</a:t>
            </a:r>
            <a:endParaRPr lang="en-US" altLang="ko-KR" sz="1600" dirty="0">
              <a:solidFill>
                <a:srgbClr val="FF3300"/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dual;</a:t>
            </a:r>
          </a:p>
        </p:txBody>
      </p:sp>
    </p:spTree>
    <p:extLst>
      <p:ext uri="{BB962C8B-B14F-4D97-AF65-F5344CB8AC3E}">
        <p14:creationId xmlns:p14="http://schemas.microsoft.com/office/powerpoint/2010/main" val="19998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숫자 처리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 함수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숫자를 입력 받아</a:t>
            </a:r>
            <a:r>
              <a:rPr lang="en-US" altLang="ko-KR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연산을 수행한 후 결과로 숫자를 </a:t>
            </a:r>
            <a:r>
              <a:rPr lang="ko-KR" altLang="en-US" dirty="0" smtClean="0"/>
              <a:t>반환하는 함수</a:t>
            </a:r>
            <a:endParaRPr lang="en-US" altLang="ko-KR" sz="1600" dirty="0"/>
          </a:p>
          <a:p>
            <a:pPr lvl="1"/>
            <a:r>
              <a:rPr lang="en-US" altLang="ko-KR" dirty="0" smtClean="0">
                <a:solidFill>
                  <a:srgbClr val="FF3300"/>
                </a:solidFill>
              </a:rPr>
              <a:t>ROUND(column | expression, n)</a:t>
            </a:r>
          </a:p>
          <a:p>
            <a:pPr lvl="2"/>
            <a:r>
              <a:rPr lang="ko-KR" altLang="en-US" dirty="0" smtClean="0"/>
              <a:t>주어진 숫자를 소수점 </a:t>
            </a:r>
            <a:r>
              <a:rPr lang="en-US" altLang="ko-KR" dirty="0" smtClean="0"/>
              <a:t>n</a:t>
            </a:r>
            <a:r>
              <a:rPr lang="ko-KR" altLang="en-US" dirty="0" smtClean="0"/>
              <a:t>째 자리로 반올림하여 반환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</a:t>
            </a:r>
            <a:r>
              <a:rPr lang="ko-KR" altLang="en-US" dirty="0" smtClean="0"/>
              <a:t>이 생략되면 기본값으</a:t>
            </a:r>
            <a:r>
              <a:rPr lang="ko-KR" altLang="en-US" dirty="0"/>
              <a:t>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사용되어 반환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3300"/>
                </a:solidFill>
              </a:rPr>
              <a:t>TRUNC(column | expression, n)</a:t>
            </a:r>
          </a:p>
          <a:p>
            <a:pPr lvl="2"/>
            <a:r>
              <a:rPr lang="ko-KR" altLang="en-US" dirty="0" smtClean="0"/>
              <a:t>주어진 숫자를 소수점 </a:t>
            </a:r>
            <a:r>
              <a:rPr lang="en-US" altLang="ko-KR" dirty="0" smtClean="0"/>
              <a:t>n</a:t>
            </a:r>
            <a:r>
              <a:rPr lang="ko-KR" altLang="en-US" dirty="0" smtClean="0"/>
              <a:t>째 자리까지 남기고 잘라낸 후 반환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</a:t>
            </a:r>
            <a:r>
              <a:rPr lang="ko-KR" altLang="en-US" dirty="0" smtClean="0"/>
              <a:t>이 생략되면 기본값으로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사용되어 정수만 반환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3300"/>
                </a:solidFill>
              </a:rPr>
              <a:t>MOD(column </a:t>
            </a:r>
            <a:r>
              <a:rPr lang="en-US" altLang="ko-KR" dirty="0">
                <a:solidFill>
                  <a:srgbClr val="FF3300"/>
                </a:solidFill>
              </a:rPr>
              <a:t>| expression, </a:t>
            </a:r>
            <a:r>
              <a:rPr lang="en-US" altLang="ko-KR" dirty="0" err="1">
                <a:solidFill>
                  <a:srgbClr val="FF3300"/>
                </a:solidFill>
              </a:rPr>
              <a:t>colum</a:t>
            </a:r>
            <a:r>
              <a:rPr lang="en-US" altLang="ko-KR" dirty="0">
                <a:solidFill>
                  <a:srgbClr val="FF3300"/>
                </a:solidFill>
              </a:rPr>
              <a:t> | expression)</a:t>
            </a:r>
            <a:endParaRPr lang="en-US" altLang="ko-KR" dirty="0" smtClean="0">
              <a:solidFill>
                <a:srgbClr val="FF3300"/>
              </a:solidFill>
            </a:endParaRPr>
          </a:p>
          <a:p>
            <a:pPr lvl="2"/>
            <a:r>
              <a:rPr lang="ko-KR" altLang="en-US" dirty="0" smtClean="0"/>
              <a:t>주어진 첫 번째 숫자를  두 번째 숫자로 나눈 나머지 값을 반환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3300"/>
                </a:solidFill>
              </a:rPr>
              <a:t>CEIL(column | expression)</a:t>
            </a:r>
          </a:p>
          <a:p>
            <a:pPr lvl="2"/>
            <a:r>
              <a:rPr lang="ko-KR" altLang="en-US" dirty="0" smtClean="0"/>
              <a:t>주어</a:t>
            </a:r>
            <a:r>
              <a:rPr lang="ko-KR" altLang="en-US" dirty="0"/>
              <a:t>진 </a:t>
            </a:r>
            <a:r>
              <a:rPr lang="ko-KR" altLang="en-US" dirty="0" smtClean="0"/>
              <a:t>숫자보다 큰 정수 중에 가장 작은 정수를 반환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3300"/>
                </a:solidFill>
              </a:rPr>
              <a:t>FLOOR(column | expression)</a:t>
            </a:r>
          </a:p>
          <a:p>
            <a:pPr lvl="2"/>
            <a:r>
              <a:rPr lang="ko-KR" altLang="en-US" dirty="0" smtClean="0"/>
              <a:t>주어</a:t>
            </a:r>
            <a:r>
              <a:rPr lang="ko-KR" altLang="en-US" dirty="0"/>
              <a:t>진 </a:t>
            </a:r>
            <a:r>
              <a:rPr lang="ko-KR" altLang="en-US" dirty="0" smtClean="0"/>
              <a:t>숫자보다 작은 정수 중에 가장 큰 정수를 반환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3300"/>
                </a:solidFill>
              </a:rPr>
              <a:t>ABS(column </a:t>
            </a:r>
            <a:r>
              <a:rPr lang="en-US" altLang="ko-KR" dirty="0">
                <a:solidFill>
                  <a:srgbClr val="FF3300"/>
                </a:solidFill>
              </a:rPr>
              <a:t>| expression)</a:t>
            </a:r>
          </a:p>
          <a:p>
            <a:pPr lvl="2"/>
            <a:r>
              <a:rPr lang="ko-KR" altLang="en-US" dirty="0"/>
              <a:t>주어진 </a:t>
            </a:r>
            <a:r>
              <a:rPr lang="ko-KR" altLang="en-US" dirty="0" smtClean="0"/>
              <a:t>숫자의 절대값 반환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3300"/>
                </a:solidFill>
              </a:rPr>
              <a:t>LN(column </a:t>
            </a:r>
            <a:r>
              <a:rPr lang="en-US" altLang="ko-KR" dirty="0">
                <a:solidFill>
                  <a:srgbClr val="FF3300"/>
                </a:solidFill>
              </a:rPr>
              <a:t>| expression)</a:t>
            </a:r>
          </a:p>
          <a:p>
            <a:pPr lvl="2"/>
            <a:r>
              <a:rPr lang="ko-KR" altLang="en-US" dirty="0"/>
              <a:t>주어진 </a:t>
            </a:r>
            <a:r>
              <a:rPr lang="ko-KR" altLang="en-US" dirty="0" smtClean="0"/>
              <a:t>숫자의 자연로그 값을 반환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9992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숫자 처리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 함수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ko-KR" dirty="0" smtClean="0">
                <a:solidFill>
                  <a:srgbClr val="FF3300"/>
                </a:solidFill>
              </a:rPr>
              <a:t>POWER(column | expression, n)</a:t>
            </a:r>
          </a:p>
          <a:p>
            <a:pPr lvl="2"/>
            <a:r>
              <a:rPr lang="ko-KR" altLang="en-US" dirty="0" smtClean="0"/>
              <a:t>주어진 숫자의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승 값을 반환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3300"/>
                </a:solidFill>
              </a:rPr>
              <a:t>SQRT(column | expression, n)</a:t>
            </a:r>
          </a:p>
          <a:p>
            <a:pPr lvl="2"/>
            <a:r>
              <a:rPr lang="ko-KR" altLang="en-US" dirty="0" smtClean="0"/>
              <a:t>주어진 숫자의 루트 값을 반환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solidFill>
                  <a:srgbClr val="FF3300"/>
                </a:solidFill>
              </a:rPr>
              <a:t>SIN(column </a:t>
            </a:r>
            <a:r>
              <a:rPr lang="en-US" altLang="ko-KR" dirty="0">
                <a:solidFill>
                  <a:srgbClr val="FF3300"/>
                </a:solidFill>
              </a:rPr>
              <a:t>| </a:t>
            </a:r>
            <a:r>
              <a:rPr lang="en-US" altLang="ko-KR" dirty="0" smtClean="0">
                <a:solidFill>
                  <a:srgbClr val="FF3300"/>
                </a:solidFill>
              </a:rPr>
              <a:t>expression)</a:t>
            </a:r>
            <a:endParaRPr lang="en-US" altLang="ko-KR" dirty="0">
              <a:solidFill>
                <a:srgbClr val="FF3300"/>
              </a:solidFill>
            </a:endParaRPr>
          </a:p>
          <a:p>
            <a:pPr lvl="2"/>
            <a:r>
              <a:rPr lang="ko-KR" altLang="en-US" dirty="0" smtClean="0"/>
              <a:t>주어진 숫자의 </a:t>
            </a:r>
            <a:r>
              <a:rPr lang="en-US" altLang="ko-KR" dirty="0" smtClean="0"/>
              <a:t>SIN</a:t>
            </a:r>
            <a:r>
              <a:rPr lang="ko-KR" altLang="en-US" dirty="0" smtClean="0"/>
              <a:t> 값을 반환</a:t>
            </a:r>
            <a:endParaRPr lang="en-US" altLang="ko-KR" dirty="0"/>
          </a:p>
          <a:p>
            <a:pPr lvl="1"/>
            <a:r>
              <a:rPr lang="en-US" altLang="ko-KR" dirty="0" smtClean="0">
                <a:solidFill>
                  <a:srgbClr val="FF3300"/>
                </a:solidFill>
              </a:rPr>
              <a:t>COS(column </a:t>
            </a:r>
            <a:r>
              <a:rPr lang="en-US" altLang="ko-KR" dirty="0">
                <a:solidFill>
                  <a:srgbClr val="FF3300"/>
                </a:solidFill>
              </a:rPr>
              <a:t>| expression)</a:t>
            </a:r>
          </a:p>
          <a:p>
            <a:pPr lvl="2"/>
            <a:r>
              <a:rPr lang="ko-KR" altLang="en-US" dirty="0"/>
              <a:t>주어진 숫자의 </a:t>
            </a:r>
            <a:r>
              <a:rPr lang="en-US" altLang="ko-KR" dirty="0" smtClean="0"/>
              <a:t>COS</a:t>
            </a:r>
            <a:r>
              <a:rPr lang="ko-KR" altLang="en-US" dirty="0" smtClean="0"/>
              <a:t> </a:t>
            </a:r>
            <a:r>
              <a:rPr lang="ko-KR" altLang="en-US" dirty="0"/>
              <a:t>값을 반환</a:t>
            </a:r>
            <a:endParaRPr lang="en-US" altLang="ko-KR" dirty="0"/>
          </a:p>
          <a:p>
            <a:pPr lvl="1"/>
            <a:r>
              <a:rPr lang="en-US" altLang="ko-KR" dirty="0" smtClean="0">
                <a:solidFill>
                  <a:srgbClr val="FF3300"/>
                </a:solidFill>
              </a:rPr>
              <a:t>TAN(column </a:t>
            </a:r>
            <a:r>
              <a:rPr lang="en-US" altLang="ko-KR" dirty="0">
                <a:solidFill>
                  <a:srgbClr val="FF3300"/>
                </a:solidFill>
              </a:rPr>
              <a:t>| expression)</a:t>
            </a:r>
          </a:p>
          <a:p>
            <a:pPr lvl="2"/>
            <a:r>
              <a:rPr lang="ko-KR" altLang="en-US" dirty="0"/>
              <a:t>주어진 숫자의 </a:t>
            </a:r>
            <a:r>
              <a:rPr lang="en-US" altLang="ko-KR" dirty="0" smtClean="0"/>
              <a:t>TAN</a:t>
            </a:r>
            <a:r>
              <a:rPr lang="ko-KR" altLang="en-US" dirty="0" smtClean="0"/>
              <a:t> </a:t>
            </a:r>
            <a:r>
              <a:rPr lang="ko-KR" altLang="en-US" dirty="0"/>
              <a:t>값을 </a:t>
            </a:r>
            <a:r>
              <a:rPr lang="ko-KR" altLang="en-US" dirty="0" smtClean="0"/>
              <a:t>반환</a:t>
            </a:r>
            <a:endParaRPr lang="en-US" altLang="ko-KR" dirty="0" smtClean="0"/>
          </a:p>
          <a:p>
            <a:pPr lvl="2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0040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/>
              <a:t>숫자 처리</a:t>
            </a:r>
            <a:r>
              <a:rPr lang="ko-KR" altLang="en-US" sz="2800" b="1" dirty="0" smtClean="0">
                <a:latin typeface="나눔명조 ExtraBold" pitchFamily="18" charset="-127"/>
                <a:ea typeface="나눔명조 ExtraBold" pitchFamily="18" charset="-127"/>
              </a:rPr>
              <a:t> 함수</a:t>
            </a:r>
            <a:endParaRPr lang="ko-KR" altLang="en-US" sz="2800" b="1" dirty="0">
              <a:latin typeface="나눔명조 ExtraBold" pitchFamily="18" charset="-127"/>
              <a:ea typeface="나눔명조 ExtraBold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6280" y="1170335"/>
            <a:ext cx="8749208" cy="45492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C00000"/>
            </a:solidFill>
            <a:prstDash val="dash"/>
          </a:ln>
        </p:spPr>
        <p:txBody>
          <a:bodyPr wrap="square" lIns="180000" tIns="180000" rIns="252000" bIns="18000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ROUND(45.923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), ROUND(45.923, 0), ROUND(45.923, 2), ROUND(45.923, -1) 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dual</a:t>
            </a:r>
          </a:p>
          <a:p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TRUNC(45.923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), TRUNC(45.923, 0), TRUNC(45.923, 2), TRUNC(45.923, -1) 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dual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;</a:t>
            </a:r>
          </a:p>
          <a:p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ko-KR" sz="1600" dirty="0" smtClean="0">
                <a:latin typeface="나눔고딕 ExtraBold" pitchFamily="50" charset="-127"/>
                <a:ea typeface="나눔고딕 ExtraBold" pitchFamily="50" charset="-127"/>
              </a:rPr>
              <a:t>  </a:t>
            </a:r>
            <a:r>
              <a:rPr lang="en-US" altLang="ko-KR" sz="16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MOD(123456, 2)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ko-KR" sz="1600" dirty="0" smtClean="0">
                <a:latin typeface="나눔고딕 ExtraBold" pitchFamily="50" charset="-127"/>
                <a:ea typeface="나눔고딕 ExtraBold" pitchFamily="50" charset="-127"/>
              </a:rPr>
              <a:t> dual;</a:t>
            </a:r>
          </a:p>
          <a:p>
            <a:endParaRPr lang="en-US" altLang="ko-KR" sz="1600" dirty="0" smtClean="0"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ko-KR" sz="1600" dirty="0" smtClean="0">
                <a:latin typeface="나눔고딕 ExtraBold" pitchFamily="50" charset="-127"/>
                <a:ea typeface="나눔고딕 ExtraBold" pitchFamily="50" charset="-127"/>
              </a:rPr>
              <a:t>  </a:t>
            </a:r>
            <a:r>
              <a:rPr lang="en-US" altLang="ko-KR" sz="16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CEIL(123.123)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ko-KR" sz="1600" dirty="0" smtClean="0">
                <a:latin typeface="나눔고딕 ExtraBold" pitchFamily="50" charset="-127"/>
                <a:ea typeface="나눔고딕 ExtraBold" pitchFamily="50" charset="-127"/>
              </a:rPr>
              <a:t> dual;</a:t>
            </a:r>
          </a:p>
          <a:p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ko-KR" sz="1600" dirty="0" smtClean="0">
                <a:latin typeface="나눔고딕 ExtraBold" pitchFamily="50" charset="-127"/>
                <a:ea typeface="나눔고딕 ExtraBold" pitchFamily="50" charset="-127"/>
              </a:rPr>
              <a:t>  </a:t>
            </a:r>
            <a:r>
              <a:rPr lang="en-US" altLang="ko-KR" sz="16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FLOOR(123.123)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ko-KR" sz="1600" dirty="0" smtClean="0">
                <a:latin typeface="나눔고딕 ExtraBold" pitchFamily="50" charset="-127"/>
                <a:ea typeface="나눔고딕 ExtraBold" pitchFamily="50" charset="-127"/>
              </a:rPr>
              <a:t> dual;</a:t>
            </a: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SELECT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sz="1600" dirty="0" smtClean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POWER(5</a:t>
            </a:r>
            <a:r>
              <a:rPr lang="en-US" altLang="ko-KR" sz="1600" dirty="0">
                <a:solidFill>
                  <a:srgbClr val="FF3300"/>
                </a:solidFill>
                <a:latin typeface="나눔고딕 ExtraBold" pitchFamily="50" charset="-127"/>
                <a:ea typeface="나눔고딕 ExtraBold" pitchFamily="50" charset="-127"/>
              </a:rPr>
              <a:t>, 2), SQRT(5)</a:t>
            </a:r>
          </a:p>
          <a:p>
            <a:r>
              <a:rPr lang="en-US" altLang="ko-KR" sz="1600" dirty="0">
                <a:solidFill>
                  <a:srgbClr val="0070C0"/>
                </a:solidFill>
                <a:latin typeface="나눔고딕 ExtraBold" pitchFamily="50" charset="-127"/>
                <a:ea typeface="나눔고딕 ExtraBold" pitchFamily="50" charset="-127"/>
              </a:rPr>
              <a:t>FROM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 dual;</a:t>
            </a:r>
            <a:endParaRPr lang="en-US" altLang="ko-KR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98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2005</Words>
  <Application>Microsoft Office PowerPoint</Application>
  <PresentationFormat>사용자 지정</PresentationFormat>
  <Paragraphs>457</Paragraphs>
  <Slides>28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Oracle 함수</vt:lpstr>
      <vt:lpstr>Oracle 함수</vt:lpstr>
      <vt:lpstr>문자 처리 함수</vt:lpstr>
      <vt:lpstr>문자 처리 함수</vt:lpstr>
      <vt:lpstr>문자 처리 함수</vt:lpstr>
      <vt:lpstr>문자 처리 함수</vt:lpstr>
      <vt:lpstr>숫자 처리 함수</vt:lpstr>
      <vt:lpstr>숫자 처리 함수</vt:lpstr>
      <vt:lpstr>숫자 처리 함수</vt:lpstr>
      <vt:lpstr>날짜 처리 함수</vt:lpstr>
      <vt:lpstr>날짜 처리 함수</vt:lpstr>
      <vt:lpstr>날짜 처리 함수</vt:lpstr>
      <vt:lpstr>형 변환 함수</vt:lpstr>
      <vt:lpstr>형 변환 함수</vt:lpstr>
      <vt:lpstr>형 변환 함수</vt:lpstr>
      <vt:lpstr>형 변환 함수</vt:lpstr>
      <vt:lpstr>형 변환 함수</vt:lpstr>
      <vt:lpstr>형 변환 함수</vt:lpstr>
      <vt:lpstr>형 변환 함수</vt:lpstr>
      <vt:lpstr>일반 함수 : 모든 데이터타입에 사용 가능</vt:lpstr>
      <vt:lpstr>조건 함수</vt:lpstr>
      <vt:lpstr>조건 함수</vt:lpstr>
      <vt:lpstr>다중 행(그룹) 함수</vt:lpstr>
      <vt:lpstr>다중 행(그룹) 함수</vt:lpstr>
      <vt:lpstr>다중 행(그룹) 함수</vt:lpstr>
      <vt:lpstr>다중 행(그룹) 함수</vt:lpstr>
      <vt:lpstr>다중 행(그룹) 함수</vt:lpstr>
      <vt:lpstr>다중 행(그룹) 함수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Oracle 함수</dc:title>
  <cp:lastModifiedBy>kosta</cp:lastModifiedBy>
  <cp:revision>482</cp:revision>
  <dcterms:created xsi:type="dcterms:W3CDTF">2011-05-05T14:24:12Z</dcterms:created>
  <dcterms:modified xsi:type="dcterms:W3CDTF">2015-02-26T05:26:12Z</dcterms:modified>
</cp:coreProperties>
</file>