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85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2" r:id="rId24"/>
    <p:sldId id="283" r:id="rId25"/>
    <p:sldId id="284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6"/>
    <p:restoredTop sz="71921" autoAdjust="0"/>
  </p:normalViewPr>
  <p:slideViewPr>
    <p:cSldViewPr>
      <p:cViewPr varScale="1">
        <p:scale>
          <a:sx n="63" d="100"/>
          <a:sy n="63" d="100"/>
        </p:scale>
        <p:origin x="2045" y="53"/>
      </p:cViewPr>
      <p:guideLst>
        <p:guide orient="horz" pos="2159"/>
        <p:guide pos="287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9T10:45:26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18238 12007 0,'0'24'94,"-24"-24"-78,24 24-16,-23 0 15,23 0-15,-24-24 16,0 24-16,24 0 16,-24-1-16,0 1 15,0 0 1,0-24 0,24 24-1,-24-24-15,1 24 16,23 0-16,-24-24 15,0 24-15,-24 0 16,24-1-16,0 1 16,-23 0-16,-1 24 15,24-24 1,-24 0-16,24 0 16,24-1-16,-24-23 15,24 24 16</inkml:trace>
  <inkml:trace contextRef="#ctx0" brushRef="#br0" timeOffset="1438.8418">18740 12055 0,'-24'0'94,"0"24"-78,0 0-16,0 0 15,0 0-15,0-24 16,24 23-16,-24-23 16,24 24-1,-23-24-15,-1 24 16,0 0 15,0-24-31,24 24 16,-24-24-16,0 24 15,0 0 1,1 0 0,-1-24-16,24 23 15,-24 1 1,24 0-1,-24-24-15,24 24 16,-24-24-16,0 0 16,24 24-1,-24-24-15,0 24 16,1-24 15,23 24-15,-24 0-1,24-1 1,-24-23 0,24 24-1,-24-24-15,0 0 32,24 24-32,-24 0 31,24 0 16,0 0-16,-24-24-31,24 24 16</inkml:trace>
  <inkml:trace contextRef="#ctx0" brushRef="#br0" timeOffset="2836.5617">19456 12079 0,'-24'0'62,"0"0"-31,0-24 1,0 24-17,0 0 1,1 0-1,-1 0 1,0 0 31,0 0-16,0 0-15,24 24 15,-24-24 0,0 24-15,24 0 46,0 0-30,0-1-17,0 1-15</inkml:trace>
  <inkml:trace contextRef="#ctx0" brushRef="#br0" timeOffset="3768.0232">19193 12198 0,'24'0'16,"-24"24"-16,24-24 16,0 24-1,0-24 1,0 0-16,-24 24 62,23 0-46,1 0-16,0-24 16,-24 24-16,24-1 15,0 1 16,-24 0-31,0 0 16,0 0 15,0 0-15,0 0 0,0 0 15,0-1-16,0 1 17,-24-24-17,0 0 17,0 0-17,0 0 1,1 0-16,-1 0 15,0 0-15,24-24 16,-24 24 0,0 0-1,0 0 32,0 0-31,0-23-1,1 23 1,23-24-16</inkml:trace>
  <inkml:trace contextRef="#ctx0" brushRef="#br0" timeOffset="4369.6215">19694 12079 0</inkml:trace>
  <inkml:trace contextRef="#ctx0" brushRef="#br0" timeOffset="4652.3768">19718 12342 0,'0'0'0,"0"23"0,0 1 16,0 0-16,24-24 62</inkml:trace>
  <inkml:trace contextRef="#ctx0" brushRef="#br0" timeOffset="5302.124">19766 12079 0</inkml:trace>
  <inkml:trace contextRef="#ctx0" brushRef="#br0" timeOffset="5921.7513">19766 12079 0,'0'24'63,"0"0"-32,0 0-15,0-1-1,0 1 1,0 0 0,0 0 15,0 0 0,0 0-31,0 0 16,0 0-1,0-1-15,0 1 16,0 0 0,0 0 15,24 0 16,-24 0-47,0 0 15,0 0 17,24-24-32,-24 23 78</inkml:trace>
  <inkml:trace contextRef="#ctx0" brushRef="#br0" timeOffset="6628.6316">20053 12079 0</inkml:trace>
  <inkml:trace contextRef="#ctx0" brushRef="#br0" timeOffset="7320.4706">20053 12079 0,'0'24'31,"0"0"-15,0 0 0,0-1-16,0 1 15,0 0 1,0 0-16,0 0 15,0 0 1,-24-24 0,24 24-1,0 0 1,0-1 0,-24 1-1,24 0 1,-24-24-1,24 24-15,-24 0 16,24 0 0,-24-24-16,24 24 15,0 0 1,-24-1 0,24 1-16,-24-24 15,24 24-15,0 0 31,-23-24-15,23 24 0,0 0-1,-24 0-15,0 0 16,24-1 0,-24 1-1,0 0 1,24 0-16,-24-24 31,24 24-31,0 0 172</inkml:trace>
  <inkml:trace contextRef="#ctx0" brushRef="#br0" timeOffset="9876.271">20578 12103 0,'0'-24'94,"-24"24"-63,0 0-15,0 0-1,0 0 1,24 24 47,-24-24-48,1 0 16,23 24-15,-24 0 47,0-24-48,24 23-15,0 1 31,-24-24-15,24 24 15,0 0 1,0 0-1,0 0-16,24-24 95,0 0-79,-24 24-15,24-24-1,-1 0 17,-23 24-17,24-24 16,0 0-15,0 0 47,-24 23-32,0 1-16,0 0-15,0 0 16,0 0-16,0 0 16,0 0-1,0 0 1,0-1 0,0 1 15,0 0 0,0 0-15,0 0 15,-24-24-15,0 0 30,0 0-30,1 0 0,-1 0-1,24-24-15,-24 24 16,24-24 0,-24 24-1,0 0 16,0 0 16,24-24-47,-24 24 47,24-24 31</inkml:trace>
  <inkml:trace contextRef="#ctx0" brushRef="#br0" timeOffset="11956.8044">21175 12079 0,'-24'0'93,"0"0"-77,0 0 0,0 0 15,0 0-31,0 0 31,0 24 0,24 0 1,0 0-1,0-1-16,0 1 1,0 0 15,0 0-15,0 0 15,0 0-15,0 0-1,0 0 1,0-1 0,0 1-1,0 0 79,0 0-78,24-24-1,-24 24 1,24-24 93,0 0-109,0 0 16,0 0 46,0 0-46,0 0 0,-1 0-1,-23-24 17,24 24-17,-24-24 1,24 24-16,-24-24 15,0 0-15,24 1 16,-24-1 0,0 0 15,0 0-15,0 0-1,0 0 1,0 0-1,0 0 17,0 1-1,0-1-15,-24 0 15,0 24 16,0 0-32,1 0 32</inkml:trace>
  <inkml:trace contextRef="#ctx0" brushRef="#br0" timeOffset="12455.1295">21366 12127 0,'0'-24'47,"23"24"-16</inkml:trace>
  <inkml:trace contextRef="#ctx0" brushRef="#br0" timeOffset="13844.8255">21389 12103 0,'0'48'171,"0"-25"-155,0 25-16,0 0 16,0-24-16,0 0 15,0 0 1,0-1 0,0 1-1,0 0 1,24-24-16,0 24 31,0-24-15,0 0-16,0 0 31,0 0-15,0 0 15,-1 0-31,1 0 15,0 0 1,0 0 0,-24-24-16,24 24 15,0-24 17,-24 0-32,0 1 31,0-1-16,0 0-15,0 0 16,0 0 0,0 0-1,0 0 1,24 0 0,-24 1-16,0-1 15,0 48 157,0 23-156,0-23-16,0 0 15,0 24-15,0-24 16,0 23 0,0-23-1,0 0 48,23 0-16,-23 0-32,24 0-15,-24 0 16,24 0-1,0-1 1,0-23 0,-24 24-1,24 0 32,0-24 0,-24 24-47,24-24 31</inkml:trace>
  <inkml:trace contextRef="#ctx0" brushRef="#br0" timeOffset="15188.4019">22129 11793 0,'0'23'63,"0"25"-47,0 0-16,0 0 15,0-25-15,0 25 16,0-24-16,0 0 15,0 0-15,0 24 16,0-25-16,0 1 16,0 0-1,0 0-15,0 0 16,0 0 0,0 0 15,0 0-16,0-1 1,0 1 0,24-24-1,-24 24-15,0 0 32,24-24 46,0 0-63,0 0 1,0 0-16,0 0 16,0 0-16,-1 0 15,1 0 1,0 0-1,0 0 1,0 0-16,0 0 16,0 0 62,0 0-63,-1 0 1</inkml:trace>
  <inkml:trace contextRef="#ctx0" brushRef="#br0" timeOffset="17396.2724">22034 12127 0,'48'0'109,"-24"0"-93,-1 0-1,1 0 32,0 0-16,0 0 79,-24-24-48,24 24-46,0 0 140,0 0-140,0 0-1,-24-24-15,23 24 94,1 0-78,0-24-1,0 24-15,0 0 32,0 0-17,0 0-15,-48 0 203,-24 0-203,24 0 16,0 0 0,0 0-1,1 0 1,-1 0-16,0 0 16,0 0-1,0 0 1,0 0 15,0 0-15,0 0-1,1 0-15,-1 0 32,0 0-17,24 24-15,-24-24 16,0 0-16,0 0 15,0 0 17,24 24-17</inkml:trace>
  <inkml:trace contextRef="#ctx0" brushRef="#br0" timeOffset="22000.5191">18954 13273 0,'24'0'110,"48"0"-95,-24 0-15,-1 0 16,1-24-16,0 24 15,24-24-15,-49 24 16,25 0-16,-24 0 16,0 0 46</inkml:trace>
  <inkml:trace contextRef="#ctx0" brushRef="#br0" timeOffset="25062.6825">19026 13464 0,'24'0'125,"0"0"-109,47 0 0,-23 0-16,-24 0 250,0 0-235,24 0 1,-24 0-16</inkml:trace>
  <inkml:trace contextRef="#ctx0" brushRef="#br0" timeOffset="26386.1911">19217 12986 0,'24'24'63,"0"0"-47,0 0-1,0 0-15,-1-1 16,1 1-1,-24 0-15,24-24 16,-24 24-16,24-24 16,-24 24-16,0 0 15,24-24 1,-24 24-16,24 0 16,-24-1 30,24-23-30,-24 24-16,0 0 16,23-24-16,-23 24 15,24 0-15,0-24 47,-24 24-31,0 0 171,0 0-187,-24-24 16,0 47-16,24-23 16,-47 0-1,47 0-15,-24 0 16,24 0-1,-24-24-15,0 24 63,0-24-63,24 47 16,-24-47-16,1 24 15,-1-24-15</inkml:trace>
  <inkml:trace contextRef="#ctx0" brushRef="#br0" timeOffset="28951.0076">20315 13201 0,'-24'0'78,"0"0"-62,1 0-16,-1 0 15,0 0-15,0 0 16,0 0-16,0 0 31,0 0-15,0 24-16,1-24 15,-1 0 17,24 24-17,0 0 16,0-1 1,0 1-32,0 0 15,0 0 1,0 0-16,0 0 16,0 0-16,0 0 15,0-1 1,0 1-1,0 0 17,24 0-17,-24 0 1,23-24-16,1 0 47,0 0-32,0 0 1,0 0 15,0 0-31,0 0 0,0 0 16,-1 0 0,1 0-1,-24-24 1,24 24 93,0-24-93,0 0-1,-24 0-15,24 24 32</inkml:trace>
  <inkml:trace contextRef="#ctx0" brushRef="#br0" timeOffset="30058.9543">20625 12938 0,'0'48'63,"0"-24"-48,0 24-15,0-1 16,0-23-16,0 0 16,0 0-1,0 0 1,0 24-1,0-1 1,0-23 0,0 0-1,0 0-15,0 0 32,0 0-1,24-24-16,-24 24-15,0 0 32,0-1-17,0 1 17,24-24-32,-24 24 15,0 0 63,0 0-78,0 0 16</inkml:trace>
  <inkml:trace contextRef="#ctx0" brushRef="#br0" timeOffset="31054.6031">20482 13273 0,'0'-24'93,"0"0"-77,24 24 0,0 0-16,0 0 15,0 0 1,0 0 0,-1 0-1,1 0 1,0 0-1,0 0 1,0 0 0,0 0-1,0 0 1,0 0 78</inkml:trace>
  <inkml:trace contextRef="#ctx0" brushRef="#br0" timeOffset="32734.0712">21007 13225 0,'0'24'125,"0"23"-125,0-23 15,0 0 1,0 0 0,0 0-1,0 0 1,0 0-1,0 0 1,0-1 78,24-23-79,-24-23 189,0-1-189,0 0 16,24 24-31,-24-24 16,0 0 15,24 24-31,0 0 47,-24-24-47,24 24 31,-24-24-15,24 24 31,0-24-31,-1 24-16,1-23 15,24 23-15,-24 0 16,71-24-16,-71 24 15,24 0-15,0 0 16,-24 0-16</inkml:trace>
  <inkml:trace contextRef="#ctx0" brushRef="#br0" timeOffset="34318.284">21055 13249 0,'0'24'94,"0"-1"-63,0 1-16,0 0 1,0 0 0,0 0-1,0 0 1,0 0 15,0 0-15,0-1 15,0 1-15,0 0-1,0 0 17,0 0-17,0 0 32,0 0 0,0 0-31,0-1 140</inkml:trace>
  <inkml:trace contextRef="#ctx0" brushRef="#br0" timeOffset="35096.354">21747 12938 0</inkml:trace>
  <inkml:trace contextRef="#ctx0" brushRef="#br0" timeOffset="35649.8389">21747 12938 0,'0'24'15,"0"0"1,0 48-16,0-1 16,0-23-16,0-24 15,0 0-15,0 0 16,0 0-16,24-24 16,-24 23-1,0 1 1,0 0-1,0 0-15,24 0 16,-24 0 0,0 0-1,0 0-15,0-1 16,0 1 15,0 0-31,24-24 16,-24 24-16,0 0 15,0 0 1,0 0-16,0 0 16,0-1-16,0 1 15,0 0 17</inkml:trace>
  <inkml:trace contextRef="#ctx0" brushRef="#br0" timeOffset="36542.1995">22583 13320 0,'24'0'125,"0"0"-109,0 0-16,-1 0 15,73 0-15,-1 0 16,1 0-16,-1 0 16,-71 0-16,0 0 15,0 0-15</inkml:trace>
  <inkml:trace contextRef="#ctx0" brushRef="#br0" timeOffset="37464.6525">22965 13082 0,'-24'0'16,"24"23"15,0 1-15,0 24-16,0-24 16,0 24-16,0-24 15,0 23-15,0 1 16,0-24-16,0 0 15,0 0 1,0 0 15,0-1-15,0 1 0,0 0-1,0 0 1,0 0 15,0 0-31,0 0 31</inkml:trace>
  <inkml:trace contextRef="#ctx0" brushRef="#br0" timeOffset="40889.7631">23968 13105 0,'-24'0'32,"24"-23"-32,-24 23 15,0 0 1,0 0-1,0 0 1,0 0 0,0 0-1,1 0-15,-1 0 32,0 0-1,24 23-16,-24-23-15,24 24 16,-24-24-16,24 24 16,-24 0-1,24 0 1,-24-24 0,24 24-1,0 0 16</inkml:trace>
  <inkml:trace contextRef="#ctx0" brushRef="#br0" timeOffset="41098.3179">23633 13296 0,'0'0'0,"0"24"15,0 0-15,24 0 16,0 0 15,0 0-31,0-24 16,0 0-16,-24 24 62,24-24-30,-24 24-32,23-24 15</inkml:trace>
  <inkml:trace contextRef="#ctx0" brushRef="#br0" timeOffset="41692.9212">23800 13487 0,'24'24'15,"-24"0"1,0 0-16,0 0 16,0 0-1,0 0 17,0 0-17,-24-1 1,1-23-1,23 24-15,-24 0 16,0-24 0,24 24-1,-24-24 1,0 0 0,0 0-16,0 0 15,1 0 1,-1 0-16,24-24 15,-24 0-15,0 24 16,0 0-16,0 0 16,24-24-16,-24 24 15,0 0-15,1 0 16,-1 0 15</inkml:trace>
  <inkml:trace contextRef="#ctx0" brushRef="#br0" timeOffset="43274.1196">24159 13129 0,'0'24'47,"0"0"-31,0 24-16,-24-24 15,24 0-15,0-1 16,0 1-16,-24 0 16,24 0-1,0 0 1,0 0-1,0 0-15,0 0 16,0-1 0,0 1-1,0 24-15,-24-24 16,24 0 0,0 0-16,0 0 31,-24 23-31,24-23 15,0 0-15,0 0 16,0 0 0,0 0-16,0 0 15,0-1-15,0 1 16,0 0 0,0 0-16,0 0 15,-24-24 1,24 24 15,0-48 78,0-24-93</inkml:trace>
  <inkml:trace contextRef="#ctx0" brushRef="#br0" timeOffset="44762.0652">24135 13129 0,'47'0'78,"-23"0"-63,0 0 1,0-24-16,0 24 16,0 0 30,0 0-30,0 0 0,-1 0 15,1 0-31,0 24 16,0 0-1,0 0 1,0 0-1,-24 0 1,0 0 15,0 0-31,24 23 16,-24-23 0,0 0-1,0 0 1,0 0-16,0 0 15,0 0 17,0-1-1,-24-23-15,0 0-1,24 24 1,-24-24-1,24 24-15,-24-24 16,0 0 0,0 0-1,1 0 1,-1 0 0,0 0-1,0 0 1,0 0-1,0 0 79</inkml:trace>
  <inkml:trace contextRef="#ctx0" brushRef="#br0" timeOffset="45797.8192">24994 13129 0</inkml:trace>
  <inkml:trace contextRef="#ctx0" brushRef="#br0" timeOffset="47154.4285">24994 13129 0,'0'-24'32,"-24"24"-17,0 0 16,0 0-31,1 0 32,-1 0-1,0 0-15,24 24 15,-24 0-16,24 0 1,-24-24 0,24 24-1,0 0 1,0 0 0,-24-24-1,24 24-15,0-1 16,0 1-1,0 0 17,0 0-1,0 0-15,0 0-1,0 0 1,0 0-1,0-1-15,0 1 63,0 0-32,0 0-15,0 0 62,24 0-47,-24 0 16,24-24-47,0 0 16,-24 24-1,24-24 1,-24 23 15,24-23-15,-1 0 15,1 0-15,0 0 15,0 0-15,0 0 15,0 0-31,0 0 31,-24-23 0,24 23-15,-1 0 0,1 0 15</inkml:trace>
  <inkml:trace contextRef="#ctx0" brushRef="#br0" timeOffset="49500.6789">24612 12747 0,'-24'0'63,"0"0"-16,24 24-47,0 0 31,0 0 63,0 0-79</inkml:trace>
  <inkml:trace contextRef="#ctx0" brushRef="#br0" timeOffset="51086.8891">24564 12843 0,'0'24'32,"0"0"-17,0 0 1,0-1 15,24-23 63,0 0-94,0 0 16,0 0-1,0-23 79,-24-1-63,0 0 32,0 0-1,0 0-31,0 0 110,24 24 187,-24 24-328,24 0 16,-1-24 15,1 24 94,0-24-94,0 24 157</inkml:trace>
  <inkml:trace contextRef="#ctx0" brushRef="#br0" timeOffset="51839.8912">25161 12867 0</inkml:trace>
  <inkml:trace contextRef="#ctx0" brushRef="#br0" timeOffset="53772.0327">25161 12867 0,'24'0'156,"0"0"-93,0 0 31,0 0-79,-24-24 17,24 24 30,-1 0-15,-23-24-31,0 0 30,0 0 1,0 0 172,0 1-203,-23-1 93,-1 24-78,0 0 1,0 0 14,0 24 1,24-1-31,0 1 0,-24-24-1,24 24-15,0 0 31,0 0 16,0 0-31,0 0 0,0 0-1,0-1 16,0 1 1,0 0-1,0 0-15,0 0-1,0 0 16,0 0 1,24-24 15,0 0-47,0 23 15,0-23 1,0 0-16,-1 0 15,1 0 1,0 0 109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8-01-19T11:08:51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19241 16090 0</inkml:trace>
  <inkml:trace contextRef="#ctx0" brushRef="#br0" timeOffset="514.3683">19241 16090 0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F0025-2D56-448A-BFFC-5FE9B2005871}" type="datetimeFigureOut">
              <a:rPr lang="ko-KR" altLang="en-US" smtClean="0"/>
              <a:t>2018-08-19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211B7-14C3-4E55-ADF2-C7C60F6C2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변수들을 음수로 변경하여 출력하기</a:t>
            </a:r>
            <a:endParaRPr lang="en-US" altLang="ko-KR" dirty="0" smtClean="0"/>
          </a:p>
          <a:p>
            <a:r>
              <a:rPr lang="ko-KR" altLang="en-US" dirty="0" smtClean="0"/>
              <a:t>변수 선언 이후에는 </a:t>
            </a:r>
            <a:r>
              <a:rPr lang="ko-KR" altLang="en-US" dirty="0" err="1" smtClean="0"/>
              <a:t>데이터형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써줄필요</a:t>
            </a:r>
            <a:r>
              <a:rPr lang="ko-KR" altLang="en-US" smtClean="0"/>
              <a:t> 없음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211B7-14C3-4E55-ADF2-C7C60F6C26F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94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599" y="3364379"/>
            <a:ext cx="6400799" cy="68103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E02C27B-40D8-4AC0-9FDF-220086C0EF57}" type="datetime1">
              <a:rPr lang="ko-KR" altLang="en-US"/>
              <a:pPr>
                <a:defRPr lang="ko-KR" altLang="en-US"/>
              </a:pPr>
              <a:t>2018-08-19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685799" y="2285992"/>
            <a:ext cx="7772399" cy="1058299"/>
          </a:xfrm>
        </p:spPr>
        <p:txBody>
          <a:bodyPr>
            <a:noAutofit/>
          </a:bodyPr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FE1EB696-345C-4F33-80F8-0A0058096010}" type="datetime1">
              <a:rPr lang="ko-KR" altLang="en-US"/>
              <a:pPr>
                <a:defRPr lang="ko-KR" altLang="en-US"/>
              </a:pPr>
              <a:t>2018-08-19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247649" y="2673355"/>
            <a:ext cx="8648699" cy="1470025"/>
          </a:xfrm>
        </p:spPr>
        <p:txBody>
          <a:bodyPr/>
          <a:lstStyle>
            <a:lvl1pPr algn="ctr">
              <a:defRPr sz="6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928661" y="816429"/>
            <a:ext cx="7215238" cy="938870"/>
          </a:xfrm>
        </p:spPr>
        <p:txBody>
          <a:bodyPr/>
          <a:lstStyle>
            <a:lvl1pPr algn="ctr">
              <a:defRPr sz="5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2214545" y="2571750"/>
            <a:ext cx="4643437" cy="32146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D8A4A0-6513-4D62-A1AB-EE53BE0EFD8B}" type="datetime1">
              <a:rPr lang="ko-KR" altLang="en-US"/>
              <a:pPr>
                <a:defRPr lang="ko-KR" altLang="en-US"/>
              </a:pPr>
              <a:t>2018-08-19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313999" y="1714488"/>
            <a:ext cx="6515999" cy="1588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  <a:effectLst>
            <a:outerShdw blurRad="12700" dist="25400" dir="3240000" algn="t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2359" y="274638"/>
            <a:ext cx="1234439" cy="5851525"/>
          </a:xfrm>
        </p:spPr>
        <p:txBody>
          <a:bodyPr vert="eaVert"/>
          <a:lstStyle>
            <a:lvl1pPr algn="ctr">
              <a:defRPr sz="3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839711" cy="6081712"/>
          </a:xfrm>
        </p:spPr>
        <p:txBody>
          <a:bodyPr vert="eaVert"/>
          <a:lstStyle>
            <a:lvl1pPr>
              <a:defRPr sz="27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E7E89A5-F746-44D0-B41C-01BD80143229}" type="datetime1">
              <a:rPr lang="ko-KR" altLang="en-US"/>
              <a:pPr>
                <a:defRPr lang="ko-KR" altLang="en-US"/>
              </a:pPr>
              <a:t>2018-08-19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000372"/>
            <a:ext cx="77724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fld id="{DD805A6F-313D-437C-AA7E-E9AD155725EA}" type="slidenum">
              <a:rPr lang="ko-KR" altLang="en-US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44FABA53-56B5-46B3-889E-4279D63938CD}" type="datetime1">
              <a:rPr lang="ko-KR" altLang="en-US"/>
              <a:pPr>
                <a:defRPr lang="ko-KR" altLang="en-US"/>
              </a:pPr>
              <a:t>2018-08-19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>
                <a:solidFill>
                  <a:srgbClr val="5F5F5F">
                    <a:lumMod val="50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4A8C0DB-B4D8-47F8-B317-86BF70370830}" type="datetime1">
              <a:rPr lang="ko-KR" altLang="en-US"/>
              <a:pPr>
                <a:defRPr lang="ko-KR" altLang="en-US"/>
              </a:pPr>
              <a:t>2018-08-19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D6107D8-59E3-4994-94B9-05B832CBF410}" type="datetime1">
              <a:rPr lang="ko-KR" altLang="en-US"/>
              <a:pPr>
                <a:defRPr lang="ko-KR" altLang="en-US"/>
              </a:pPr>
              <a:t>2018-08-19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722312" y="3714741"/>
            <a:ext cx="7772399" cy="928705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722312" y="3286124"/>
            <a:ext cx="7772399" cy="4286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691" y="272025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2D9CBEA-F114-4C92-B641-EBAB58013FF2}" type="datetime1">
              <a:rPr lang="ko-KR" altLang="en-US"/>
              <a:pPr>
                <a:defRPr lang="ko-KR" altLang="en-US"/>
              </a:pPr>
              <a:t>2018-08-19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3999" cy="1057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3" y="319084"/>
            <a:ext cx="8229599" cy="808438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67FC934-F182-49C1-8FAE-5632765B0982}" type="datetime1">
              <a:rPr lang="ko-KR" altLang="en-US"/>
              <a:pPr>
                <a:defRPr lang="ko-KR" altLang="en-US"/>
              </a:pPr>
              <a:t>2018-08-19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027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7" y="1428737"/>
            <a:ext cx="8229599" cy="4739526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22A6CE7C-9F02-4DF3-993B-A37F2CE625D1}" type="datetime1">
              <a:rPr lang="ko-KR" altLang="en-US"/>
              <a:pPr>
                <a:defRPr lang="ko-KR" altLang="en-US"/>
              </a:pPr>
              <a:t>2018-08-19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439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1594720B-7C46-453B-BE80-41EA7DEC0D37}" type="datetime1">
              <a:rPr lang="ko-KR" altLang="en-US"/>
              <a:pPr>
                <a:defRPr lang="ko-KR" altLang="en-US"/>
              </a:pPr>
              <a:t>2018-08-19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4772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5486399" cy="566738"/>
          </a:xfr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7" y="612775"/>
            <a:ext cx="5486399" cy="4114800"/>
          </a:xfrm>
          <a:solidFill>
            <a:schemeClr val="bg1">
              <a:alpha val="9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5486399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7B6ABD20-F4D9-44EB-A008-8D9D8D427593}" type="datetime1">
              <a:rPr lang="ko-KR" altLang="en-US"/>
              <a:pPr>
                <a:defRPr lang="ko-KR" altLang="en-US"/>
              </a:pPr>
              <a:t>2018-08-19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미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357298"/>
            <a:ext cx="82295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03DDB201-6CB0-4609-9CA9-E4B7B04360EB}" type="datetime1">
              <a:rPr lang="ko-KR" altLang="en-US"/>
              <a:pPr>
                <a:defRPr lang="ko-KR" altLang="en-US"/>
              </a:pPr>
              <a:t>2018-08-19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함초롬돋움"/>
                <a:ea typeface="함초롬돋움"/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3400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04863" indent="-271463" algn="l" defTabSz="914400" rtl="0" eaLnBrk="1" latinLnBrk="1" hangingPunct="1">
        <a:spcBef>
          <a:spcPct val="20000"/>
        </a:spcBef>
        <a:buClr>
          <a:schemeClr val="tx2"/>
        </a:buClr>
        <a:buFont typeface="Wingdings"/>
        <a:buChar char="§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77913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493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11313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827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55825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16175" indent="-2603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857232"/>
            <a:ext cx="8429684" cy="1077931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6600">
                <a:latin typeface="Adobe Fan Heiti Std B"/>
                <a:ea typeface="Adobe Fan Heiti Std B"/>
              </a:rPr>
              <a:t>Java Programming</a:t>
            </a:r>
            <a:endParaRPr lang="ko-KR" altLang="en-US" sz="6600">
              <a:latin typeface="Adobe Fan Heiti Std B"/>
              <a:ea typeface="HY중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0034" y="1928802"/>
            <a:ext cx="7643813" cy="40005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428728" y="714356"/>
            <a:ext cx="6143668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[ExJava2]</a:t>
            </a:r>
            <a:r>
              <a:rPr lang="ko-KR" altLang="en-US">
                <a:latin typeface="HY강B"/>
                <a:ea typeface="HY강B"/>
              </a:rPr>
              <a:t>프로젝트 내에 자바클래스를 작성하기위해 마우스 오른쪽버튼을 누르고 </a:t>
            </a:r>
            <a:r>
              <a:rPr lang="en-US" altLang="ko-KR">
                <a:latin typeface="HY강B"/>
                <a:ea typeface="HY강B"/>
              </a:rPr>
              <a:t>[New]-[Class]</a:t>
            </a:r>
            <a:r>
              <a:rPr lang="ko-KR" altLang="en-US">
                <a:latin typeface="HY강B"/>
                <a:ea typeface="HY강B"/>
              </a:rPr>
              <a:t>를 누른다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ko-KR" altLang="en-US"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99646" y="428605"/>
            <a:ext cx="8730072" cy="6143667"/>
            <a:chOff x="199646" y="428605"/>
            <a:chExt cx="8730072" cy="6143667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99646" y="428605"/>
              <a:ext cx="5115274" cy="6000792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</p:pic>
        <p:sp>
          <p:nvSpPr>
            <p:cNvPr id="4" name="직사각형 3"/>
            <p:cNvSpPr/>
            <p:nvPr/>
          </p:nvSpPr>
          <p:spPr>
            <a:xfrm>
              <a:off x="5357818" y="642918"/>
              <a:ext cx="3571900" cy="857256"/>
            </a:xfrm>
            <a:prstGeom prst="rect">
              <a:avLst/>
            </a:prstGeom>
            <a:gradFill flip="none" rotWithShape="1">
              <a:gsLst>
                <a:gs pos="0">
                  <a:srgbClr val="FF00FF">
                    <a:tint val="66000"/>
                    <a:satMod val="160000"/>
                  </a:srgbClr>
                </a:gs>
                <a:gs pos="50000">
                  <a:srgbClr val="FF00FF">
                    <a:tint val="44500"/>
                    <a:satMod val="160000"/>
                  </a:srgbClr>
                </a:gs>
                <a:gs pos="100000">
                  <a:srgbClr val="FF00FF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r>
                <a:rPr kumimoji="0" lang="en-US" altLang="ko-KR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[</a:t>
              </a:r>
              <a:r>
                <a:rPr lang="en-US" altLang="ko-KR" sz="1600">
                  <a:latin typeface="HY강B"/>
                  <a:ea typeface="HY강B"/>
                </a:rPr>
                <a:t>package]</a:t>
              </a:r>
              <a:r>
                <a:rPr lang="ko-KR" altLang="en-US" sz="1600">
                  <a:latin typeface="HY강B"/>
                  <a:ea typeface="HY강B"/>
                </a:rPr>
                <a:t>에 패키지명을 입력한다</a:t>
              </a:r>
              <a:endPara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357818" y="1643050"/>
              <a:ext cx="3571900" cy="857256"/>
            </a:xfrm>
            <a:prstGeom prst="rect">
              <a:avLst/>
            </a:prstGeom>
            <a:gradFill flip="none" rotWithShape="1">
              <a:gsLst>
                <a:gs pos="0">
                  <a:srgbClr val="FF00FF">
                    <a:tint val="66000"/>
                    <a:satMod val="160000"/>
                  </a:srgbClr>
                </a:gs>
                <a:gs pos="50000">
                  <a:srgbClr val="FF00FF">
                    <a:tint val="44500"/>
                    <a:satMod val="160000"/>
                  </a:srgbClr>
                </a:gs>
                <a:gs pos="100000">
                  <a:srgbClr val="FF00FF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r>
                <a:rPr kumimoji="0" lang="en-US" altLang="ko-KR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[Name]</a:t>
              </a:r>
              <a:r>
                <a:rPr kumimoji="0" lang="ko-KR" altLang="en-US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에 클래스명을 입력한다</a:t>
              </a:r>
              <a:r>
                <a:rPr kumimoji="0" lang="en-US" altLang="ko-KR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.</a:t>
              </a:r>
              <a:endPara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357818" y="3857628"/>
              <a:ext cx="3571900" cy="857256"/>
            </a:xfrm>
            <a:prstGeom prst="rect">
              <a:avLst/>
            </a:prstGeom>
            <a:gradFill flip="none" rotWithShape="1">
              <a:gsLst>
                <a:gs pos="0">
                  <a:srgbClr val="FF00FF">
                    <a:tint val="66000"/>
                    <a:satMod val="160000"/>
                  </a:srgbClr>
                </a:gs>
                <a:gs pos="50000">
                  <a:srgbClr val="FF00FF">
                    <a:tint val="44500"/>
                    <a:satMod val="160000"/>
                  </a:srgbClr>
                </a:gs>
                <a:gs pos="100000">
                  <a:srgbClr val="FF00FF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r>
                <a:rPr kumimoji="0" lang="en-US" altLang="ko-KR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[public static void main(String[] args)]</a:t>
              </a:r>
              <a:r>
                <a:rPr kumimoji="0" lang="ko-KR" altLang="en-US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항목은 </a:t>
              </a:r>
              <a:r>
                <a:rPr kumimoji="0" lang="en-US" altLang="ko-KR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main()</a:t>
              </a:r>
              <a:r>
                <a:rPr kumimoji="0" lang="ko-KR" altLang="en-US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메소드가 있는 클래스의 경우 반드시 체크해야한다</a:t>
              </a:r>
              <a:r>
                <a:rPr kumimoji="0" lang="en-US" altLang="ko-KR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.</a:t>
              </a:r>
              <a:endPara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57818" y="4857760"/>
              <a:ext cx="3571900" cy="857256"/>
            </a:xfrm>
            <a:prstGeom prst="rect">
              <a:avLst/>
            </a:prstGeom>
            <a:gradFill flip="none" rotWithShape="1">
              <a:gsLst>
                <a:gs pos="0">
                  <a:srgbClr val="FF00FF">
                    <a:tint val="66000"/>
                    <a:satMod val="160000"/>
                  </a:srgbClr>
                </a:gs>
                <a:gs pos="50000">
                  <a:srgbClr val="FF00FF">
                    <a:tint val="44500"/>
                    <a:satMod val="160000"/>
                  </a:srgbClr>
                </a:gs>
                <a:gs pos="100000">
                  <a:srgbClr val="FF00FF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r>
                <a:rPr kumimoji="0" lang="en-US" altLang="ko-KR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[inherited abstract methods]</a:t>
              </a:r>
              <a:r>
                <a:rPr kumimoji="0" lang="ko-KR" altLang="en-US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는</a:t>
              </a:r>
              <a:r>
                <a:rPr kumimoji="0" lang="en-US" altLang="ko-KR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 </a:t>
              </a:r>
              <a:r>
                <a:rPr kumimoji="0" lang="ko-KR" altLang="en-US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상속의 관계</a:t>
              </a:r>
              <a:r>
                <a:rPr lang="ko-KR" altLang="en-US" sz="1600">
                  <a:latin typeface="HY강B"/>
                  <a:ea typeface="HY강B"/>
                </a:rPr>
                <a:t>가</a:t>
              </a:r>
              <a:r>
                <a:rPr kumimoji="0" lang="ko-KR" altLang="en-US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 존재할 때 체크하는 곳이다</a:t>
              </a:r>
              <a:r>
                <a:rPr kumimoji="0" lang="en-US" altLang="ko-KR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.</a:t>
              </a:r>
            </a:p>
            <a:p>
              <a:pPr lvl="0">
                <a:defRPr lang="ko-KR" altLang="en-US"/>
              </a:pPr>
              <a:r>
                <a:rPr lang="ko-KR" altLang="en-US" sz="1600">
                  <a:latin typeface="HY강B"/>
                  <a:ea typeface="HY강B"/>
                </a:rPr>
                <a:t>기본적으로 체크되어 있다</a:t>
              </a:r>
              <a:r>
                <a:rPr lang="en-US" altLang="ko-KR" sz="1600">
                  <a:latin typeface="HY강B"/>
                  <a:ea typeface="HY강B"/>
                </a:rPr>
                <a:t>.</a:t>
              </a:r>
              <a:endPara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357290" y="1643050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357290" y="2428868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285852" y="4286256"/>
              <a:ext cx="2286016" cy="214314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285852" y="4714884"/>
              <a:ext cx="2286016" cy="214314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357554" y="6000768"/>
              <a:ext cx="857256" cy="214314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57818" y="6072206"/>
              <a:ext cx="3571900" cy="500066"/>
            </a:xfrm>
            <a:prstGeom prst="rect">
              <a:avLst/>
            </a:prstGeom>
            <a:gradFill flip="none" rotWithShape="1">
              <a:gsLst>
                <a:gs pos="0">
                  <a:srgbClr val="FF00FF">
                    <a:tint val="66000"/>
                    <a:satMod val="160000"/>
                  </a:srgbClr>
                </a:gs>
                <a:gs pos="50000">
                  <a:srgbClr val="FF00FF">
                    <a:tint val="44500"/>
                    <a:satMod val="160000"/>
                  </a:srgbClr>
                </a:gs>
                <a:gs pos="100000">
                  <a:srgbClr val="FF00FF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r>
                <a:rPr kumimoji="0" lang="en-US" altLang="ko-KR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[Finish]</a:t>
              </a:r>
              <a:r>
                <a:rPr kumimoji="0" lang="ko-KR" altLang="en-US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버튼을 누른다</a:t>
              </a:r>
              <a:r>
                <a:rPr kumimoji="0" lang="en-US" altLang="ko-KR" sz="1600" b="0" i="0" u="none" strike="noStrike" cap="none" normalizeH="0">
                  <a:solidFill>
                    <a:schemeClr val="tx1"/>
                  </a:solidFill>
                  <a:effectLst/>
                  <a:latin typeface="HY강B"/>
                  <a:ea typeface="HY강B"/>
                </a:rPr>
                <a:t>.</a:t>
              </a:r>
              <a:endPara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57158" y="1428736"/>
            <a:ext cx="8160025" cy="4886339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lang="en-US" altLang="ko-KR">
                <a:latin typeface="HY강B"/>
                <a:ea typeface="HY강B"/>
              </a:rPr>
              <a:t>Eclipse </a:t>
            </a:r>
            <a:r>
              <a:rPr lang="ko-KR" altLang="en-US">
                <a:latin typeface="HY강B"/>
                <a:ea typeface="HY강B"/>
              </a:rPr>
              <a:t>창에서 다음과 같이 입력한다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57224" y="928670"/>
            <a:ext cx="4500594" cy="64294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아래 그림과 같이 차례대로 누른다</a:t>
            </a:r>
            <a:r>
              <a:rPr kumimoji="0" lang="en-US" altLang="ko-KR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93687" y="2000240"/>
            <a:ext cx="8636031" cy="3352800"/>
            <a:chOff x="293687" y="2000240"/>
            <a:chExt cx="8636031" cy="33528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93687" y="2000240"/>
              <a:ext cx="8636031" cy="3352800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/>
            </a:ln>
            <a:effectLst/>
          </p:spPr>
        </p:pic>
        <p:sp>
          <p:nvSpPr>
            <p:cNvPr id="4" name="모서리가 둥근 직사각형 3"/>
            <p:cNvSpPr/>
            <p:nvPr/>
          </p:nvSpPr>
          <p:spPr>
            <a:xfrm>
              <a:off x="1785918" y="2285992"/>
              <a:ext cx="714380" cy="357190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214546" y="3571876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143636" y="3571876"/>
              <a:ext cx="2714644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57158" y="571480"/>
            <a:ext cx="6610347" cy="5937358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286380" y="1714488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결과값들이 출력된 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928662" y="4429132"/>
            <a:ext cx="1785950" cy="1571636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defRPr lang="ko-KR" altLang="en-US"/>
            </a:pPr>
            <a:r>
              <a:rPr lang="en-US" altLang="ko-KR"/>
              <a:t>4. </a:t>
            </a:r>
            <a:r>
              <a:rPr lang="ko-KR" altLang="en-US"/>
              <a:t>실수 데이터 타입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264320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2800"/>
              <a:t>실수란 소수점이 있는수를 의미하고</a:t>
            </a:r>
            <a:r>
              <a:rPr lang="en-US" altLang="ko-KR" sz="2800"/>
              <a:t>, </a:t>
            </a:r>
            <a:r>
              <a:rPr lang="ko-KR" altLang="en-US" sz="2800"/>
              <a:t>내부적으로</a:t>
            </a:r>
            <a:r>
              <a:rPr lang="en-US" altLang="ko-KR" sz="2800"/>
              <a:t> </a:t>
            </a:r>
            <a:r>
              <a:rPr lang="ko-KR" altLang="en-US" sz="2800"/>
              <a:t>정수와는 다른 형태로 저장되며</a:t>
            </a:r>
            <a:r>
              <a:rPr lang="en-US" altLang="ko-KR" sz="2800"/>
              <a:t>, </a:t>
            </a:r>
            <a:r>
              <a:rPr lang="ko-KR" altLang="en-US" sz="2800"/>
              <a:t>이를 부동 소수점 방식이라고 한다</a:t>
            </a:r>
            <a:r>
              <a:rPr lang="en-US" altLang="ko-KR" sz="2800"/>
              <a:t>.</a:t>
            </a:r>
          </a:p>
          <a:p>
            <a:pPr lvl="0">
              <a:defRPr lang="ko-KR" altLang="en-US"/>
            </a:pPr>
            <a:r>
              <a:rPr lang="ko-KR" altLang="en-US" sz="2800"/>
              <a:t>부동 소수점방식은 매우 큰 수나 매우 작은 수를 표현할 수 있는 표현방식이다</a:t>
            </a:r>
            <a:r>
              <a:rPr lang="en-US" altLang="ko-KR" sz="2800"/>
              <a:t>.</a:t>
            </a:r>
          </a:p>
          <a:p>
            <a:pPr lvl="0">
              <a:defRPr lang="ko-KR" altLang="en-US"/>
            </a:pPr>
            <a:r>
              <a:rPr lang="ko-KR" altLang="en-US" sz="2800"/>
              <a:t>자바에서의 실수 데이타타입은 </a:t>
            </a:r>
            <a:r>
              <a:rPr lang="en-US" altLang="ko-KR" sz="2800"/>
              <a:t>float, double </a:t>
            </a:r>
            <a:r>
              <a:rPr lang="ko-KR" altLang="en-US" sz="2800"/>
              <a:t>이 있다</a:t>
            </a:r>
            <a:r>
              <a:rPr lang="en-US" altLang="ko-KR" sz="2800"/>
              <a:t>.</a:t>
            </a:r>
          </a:p>
          <a:p>
            <a:pPr lvl="0">
              <a:defRPr lang="ko-KR" altLang="en-US"/>
            </a:pPr>
            <a:endParaRPr lang="ko-KR" altLang="en-US" sz="280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14348" y="4429132"/>
          <a:ext cx="7072360" cy="17145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504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HY강B"/>
                          <a:ea typeface="HY강B"/>
                        </a:rPr>
                        <a:t>데이터 타입</a:t>
                      </a:r>
                    </a:p>
                  </a:txBody>
                  <a:tcPr anchor="ctr" anchorCtr="1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 anchorCtr="1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HY강B"/>
                          <a:ea typeface="HY강B"/>
                        </a:rPr>
                        <a:t>크 기</a:t>
                      </a:r>
                    </a:p>
                  </a:txBody>
                  <a:tcPr anchor="ctr" anchorCtr="1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HY강B"/>
                          <a:ea typeface="HY강B"/>
                        </a:rPr>
                        <a:t>기본값</a:t>
                      </a:r>
                    </a:p>
                  </a:txBody>
                  <a:tcPr anchor="ctr" anchorCtr="1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4">
                <a:tc row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HY강B"/>
                          <a:ea typeface="HY강B"/>
                        </a:rPr>
                        <a:t>실수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float</a:t>
                      </a:r>
                      <a:endParaRPr lang="ko-KR" altLang="en-US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4 byte</a:t>
                      </a:r>
                      <a:endParaRPr lang="ko-KR" altLang="en-US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0</a:t>
                      </a:r>
                      <a:endParaRPr lang="ko-KR" altLang="en-US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4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double</a:t>
                      </a:r>
                      <a:endParaRPr lang="ko-KR" altLang="en-US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8 byte</a:t>
                      </a:r>
                      <a:endParaRPr lang="ko-KR" altLang="en-US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0</a:t>
                      </a:r>
                      <a:endParaRPr lang="ko-KR" altLang="en-US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&lt;</a:t>
            </a:r>
            <a:r>
              <a:rPr lang="ko-KR" altLang="en-US"/>
              <a:t>참고</a:t>
            </a:r>
            <a:r>
              <a:rPr lang="en-US" altLang="ko-KR"/>
              <a:t>&gt; floating point </a:t>
            </a:r>
            <a:r>
              <a:rPr lang="ko-KR" altLang="en-US"/>
              <a:t>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고정 소수점 방식으로도 실수를 표현할 수는 있지만 매우 큰 수나 매우 작은 수를 표현하려면 자릿수가 더 늘어나야 되므로 비경제적이다</a:t>
            </a:r>
            <a:r>
              <a:rPr lang="en-US" altLang="ko-KR"/>
              <a:t>. </a:t>
            </a:r>
          </a:p>
          <a:p>
            <a:pPr lvl="0">
              <a:defRPr lang="ko-KR" altLang="en-US"/>
            </a:pPr>
            <a:r>
              <a:rPr lang="ko-KR" altLang="en-US"/>
              <a:t>따라서 부동소수점</a:t>
            </a:r>
            <a:r>
              <a:rPr lang="en-US" altLang="ko-KR"/>
              <a:t>(floating point) </a:t>
            </a:r>
            <a:r>
              <a:rPr lang="ko-KR" altLang="en-US"/>
              <a:t>표현방식을 채택했다</a:t>
            </a:r>
            <a:r>
              <a:rPr lang="en-US" altLang="ko-KR"/>
              <a:t>. </a:t>
            </a:r>
          </a:p>
          <a:p>
            <a:pPr lvl="0">
              <a:defRPr lang="ko-KR" altLang="en-US"/>
            </a:pPr>
            <a:r>
              <a:rPr lang="ko-KR" altLang="en-US"/>
              <a:t>고정소수점 방식에서는 소수점이 고정되어 있다고 생각한다면 부동소수점 방식에서는 소수점이 물에 떠</a:t>
            </a:r>
            <a:r>
              <a:rPr lang="en-US" altLang="ko-KR"/>
              <a:t>(</a:t>
            </a:r>
            <a:r>
              <a:rPr lang="ko-KR" altLang="en-US"/>
              <a:t>浮</a:t>
            </a:r>
            <a:r>
              <a:rPr lang="en-US" altLang="ko-KR"/>
              <a:t>:</a:t>
            </a:r>
            <a:r>
              <a:rPr lang="ko-KR" altLang="en-US"/>
              <a:t>물에뜰 부</a:t>
            </a:r>
            <a:r>
              <a:rPr lang="en-US" altLang="ko-KR"/>
              <a:t>) </a:t>
            </a:r>
            <a:r>
              <a:rPr lang="ko-KR" altLang="en-US"/>
              <a:t>다니듯이 움직인다</a:t>
            </a:r>
            <a:r>
              <a:rPr lang="en-US" altLang="ko-KR"/>
              <a:t>(</a:t>
            </a:r>
            <a:r>
              <a:rPr lang="ko-KR" altLang="en-US"/>
              <a:t>動</a:t>
            </a:r>
            <a:r>
              <a:rPr lang="en-US" altLang="ko-KR"/>
              <a:t>:</a:t>
            </a:r>
            <a:r>
              <a:rPr lang="ko-KR" altLang="en-US"/>
              <a:t>움직일 동</a:t>
            </a:r>
            <a:r>
              <a:rPr lang="en-US" altLang="ko-KR"/>
              <a:t>)</a:t>
            </a:r>
            <a:r>
              <a:rPr lang="ko-KR" altLang="en-US"/>
              <a:t>는 뜻이다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001056" cy="464347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1600" b="1" dirty="0"/>
              <a:t>package pk03_2;</a:t>
            </a:r>
          </a:p>
          <a:p>
            <a:pPr lvl="0">
              <a:defRPr lang="ko-KR" altLang="en-US"/>
            </a:pPr>
            <a:endParaRPr lang="en-US" altLang="ko-KR" sz="1600" b="1" dirty="0"/>
          </a:p>
          <a:p>
            <a:pPr lvl="0">
              <a:defRPr lang="ko-KR" altLang="en-US"/>
            </a:pPr>
            <a:r>
              <a:rPr lang="en-US" altLang="ko-KR" sz="1600" b="1" dirty="0"/>
              <a:t>public class </a:t>
            </a:r>
            <a:r>
              <a:rPr lang="en-US" altLang="ko-KR" sz="1600" b="1" dirty="0" err="1"/>
              <a:t>FloatDoubleVal</a:t>
            </a:r>
            <a:r>
              <a:rPr lang="en-US" altLang="ko-KR" sz="1600" b="1" dirty="0"/>
              <a:t> {</a:t>
            </a:r>
          </a:p>
          <a:p>
            <a:pPr lvl="0">
              <a:defRPr lang="ko-KR" altLang="en-US"/>
            </a:pPr>
            <a:endParaRPr lang="en-US" altLang="ko-KR" sz="1600" b="1" dirty="0"/>
          </a:p>
          <a:p>
            <a:pPr lvl="0">
              <a:defRPr lang="ko-KR" altLang="en-US"/>
            </a:pPr>
            <a:r>
              <a:rPr lang="en-US" altLang="ko-KR" sz="1600" b="1" dirty="0"/>
              <a:t>	public static void main(String[] </a:t>
            </a:r>
            <a:r>
              <a:rPr lang="en-US" altLang="ko-KR" sz="1600" b="1" dirty="0" err="1"/>
              <a:t>args</a:t>
            </a:r>
            <a:r>
              <a:rPr lang="en-US" altLang="ko-KR" sz="1600" b="1" dirty="0"/>
              <a:t>) {</a:t>
            </a:r>
          </a:p>
          <a:p>
            <a:pPr lvl="0">
              <a:defRPr lang="ko-KR" altLang="en-US"/>
            </a:pPr>
            <a:r>
              <a:rPr lang="en-US" altLang="ko-KR" sz="1600" b="1" dirty="0"/>
              <a:t>		// TODO Auto-generated method stub</a:t>
            </a:r>
          </a:p>
          <a:p>
            <a:pPr lvl="0">
              <a:defRPr lang="ko-KR" altLang="en-US"/>
            </a:pPr>
            <a:r>
              <a:rPr lang="en-US" altLang="ko-KR" sz="1600" b="1" dirty="0"/>
              <a:t>		float </a:t>
            </a:r>
            <a:r>
              <a:rPr lang="en-US" altLang="ko-KR" sz="1600" b="1" dirty="0" err="1"/>
              <a:t>aVar</a:t>
            </a:r>
            <a:r>
              <a:rPr lang="en-US" altLang="ko-KR" sz="1600" b="1" dirty="0"/>
              <a:t>;</a:t>
            </a:r>
          </a:p>
          <a:p>
            <a:pPr lvl="0">
              <a:defRPr lang="ko-KR" altLang="en-US"/>
            </a:pPr>
            <a:r>
              <a:rPr lang="en-US" altLang="ko-KR" sz="1600" b="1" dirty="0"/>
              <a:t>		double </a:t>
            </a:r>
            <a:r>
              <a:rPr lang="en-US" altLang="ko-KR" sz="1600" b="1" dirty="0" err="1"/>
              <a:t>bVar</a:t>
            </a:r>
            <a:r>
              <a:rPr lang="en-US" altLang="ko-KR" sz="1600" b="1" dirty="0"/>
              <a:t>;</a:t>
            </a:r>
          </a:p>
          <a:p>
            <a:pPr lvl="0">
              <a:defRPr lang="ko-KR" altLang="en-US"/>
            </a:pPr>
            <a:r>
              <a:rPr lang="en-US" altLang="ko-KR" sz="1600" b="1" dirty="0"/>
              <a:t>		</a:t>
            </a:r>
          </a:p>
          <a:p>
            <a:pPr lvl="0">
              <a:defRPr lang="ko-KR" altLang="en-US"/>
            </a:pPr>
            <a:r>
              <a:rPr lang="en-US" altLang="ko-KR" sz="1600" b="1" dirty="0"/>
              <a:t>		//</a:t>
            </a:r>
            <a:r>
              <a:rPr lang="en-US" altLang="ko-KR" sz="1600" b="1" dirty="0" err="1"/>
              <a:t>aVal</a:t>
            </a:r>
            <a:r>
              <a:rPr lang="en-US" altLang="ko-KR" sz="1600" b="1" dirty="0"/>
              <a:t>=10.2</a:t>
            </a:r>
            <a:r>
              <a:rPr lang="en-US" altLang="ko-KR" sz="1600" b="1" dirty="0" smtClean="0"/>
              <a:t>; </a:t>
            </a:r>
            <a:r>
              <a:rPr lang="en-US" altLang="ko-KR" sz="1600" b="1" smtClean="0"/>
              <a:t>// error </a:t>
            </a:r>
            <a:r>
              <a:rPr lang="ko-KR" altLang="en-US" sz="1600" b="1" smtClean="0"/>
              <a:t>발생</a:t>
            </a:r>
            <a:endParaRPr lang="en-US" altLang="ko-KR" sz="1600" b="1"/>
          </a:p>
          <a:p>
            <a:pPr lvl="0">
              <a:defRPr lang="ko-KR" altLang="en-US"/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aVar</a:t>
            </a:r>
            <a:r>
              <a:rPr lang="en-US" altLang="ko-KR" sz="1600" b="1" dirty="0"/>
              <a:t>=20.1f;</a:t>
            </a:r>
          </a:p>
          <a:p>
            <a:pPr lvl="0">
              <a:defRPr lang="ko-KR" altLang="en-US"/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bVar</a:t>
            </a:r>
            <a:r>
              <a:rPr lang="en-US" altLang="ko-KR" sz="1600" b="1" dirty="0"/>
              <a:t>=20.1;</a:t>
            </a:r>
          </a:p>
          <a:p>
            <a:pPr lvl="0">
              <a:defRPr lang="ko-KR" altLang="en-US"/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("float </a:t>
            </a:r>
            <a:r>
              <a:rPr lang="ko-KR" altLang="en-US" sz="1600" b="1" dirty="0"/>
              <a:t>타입 </a:t>
            </a:r>
            <a:r>
              <a:rPr lang="en-US" altLang="ko-KR" sz="1600" b="1" dirty="0"/>
              <a:t>: "+ </a:t>
            </a:r>
            <a:r>
              <a:rPr lang="en-US" altLang="ko-KR" sz="1600" b="1" dirty="0" err="1"/>
              <a:t>aVar</a:t>
            </a:r>
            <a:r>
              <a:rPr lang="en-US" altLang="ko-KR" sz="1600" b="1" dirty="0"/>
              <a:t>);</a:t>
            </a:r>
          </a:p>
          <a:p>
            <a:pPr lvl="0">
              <a:defRPr lang="ko-KR" altLang="en-US"/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("double </a:t>
            </a:r>
            <a:r>
              <a:rPr lang="ko-KR" altLang="en-US" sz="1600" b="1" dirty="0"/>
              <a:t>타입 </a:t>
            </a:r>
            <a:r>
              <a:rPr lang="en-US" altLang="ko-KR" sz="1600" b="1" dirty="0"/>
              <a:t>: "+ </a:t>
            </a:r>
            <a:r>
              <a:rPr lang="en-US" altLang="ko-KR" sz="1600" b="1" dirty="0" err="1"/>
              <a:t>bVar</a:t>
            </a:r>
            <a:r>
              <a:rPr lang="en-US" altLang="ko-KR" sz="1600" b="1" dirty="0"/>
              <a:t>);</a:t>
            </a:r>
          </a:p>
          <a:p>
            <a:pPr lvl="0">
              <a:defRPr lang="ko-KR" altLang="en-US"/>
            </a:pPr>
            <a:r>
              <a:rPr lang="en-US" altLang="ko-KR" sz="1600" b="1" dirty="0"/>
              <a:t>	}</a:t>
            </a:r>
          </a:p>
          <a:p>
            <a:pPr lvl="0">
              <a:defRPr lang="ko-KR" altLang="en-US"/>
            </a:pPr>
            <a:endParaRPr lang="en-US" altLang="ko-KR" sz="1600" b="1" dirty="0"/>
          </a:p>
          <a:p>
            <a:pPr lvl="0">
              <a:defRPr lang="ko-KR" altLang="en-US"/>
            </a:pPr>
            <a:r>
              <a:rPr lang="en-US" altLang="ko-KR" sz="1600" b="1" dirty="0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3-2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6926760" y="5792400"/>
              <a:ext cx="360" cy="36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7400" y="57830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000232" y="714356"/>
            <a:ext cx="4857784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sz="1600">
                <a:latin typeface="HY강B"/>
                <a:ea typeface="HY강B"/>
              </a:rPr>
              <a:t>[ExJava3-2]</a:t>
            </a:r>
            <a:r>
              <a:rPr lang="ko-KR" altLang="en-US" sz="1600">
                <a:latin typeface="HY강B"/>
                <a:ea typeface="HY강B"/>
              </a:rPr>
              <a:t>프로젝트 내에 자바클래스를 작성하기위해 마우스 오른쪽버튼을 누르고 </a:t>
            </a:r>
            <a:r>
              <a:rPr lang="en-US" altLang="ko-KR" sz="1600">
                <a:latin typeface="HY강B"/>
                <a:ea typeface="HY강B"/>
              </a:rPr>
              <a:t>[New]-[Class]</a:t>
            </a:r>
            <a:r>
              <a:rPr lang="ko-KR" altLang="en-US" sz="1600">
                <a:latin typeface="HY강B"/>
                <a:ea typeface="HY강B"/>
              </a:rPr>
              <a:t>를 누른다</a:t>
            </a:r>
            <a:r>
              <a:rPr lang="en-US" altLang="ko-KR" sz="1600">
                <a:latin typeface="HY강B"/>
                <a:ea typeface="HY강B"/>
              </a:rPr>
              <a:t>.</a:t>
            </a:r>
            <a:endParaRPr lang="ko-KR" altLang="en-US" sz="1600">
              <a:latin typeface="HY강B"/>
              <a:ea typeface="HY강B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4348" y="1928802"/>
            <a:ext cx="7504113" cy="4089400"/>
          </a:xfrm>
          <a:prstGeom prst="rect">
            <a:avLst/>
          </a:prstGeom>
          <a:noFill/>
          <a:ln w="9525">
            <a:solidFill>
              <a:srgbClr val="002060"/>
            </a:solidFill>
            <a:miter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1214414" y="3071810"/>
            <a:ext cx="1785950" cy="71438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572132" y="4429132"/>
            <a:ext cx="1357322" cy="285752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57818" y="64291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</a:t>
            </a:r>
            <a:r>
              <a:rPr lang="en-US" altLang="ko-KR" sz="1600">
                <a:latin typeface="HY강B"/>
                <a:ea typeface="HY강B"/>
              </a:rPr>
              <a:t>package]</a:t>
            </a:r>
            <a:r>
              <a:rPr lang="ko-KR" altLang="en-US" sz="1600">
                <a:latin typeface="HY강B"/>
                <a:ea typeface="HY강B"/>
              </a:rPr>
              <a:t>에 패키지명을 입력한다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57818" y="164305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[Name]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에 클래스명을 입력한다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7818" y="385762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[public static void main(String[] args)]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항목은 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main()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메소드가 있는 클래스의 경우 반드시 체크해야한다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7818" y="485776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[inherited abstract methods]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는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상속의 관계</a:t>
            </a:r>
            <a:r>
              <a:rPr lang="ko-KR" altLang="en-US" sz="1600">
                <a:latin typeface="HY강B"/>
                <a:ea typeface="HY강B"/>
              </a:rPr>
              <a:t>가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존재할 때 체크하는 곳이다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1600">
                <a:latin typeface="HY강B"/>
                <a:ea typeface="HY강B"/>
              </a:rPr>
              <a:t>기본적으로 체크되어 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85720" y="571480"/>
            <a:ext cx="4957761" cy="5816011"/>
            <a:chOff x="285720" y="428604"/>
            <a:chExt cx="4957761" cy="5816011"/>
          </a:xfrm>
        </p:grpSpPr>
        <p:pic>
          <p:nvPicPr>
            <p:cNvPr id="37890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85720" y="428604"/>
              <a:ext cx="4957761" cy="5816011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1357290" y="1643050"/>
              <a:ext cx="857256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357290" y="2357430"/>
              <a:ext cx="1071570" cy="285752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285852" y="4214818"/>
              <a:ext cx="2286016" cy="214314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285852" y="4643446"/>
              <a:ext cx="2286016" cy="214314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357554" y="5857892"/>
              <a:ext cx="857256" cy="214314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indent="0" algn="l" defTabSz="9000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lang="ko-KR" altLang="en-US"/>
              </a:pPr>
              <a:endPara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Arial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5357818" y="6072206"/>
            <a:ext cx="3571900" cy="50006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[Finish]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버튼을 누른다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4400"/>
              <a:t>3</a:t>
            </a:r>
            <a:r>
              <a:rPr lang="ko-KR" altLang="en-US" sz="4400"/>
              <a:t>장</a:t>
            </a:r>
            <a:r>
              <a:rPr lang="en-US" altLang="ko-KR" sz="4400"/>
              <a:t>. </a:t>
            </a:r>
            <a:r>
              <a:rPr lang="ko-KR" altLang="en-US" sz="4400"/>
              <a:t>자바의 데이터 타입</a:t>
            </a:r>
            <a:r>
              <a:rPr lang="en-US" altLang="ko-KR" sz="4400"/>
              <a:t>1</a:t>
            </a:r>
            <a:endParaRPr lang="ko-KR" altLang="en-US" sz="4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lang="en-US" altLang="ko-KR">
                <a:latin typeface="HY강B"/>
                <a:ea typeface="HY강B"/>
              </a:rPr>
              <a:t>Eclipse </a:t>
            </a:r>
            <a:r>
              <a:rPr lang="ko-KR" altLang="en-US">
                <a:latin typeface="HY강B"/>
                <a:ea typeface="HY강B"/>
              </a:rPr>
              <a:t>창에서 다음과 같이 입력한다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4282" y="1571612"/>
            <a:ext cx="8501090" cy="478074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57158" y="785794"/>
            <a:ext cx="8419847" cy="5429288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4429124" y="2357430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실행창에 출력결과가  출력된것을 확인할 수 있다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71670" y="4500570"/>
            <a:ext cx="1785950" cy="71438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정</a:t>
            </a:r>
            <a:r>
              <a:rPr lang="en-US" altLang="ko-KR" sz="4800"/>
              <a:t> </a:t>
            </a:r>
            <a:r>
              <a:rPr lang="ko-KR" altLang="en-US" sz="4800"/>
              <a:t>리</a:t>
            </a:r>
          </a:p>
        </p:txBody>
      </p:sp>
      <p:sp>
        <p:nvSpPr>
          <p:cNvPr id="68613" name="Line 2"/>
          <p:cNvSpPr>
            <a:spLocks noChangeShapeType="1"/>
          </p:cNvSpPr>
          <p:nvPr/>
        </p:nvSpPr>
        <p:spPr>
          <a:xfrm>
            <a:off x="2126184" y="3504946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8614" name="Line 3"/>
          <p:cNvSpPr>
            <a:spLocks noChangeShapeType="1"/>
          </p:cNvSpPr>
          <p:nvPr/>
        </p:nvSpPr>
        <p:spPr>
          <a:xfrm>
            <a:off x="2149997" y="5308347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8615" name="그룹 58"/>
          <p:cNvGrpSpPr/>
          <p:nvPr/>
        </p:nvGrpSpPr>
        <p:grpSpPr>
          <a:xfrm>
            <a:off x="1910284" y="2962022"/>
            <a:ext cx="609600" cy="609600"/>
            <a:chOff x="2120900" y="2762250"/>
            <a:chExt cx="609600" cy="609600"/>
          </a:xfrm>
        </p:grpSpPr>
        <p:grpSp>
          <p:nvGrpSpPr>
            <p:cNvPr id="68616" name="Group 5"/>
            <p:cNvGrpSpPr/>
            <p:nvPr/>
          </p:nvGrpSpPr>
          <p:grpSpPr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8617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18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19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0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1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2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3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4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25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8626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61810" cy="452541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</a:p>
          </p:txBody>
        </p:sp>
      </p:grpSp>
      <p:grpSp>
        <p:nvGrpSpPr>
          <p:cNvPr id="68627" name="그룹 59"/>
          <p:cNvGrpSpPr/>
          <p:nvPr/>
        </p:nvGrpSpPr>
        <p:grpSpPr>
          <a:xfrm>
            <a:off x="1910284" y="4740022"/>
            <a:ext cx="609600" cy="609600"/>
            <a:chOff x="2133600" y="4591050"/>
            <a:chExt cx="609600" cy="609600"/>
          </a:xfrm>
        </p:grpSpPr>
        <p:grpSp>
          <p:nvGrpSpPr>
            <p:cNvPr id="68628" name="Group 16"/>
            <p:cNvGrpSpPr/>
            <p:nvPr/>
          </p:nvGrpSpPr>
          <p:grpSpPr>
            <a:xfrm>
              <a:off x="2133600" y="4591050"/>
              <a:ext cx="609600" cy="609600"/>
              <a:chOff x="816" y="1872"/>
              <a:chExt cx="384" cy="384"/>
            </a:xfrm>
          </p:grpSpPr>
          <p:sp>
            <p:nvSpPr>
              <p:cNvPr id="68629" name="Oval 1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0" name="Oval 18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1" name="Oval 19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2" name="Oval 20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3" name="Oval 21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4" name="Oval 22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5" name="Oval 23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6" name="Oval 24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37" name="Oval 25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8638" name="Text Box 26"/>
            <p:cNvSpPr txBox="1">
              <a:spLocks noChangeArrowheads="1"/>
            </p:cNvSpPr>
            <p:nvPr/>
          </p:nvSpPr>
          <p:spPr bwMode="gray">
            <a:xfrm>
              <a:off x="2255838" y="4640263"/>
              <a:ext cx="362902" cy="452541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4</a:t>
              </a:r>
            </a:p>
          </p:txBody>
        </p:sp>
      </p:grpSp>
      <p:sp>
        <p:nvSpPr>
          <p:cNvPr id="68639" name="Line 27"/>
          <p:cNvSpPr>
            <a:spLocks noChangeShapeType="1"/>
          </p:cNvSpPr>
          <p:nvPr/>
        </p:nvSpPr>
        <p:spPr>
          <a:xfrm>
            <a:off x="2149997" y="2647690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8640" name="Text Box 28"/>
          <p:cNvSpPr txBox="1">
            <a:spLocks noChangeArrowheads="1"/>
          </p:cNvSpPr>
          <p:nvPr/>
        </p:nvSpPr>
        <p:spPr>
          <a:xfrm>
            <a:off x="2600867" y="2053972"/>
            <a:ext cx="4608512" cy="5760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지역변수와</a:t>
            </a:r>
            <a:r>
              <a:rPr lang="en-US" altLang="ko-KR" sz="3200" b="1">
                <a:latin typeface="HY강B"/>
                <a:ea typeface="HY강B"/>
              </a:rPr>
              <a:t> </a:t>
            </a:r>
            <a:r>
              <a:rPr lang="ko-KR" altLang="en-US" sz="3200" b="1">
                <a:latin typeface="HY강B"/>
                <a:ea typeface="HY강B"/>
              </a:rPr>
              <a:t>전역변수</a:t>
            </a:r>
            <a:endParaRPr lang="en-US" altLang="ko-KR" sz="3200" b="1">
              <a:latin typeface="HY강B"/>
              <a:ea typeface="HY강B"/>
            </a:endParaRPr>
          </a:p>
        </p:txBody>
      </p:sp>
      <p:grpSp>
        <p:nvGrpSpPr>
          <p:cNvPr id="68641" name="Group 29"/>
          <p:cNvGrpSpPr/>
          <p:nvPr/>
        </p:nvGrpSpPr>
        <p:grpSpPr>
          <a:xfrm>
            <a:off x="1910284" y="2073022"/>
            <a:ext cx="609600" cy="609600"/>
            <a:chOff x="1248" y="1200"/>
            <a:chExt cx="384" cy="384"/>
          </a:xfrm>
        </p:grpSpPr>
        <p:grpSp>
          <p:nvGrpSpPr>
            <p:cNvPr id="68642" name="Group 30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68643" name="Text Box 31"/>
              <p:cNvSpPr txBox="1">
                <a:spLocks noChangeArrowheads="1"/>
              </p:cNvSpPr>
              <p:nvPr/>
            </p:nvSpPr>
            <p:spPr bwMode="gray">
              <a:xfrm>
                <a:off x="2092" y="947"/>
                <a:ext cx="219" cy="284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68644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45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46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47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48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49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50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51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52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8653" name="Text Box 41"/>
            <p:cNvSpPr txBox="1">
              <a:spLocks noChangeArrowheads="1"/>
            </p:cNvSpPr>
            <p:nvPr/>
          </p:nvSpPr>
          <p:spPr bwMode="gray">
            <a:xfrm>
              <a:off x="1324" y="1235"/>
              <a:ext cx="228" cy="284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</a:p>
          </p:txBody>
        </p:sp>
      </p:grpSp>
      <p:sp>
        <p:nvSpPr>
          <p:cNvPr id="68654" name="Line 42"/>
          <p:cNvSpPr>
            <a:spLocks noChangeShapeType="1"/>
          </p:cNvSpPr>
          <p:nvPr/>
        </p:nvSpPr>
        <p:spPr>
          <a:xfrm>
            <a:off x="2149997" y="4393947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8655" name="Group 43"/>
          <p:cNvGrpSpPr/>
          <p:nvPr/>
        </p:nvGrpSpPr>
        <p:grpSpPr>
          <a:xfrm>
            <a:off x="1910284" y="3851022"/>
            <a:ext cx="609600" cy="609600"/>
            <a:chOff x="1248" y="1200"/>
            <a:chExt cx="384" cy="384"/>
          </a:xfrm>
        </p:grpSpPr>
        <p:grpSp>
          <p:nvGrpSpPr>
            <p:cNvPr id="68656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68657" name="Text Box 45"/>
              <p:cNvSpPr txBox="1">
                <a:spLocks noChangeArrowheads="1"/>
              </p:cNvSpPr>
              <p:nvPr/>
            </p:nvSpPr>
            <p:spPr bwMode="gray">
              <a:xfrm>
                <a:off x="2092" y="948"/>
                <a:ext cx="219" cy="284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68658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59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60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61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62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63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64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65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666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8667" name="Text Box 55"/>
            <p:cNvSpPr txBox="1">
              <a:spLocks noChangeArrowheads="1"/>
            </p:cNvSpPr>
            <p:nvPr/>
          </p:nvSpPr>
          <p:spPr bwMode="gray">
            <a:xfrm>
              <a:off x="1324" y="1236"/>
              <a:ext cx="228" cy="284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</a:p>
          </p:txBody>
        </p:sp>
      </p:grpSp>
      <p:sp>
        <p:nvSpPr>
          <p:cNvPr id="68668" name="Text Box 56"/>
          <p:cNvSpPr txBox="1">
            <a:spLocks noChangeArrowheads="1"/>
          </p:cNvSpPr>
          <p:nvPr/>
        </p:nvSpPr>
        <p:spPr>
          <a:xfrm>
            <a:off x="2610392" y="2968372"/>
            <a:ext cx="4751388" cy="5760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자바의 데이터 타입 개요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68669" name="Text Box 57"/>
          <p:cNvSpPr txBox="1">
            <a:spLocks noChangeArrowheads="1"/>
          </p:cNvSpPr>
          <p:nvPr/>
        </p:nvSpPr>
        <p:spPr>
          <a:xfrm>
            <a:off x="2600867" y="3882772"/>
            <a:ext cx="4608512" cy="5760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정수 데이터 타입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68670" name="Text Box 58"/>
          <p:cNvSpPr txBox="1">
            <a:spLocks noChangeArrowheads="1"/>
          </p:cNvSpPr>
          <p:nvPr/>
        </p:nvSpPr>
        <p:spPr>
          <a:xfrm>
            <a:off x="2610392" y="4797172"/>
            <a:ext cx="4608512" cy="5760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실수 데이터타입</a:t>
            </a:r>
            <a:endParaRPr lang="en-US" altLang="ko-KR" sz="3200" b="1"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68640" grpId="1"/>
      <p:bldP spid="68668" grpId="2"/>
      <p:bldP spid="68669" grpId="3"/>
      <p:bldP spid="68670" grpId="4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정수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형 변수 </a:t>
            </a:r>
            <a:r>
              <a:rPr lang="en-US" altLang="ko-KR" sz="2400" dirty="0" smtClean="0"/>
              <a:t>num1 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num2 </a:t>
            </a:r>
            <a:r>
              <a:rPr lang="ko-KR" altLang="en-US" sz="2400" dirty="0" smtClean="0"/>
              <a:t>를 만드세요</a:t>
            </a:r>
            <a:endParaRPr lang="en-US" altLang="ko-KR" sz="2400" dirty="0" smtClean="0"/>
          </a:p>
          <a:p>
            <a:r>
              <a:rPr lang="ko-KR" altLang="en-US" sz="2400" dirty="0" smtClean="0"/>
              <a:t>실수</a:t>
            </a:r>
            <a:r>
              <a:rPr lang="en-US" altLang="ko-KR" sz="2400" dirty="0" smtClean="0"/>
              <a:t>(double)</a:t>
            </a:r>
            <a:r>
              <a:rPr lang="ko-KR" altLang="en-US" sz="2400" dirty="0" smtClean="0"/>
              <a:t>형 변수 </a:t>
            </a:r>
            <a:r>
              <a:rPr lang="en-US" altLang="ko-KR" sz="2400" dirty="0" smtClean="0"/>
              <a:t>d_num1, d_num2 </a:t>
            </a:r>
            <a:r>
              <a:rPr lang="ko-KR" altLang="en-US" sz="2400" dirty="0" smtClean="0"/>
              <a:t>를 만드세요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num1 </a:t>
            </a:r>
            <a:r>
              <a:rPr lang="ko-KR" altLang="en-US" sz="2400" dirty="0" smtClean="0"/>
              <a:t>에 숫자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를 넣으세요</a:t>
            </a:r>
            <a:endParaRPr lang="en-US" altLang="ko-KR" sz="2400" dirty="0" smtClean="0"/>
          </a:p>
          <a:p>
            <a:r>
              <a:rPr lang="en-US" altLang="ko-KR" sz="2400" dirty="0" smtClean="0"/>
              <a:t>num2 </a:t>
            </a:r>
            <a:r>
              <a:rPr lang="ko-KR" altLang="en-US" sz="2400" dirty="0" smtClean="0"/>
              <a:t>에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숫자 </a:t>
            </a:r>
            <a:r>
              <a:rPr lang="en-US" altLang="ko-KR" sz="2400" dirty="0" smtClean="0"/>
              <a:t>7</a:t>
            </a:r>
            <a:r>
              <a:rPr lang="ko-KR" altLang="en-US" sz="2400" dirty="0" smtClean="0"/>
              <a:t>을 넣으세요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/>
              <a:t>d</a:t>
            </a:r>
            <a:r>
              <a:rPr lang="en-US" altLang="ko-KR" sz="2400" dirty="0" smtClean="0"/>
              <a:t>_num1</a:t>
            </a:r>
            <a:r>
              <a:rPr lang="ko-KR" altLang="en-US" sz="2400" dirty="0" smtClean="0"/>
              <a:t>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숫자 </a:t>
            </a:r>
            <a:r>
              <a:rPr lang="en-US" altLang="ko-KR" sz="2400" dirty="0" smtClean="0"/>
              <a:t>2.4 </a:t>
            </a:r>
            <a:r>
              <a:rPr lang="ko-KR" altLang="en-US" sz="2400" dirty="0" smtClean="0"/>
              <a:t>를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넣으세요</a:t>
            </a:r>
            <a:endParaRPr lang="en-US" altLang="ko-KR" sz="2400" dirty="0" smtClean="0"/>
          </a:p>
          <a:p>
            <a:r>
              <a:rPr lang="en-US" altLang="ko-KR" sz="2400" dirty="0" smtClean="0"/>
              <a:t>d_num2</a:t>
            </a:r>
            <a:r>
              <a:rPr lang="ko-KR" altLang="en-US" sz="2400" dirty="0" smtClean="0"/>
              <a:t>에 숫자 </a:t>
            </a:r>
            <a:r>
              <a:rPr lang="en-US" altLang="ko-KR" sz="2400" dirty="0" smtClean="0"/>
              <a:t>3.5 </a:t>
            </a:r>
            <a:r>
              <a:rPr lang="ko-KR" altLang="en-US" sz="2400" dirty="0" smtClean="0"/>
              <a:t>를 넣으세요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2355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num1 </a:t>
            </a:r>
            <a:r>
              <a:rPr lang="ko-KR" altLang="en-US" sz="2400" dirty="0"/>
              <a:t>을 출력하세요</a:t>
            </a:r>
            <a:endParaRPr lang="en-US" altLang="ko-KR" sz="2400" dirty="0"/>
          </a:p>
          <a:p>
            <a:r>
              <a:rPr lang="en-US" altLang="ko-KR" sz="2400" dirty="0"/>
              <a:t>num1 </a:t>
            </a:r>
            <a:r>
              <a:rPr lang="ko-KR" altLang="en-US" sz="2400" dirty="0"/>
              <a:t>에</a:t>
            </a:r>
            <a:r>
              <a:rPr lang="en-US" altLang="ko-KR" sz="2400" dirty="0"/>
              <a:t> </a:t>
            </a:r>
            <a:r>
              <a:rPr lang="en-US" altLang="ko-KR" sz="2400" dirty="0" err="1"/>
              <a:t>num</a:t>
            </a:r>
            <a:r>
              <a:rPr lang="en-US" altLang="ko-KR" sz="2400" dirty="0"/>
              <a:t> 2 </a:t>
            </a:r>
            <a:r>
              <a:rPr lang="ko-KR" altLang="en-US" sz="2400" dirty="0"/>
              <a:t>를 넣으세요</a:t>
            </a:r>
            <a:endParaRPr lang="en-US" altLang="ko-KR" sz="2400" dirty="0"/>
          </a:p>
          <a:p>
            <a:r>
              <a:rPr lang="en-US" altLang="ko-KR" sz="2400" dirty="0"/>
              <a:t>num1 </a:t>
            </a:r>
            <a:r>
              <a:rPr lang="ko-KR" altLang="en-US" sz="2400" dirty="0"/>
              <a:t>을 </a:t>
            </a:r>
            <a:r>
              <a:rPr lang="ko-KR" altLang="en-US" sz="2400" dirty="0" smtClean="0"/>
              <a:t>출력하세요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/>
              <a:t>num2 </a:t>
            </a:r>
            <a:r>
              <a:rPr lang="ko-KR" altLang="en-US" sz="2400" dirty="0"/>
              <a:t>에 </a:t>
            </a:r>
            <a:r>
              <a:rPr lang="en-US" altLang="ko-KR" sz="2400" dirty="0"/>
              <a:t>num1 </a:t>
            </a:r>
            <a:r>
              <a:rPr lang="ko-KR" altLang="en-US" sz="2400" dirty="0"/>
              <a:t>과 </a:t>
            </a:r>
            <a:r>
              <a:rPr lang="en-US" altLang="ko-KR" sz="2400" dirty="0"/>
              <a:t>num2 </a:t>
            </a:r>
            <a:r>
              <a:rPr lang="ko-KR" altLang="en-US" sz="2400" dirty="0"/>
              <a:t>의</a:t>
            </a:r>
            <a:r>
              <a:rPr lang="en-US" altLang="ko-KR" sz="2400" dirty="0"/>
              <a:t> </a:t>
            </a:r>
            <a:r>
              <a:rPr lang="ko-KR" altLang="en-US" sz="2400" dirty="0"/>
              <a:t>합을 </a:t>
            </a:r>
            <a:r>
              <a:rPr lang="ko-KR" altLang="en-US" sz="2400" dirty="0" smtClean="0"/>
              <a:t>넣으세요</a:t>
            </a:r>
            <a:endParaRPr lang="en-US" altLang="ko-KR" sz="2400" dirty="0" smtClean="0"/>
          </a:p>
          <a:p>
            <a:r>
              <a:rPr lang="en-US" altLang="ko-KR" sz="2400" dirty="0" smtClean="0"/>
              <a:t>num2 </a:t>
            </a:r>
            <a:r>
              <a:rPr lang="ko-KR" altLang="en-US" sz="2400" dirty="0" smtClean="0"/>
              <a:t>를 출력하세요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1027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d_num1 </a:t>
            </a:r>
            <a:r>
              <a:rPr lang="ko-KR" altLang="en-US" sz="2400" dirty="0"/>
              <a:t>을 출력하세요</a:t>
            </a:r>
            <a:endParaRPr lang="en-US" altLang="ko-KR" sz="2400" dirty="0"/>
          </a:p>
          <a:p>
            <a:r>
              <a:rPr lang="en-US" altLang="ko-KR" sz="2400" dirty="0"/>
              <a:t>d_</a:t>
            </a:r>
            <a:r>
              <a:rPr lang="en-US" altLang="ko-KR" sz="2400" dirty="0" smtClean="0"/>
              <a:t>num1 </a:t>
            </a:r>
            <a:r>
              <a:rPr lang="ko-KR" altLang="en-US" sz="2400" dirty="0"/>
              <a:t>에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숫자 </a:t>
            </a:r>
            <a:r>
              <a:rPr lang="en-US" altLang="ko-KR" sz="2400" dirty="0" smtClean="0"/>
              <a:t>0.1 </a:t>
            </a:r>
            <a:r>
              <a:rPr lang="ko-KR" altLang="en-US" sz="2400" dirty="0" smtClean="0"/>
              <a:t>을 넣으세요</a:t>
            </a:r>
            <a:endParaRPr lang="en-US" altLang="ko-KR" sz="2400" dirty="0"/>
          </a:p>
          <a:p>
            <a:r>
              <a:rPr lang="en-US" altLang="ko-KR" sz="2400" dirty="0"/>
              <a:t>d_</a:t>
            </a:r>
            <a:r>
              <a:rPr lang="en-US" altLang="ko-KR" sz="2400" dirty="0" smtClean="0"/>
              <a:t>num1 </a:t>
            </a:r>
            <a:r>
              <a:rPr lang="ko-KR" altLang="en-US" sz="2400" dirty="0"/>
              <a:t>을 </a:t>
            </a:r>
            <a:r>
              <a:rPr lang="ko-KR" altLang="en-US" sz="2400" dirty="0" smtClean="0"/>
              <a:t>출력하세요</a:t>
            </a:r>
            <a:endParaRPr lang="en-US" altLang="ko-KR" sz="2400" dirty="0" smtClean="0"/>
          </a:p>
          <a:p>
            <a:r>
              <a:rPr lang="en-US" altLang="ko-KR" sz="2400" dirty="0" smtClean="0"/>
              <a:t>d_num1 </a:t>
            </a:r>
            <a:r>
              <a:rPr lang="ko-KR" altLang="en-US" sz="2400" dirty="0" smtClean="0"/>
              <a:t>에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d_num1 </a:t>
            </a:r>
            <a:r>
              <a:rPr lang="ko-KR" altLang="en-US" sz="2400" dirty="0"/>
              <a:t>과 </a:t>
            </a:r>
            <a:r>
              <a:rPr lang="en-US" altLang="ko-KR" sz="2400" dirty="0"/>
              <a:t>d_num2 </a:t>
            </a:r>
            <a:r>
              <a:rPr lang="ko-KR" altLang="en-US" sz="2400" dirty="0"/>
              <a:t>의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합을 </a:t>
            </a:r>
            <a:r>
              <a:rPr lang="ko-KR" altLang="en-US" sz="2400" dirty="0"/>
              <a:t>넣으세요</a:t>
            </a:r>
            <a:endParaRPr lang="en-US" altLang="ko-KR" sz="2400" dirty="0"/>
          </a:p>
          <a:p>
            <a:r>
              <a:rPr lang="en-US" altLang="ko-KR" sz="2400" dirty="0"/>
              <a:t>d_</a:t>
            </a:r>
            <a:r>
              <a:rPr lang="en-US" altLang="ko-KR" sz="2400" dirty="0" smtClean="0"/>
              <a:t>num2 </a:t>
            </a:r>
            <a:r>
              <a:rPr lang="ko-KR" altLang="en-US" sz="2400" dirty="0"/>
              <a:t>에 </a:t>
            </a:r>
            <a:r>
              <a:rPr lang="en-US" altLang="ko-KR" sz="2400" dirty="0"/>
              <a:t>d_</a:t>
            </a:r>
            <a:r>
              <a:rPr lang="en-US" altLang="ko-KR" sz="2400" dirty="0" smtClean="0"/>
              <a:t>num1 </a:t>
            </a:r>
            <a:r>
              <a:rPr lang="ko-KR" altLang="en-US" sz="2400" dirty="0"/>
              <a:t>과 </a:t>
            </a:r>
            <a:r>
              <a:rPr lang="en-US" altLang="ko-KR" sz="2400" dirty="0" smtClean="0"/>
              <a:t>d_num2 </a:t>
            </a:r>
            <a:r>
              <a:rPr lang="ko-KR" altLang="en-US" sz="2400" dirty="0"/>
              <a:t>의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차</a:t>
            </a:r>
            <a:r>
              <a:rPr lang="ko-KR" altLang="en-US" sz="2400" dirty="0"/>
              <a:t>를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넣으세요</a:t>
            </a:r>
            <a:endParaRPr lang="en-US" altLang="ko-KR" sz="2400" dirty="0"/>
          </a:p>
          <a:p>
            <a:r>
              <a:rPr lang="en-US" altLang="ko-KR" sz="2400" dirty="0"/>
              <a:t>d_</a:t>
            </a:r>
            <a:r>
              <a:rPr lang="en-US" altLang="ko-KR" sz="2400" dirty="0" smtClean="0"/>
              <a:t>num2 </a:t>
            </a:r>
            <a:r>
              <a:rPr lang="ko-KR" altLang="en-US" sz="2400" dirty="0"/>
              <a:t>를 출력하세요</a:t>
            </a:r>
          </a:p>
        </p:txBody>
      </p:sp>
    </p:spTree>
    <p:extLst>
      <p:ext uri="{BB962C8B-B14F-4D97-AF65-F5344CB8AC3E}">
        <p14:creationId xmlns:p14="http://schemas.microsoft.com/office/powerpoint/2010/main" val="1709553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4800"/>
              <a:t>목  차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>
          <a:xfrm>
            <a:off x="2126184" y="3648962"/>
            <a:ext cx="5094288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2" name="Line 3"/>
          <p:cNvSpPr>
            <a:spLocks noChangeShapeType="1"/>
          </p:cNvSpPr>
          <p:nvPr/>
        </p:nvSpPr>
        <p:spPr>
          <a:xfrm>
            <a:off x="2149997" y="5452363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63" name="그룹 58"/>
          <p:cNvGrpSpPr/>
          <p:nvPr/>
        </p:nvGrpSpPr>
        <p:grpSpPr>
          <a:xfrm>
            <a:off x="1910284" y="3106038"/>
            <a:ext cx="609600" cy="609600"/>
            <a:chOff x="2120900" y="2762250"/>
            <a:chExt cx="609600" cy="609600"/>
          </a:xfrm>
        </p:grpSpPr>
        <p:grpSp>
          <p:nvGrpSpPr>
            <p:cNvPr id="64" name="Group 5"/>
            <p:cNvGrpSpPr/>
            <p:nvPr/>
          </p:nvGrpSpPr>
          <p:grpSpPr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61810" cy="452541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2</a:t>
              </a:r>
            </a:p>
          </p:txBody>
        </p:sp>
      </p:grpSp>
      <p:grpSp>
        <p:nvGrpSpPr>
          <p:cNvPr id="75" name="그룹 59"/>
          <p:cNvGrpSpPr/>
          <p:nvPr/>
        </p:nvGrpSpPr>
        <p:grpSpPr>
          <a:xfrm>
            <a:off x="1910284" y="4884038"/>
            <a:ext cx="609600" cy="609600"/>
            <a:chOff x="2133600" y="4591050"/>
            <a:chExt cx="609600" cy="609600"/>
          </a:xfrm>
        </p:grpSpPr>
        <p:grpSp>
          <p:nvGrpSpPr>
            <p:cNvPr id="76" name="Group 16"/>
            <p:cNvGrpSpPr/>
            <p:nvPr/>
          </p:nvGrpSpPr>
          <p:grpSpPr>
            <a:xfrm>
              <a:off x="2133600" y="4591050"/>
              <a:ext cx="609600" cy="609600"/>
              <a:chOff x="816" y="1872"/>
              <a:chExt cx="384" cy="384"/>
            </a:xfrm>
          </p:grpSpPr>
          <p:sp>
            <p:nvSpPr>
              <p:cNvPr id="78" name="Oval 1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79" name="Oval 18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0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0" name="Oval 19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2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1" name="Oval 20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3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Oval 21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Oval 22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4" name="Oval 23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5" name="Oval 24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86" name="Oval 25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77" name="Text Box 26"/>
            <p:cNvSpPr txBox="1">
              <a:spLocks noChangeArrowheads="1"/>
            </p:cNvSpPr>
            <p:nvPr/>
          </p:nvSpPr>
          <p:spPr bwMode="gray">
            <a:xfrm>
              <a:off x="2255838" y="4640263"/>
              <a:ext cx="362902" cy="452541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4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>
          <a:xfrm>
            <a:off x="2149997" y="2791706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>
          <a:xfrm>
            <a:off x="2600867" y="2197988"/>
            <a:ext cx="4608512" cy="5760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지역변수와</a:t>
            </a:r>
            <a:r>
              <a:rPr lang="en-US" altLang="ko-KR" sz="3200" b="1">
                <a:latin typeface="HY강B"/>
                <a:ea typeface="HY강B"/>
              </a:rPr>
              <a:t> </a:t>
            </a:r>
            <a:r>
              <a:rPr lang="ko-KR" altLang="en-US" sz="3200" b="1">
                <a:latin typeface="HY강B"/>
                <a:ea typeface="HY강B"/>
              </a:rPr>
              <a:t>전역변수</a:t>
            </a:r>
            <a:endParaRPr lang="en-US" altLang="ko-KR" sz="3200" b="1">
              <a:latin typeface="HY강B"/>
              <a:ea typeface="HY강B"/>
            </a:endParaRPr>
          </a:p>
        </p:txBody>
      </p:sp>
      <p:grpSp>
        <p:nvGrpSpPr>
          <p:cNvPr id="89" name="Group 29"/>
          <p:cNvGrpSpPr/>
          <p:nvPr/>
        </p:nvGrpSpPr>
        <p:grpSpPr>
          <a:xfrm>
            <a:off x="1910284" y="2217038"/>
            <a:ext cx="609600" cy="609600"/>
            <a:chOff x="1248" y="1200"/>
            <a:chExt cx="384" cy="384"/>
          </a:xfrm>
        </p:grpSpPr>
        <p:grpSp>
          <p:nvGrpSpPr>
            <p:cNvPr id="90" name="Group 30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2" y="947"/>
                <a:ext cx="219" cy="284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4" y="1235"/>
              <a:ext cx="228" cy="284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>
          <a:xfrm>
            <a:off x="2149997" y="4537963"/>
            <a:ext cx="5094287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103" name="Group 43"/>
          <p:cNvGrpSpPr/>
          <p:nvPr/>
        </p:nvGrpSpPr>
        <p:grpSpPr>
          <a:xfrm>
            <a:off x="1910284" y="3995038"/>
            <a:ext cx="609600" cy="609600"/>
            <a:chOff x="1248" y="1200"/>
            <a:chExt cx="384" cy="384"/>
          </a:xfrm>
        </p:grpSpPr>
        <p:grpSp>
          <p:nvGrpSpPr>
            <p:cNvPr id="104" name="Group 44"/>
            <p:cNvGrpSpPr/>
            <p:nvPr/>
          </p:nvGrpSpPr>
          <p:grpSpPr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2" y="948"/>
                <a:ext cx="219" cy="284"/>
              </a:xfrm>
              <a:prstGeom prst="rect">
                <a:avLst/>
              </a:prstGeom>
              <a:noFill/>
              <a:ln w="9525" algn="ctr">
                <a:noFill/>
                <a:miter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 lang="ko-KR" altLang="en-US"/>
                </a:pPr>
                <a:r>
                  <a:rPr lang="en-US" altLang="ko-KR" sz="2400" b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80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0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9000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2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20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3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square"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80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0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20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4" y="1236"/>
              <a:ext cx="228" cy="284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 lang="ko-KR" altLang="en-US"/>
              </a:pPr>
              <a:r>
                <a:rPr lang="en-US" altLang="ko-KR" sz="2400" b="1">
                  <a:solidFill>
                    <a:srgbClr val="000000"/>
                  </a:solidFill>
                  <a:latin typeface="굴림"/>
                  <a:ea typeface="굴림"/>
                </a:rPr>
                <a:t>3</a:t>
              </a:r>
            </a:p>
          </p:txBody>
        </p:sp>
      </p:grpSp>
      <p:sp>
        <p:nvSpPr>
          <p:cNvPr id="116" name="Text Box 56"/>
          <p:cNvSpPr txBox="1">
            <a:spLocks noChangeArrowheads="1"/>
          </p:cNvSpPr>
          <p:nvPr/>
        </p:nvSpPr>
        <p:spPr>
          <a:xfrm>
            <a:off x="2610392" y="3112388"/>
            <a:ext cx="4751388" cy="5760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자바의 데이터 타입 개요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>
          <a:xfrm>
            <a:off x="2600867" y="4026788"/>
            <a:ext cx="4608512" cy="5760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정수 데이터 타입</a:t>
            </a:r>
            <a:endParaRPr lang="en-US" altLang="ko-KR" sz="3200" b="1">
              <a:latin typeface="HY강B"/>
              <a:ea typeface="HY강B"/>
            </a:endParaRPr>
          </a:p>
        </p:txBody>
      </p:sp>
      <p:sp>
        <p:nvSpPr>
          <p:cNvPr id="118" name="Text Box 58"/>
          <p:cNvSpPr txBox="1">
            <a:spLocks noChangeArrowheads="1"/>
          </p:cNvSpPr>
          <p:nvPr/>
        </p:nvSpPr>
        <p:spPr>
          <a:xfrm>
            <a:off x="2610392" y="4941188"/>
            <a:ext cx="4608512" cy="5760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>
            <a:spAutoFit/>
          </a:bodyPr>
          <a:lstStyle/>
          <a:p>
            <a:pPr eaLnBrk="0" hangingPunct="0">
              <a:defRPr lang="ko-KR" altLang="en-US"/>
            </a:pPr>
            <a:r>
              <a:rPr lang="ko-KR" altLang="en-US" sz="3200" b="1">
                <a:latin typeface="HY강B"/>
                <a:ea typeface="HY강B"/>
              </a:rPr>
              <a:t>실수 데이터타입</a:t>
            </a:r>
            <a:endParaRPr lang="en-US" altLang="ko-KR" sz="3200" b="1"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88" grpId="1"/>
      <p:bldP spid="116" grpId="2"/>
      <p:bldP spid="117" grpId="3"/>
      <p:bldP spid="118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1. </a:t>
            </a:r>
            <a:r>
              <a:rPr lang="ko-KR" altLang="en-US"/>
              <a:t>지역변수와 전역변수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b="1"/>
              <a:t>1) </a:t>
            </a:r>
            <a:r>
              <a:rPr lang="ko-KR" altLang="en-US" b="1"/>
              <a:t>변수</a:t>
            </a:r>
            <a:r>
              <a:rPr lang="en-US" altLang="ko-KR" b="1"/>
              <a:t>(variable)</a:t>
            </a:r>
          </a:p>
          <a:p>
            <a:pPr lvl="0">
              <a:defRPr lang="ko-KR" altLang="en-US"/>
            </a:pPr>
            <a:r>
              <a:rPr lang="ko-KR" altLang="en-US"/>
              <a:t>절차적 프로그래밍 언어에서 프로그램의 값을 움직이는 주체적 역할을 하는 것으로 ‘변하는 값’을 가지게 되는 기억공간의 이름이다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r>
              <a:rPr lang="ko-KR" altLang="en-US"/>
              <a:t>프로그램에서는 변수라는 이름으로 불리게 되지만 메모리에 할당된 후로는 메모리주소 몇 번지에서 몇 번지까지의 이름으로 바뀌게 될 것이다</a:t>
            </a:r>
            <a:r>
              <a:rPr lang="en-US" altLang="ko-KR"/>
              <a:t>. </a:t>
            </a:r>
          </a:p>
          <a:p>
            <a:pPr lvl="0">
              <a:defRPr lang="ko-KR" altLang="en-US"/>
            </a:pPr>
            <a:r>
              <a:rPr lang="en-US" altLang="ko-KR"/>
              <a:t>Java</a:t>
            </a:r>
            <a:r>
              <a:rPr lang="ko-KR" altLang="en-US"/>
              <a:t>는</a:t>
            </a:r>
            <a:r>
              <a:rPr lang="en-US" altLang="ko-KR"/>
              <a:t> </a:t>
            </a:r>
            <a:r>
              <a:rPr lang="ko-KR" altLang="en-US"/>
              <a:t>객체지향 프로그램으로서 변수와 함께 객체도 중요한 의미를 가지게 된다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b="1" dirty="0"/>
              <a:t>2) </a:t>
            </a:r>
            <a:r>
              <a:rPr lang="ko-KR" altLang="en-US" b="1" dirty="0"/>
              <a:t>지역변수</a:t>
            </a:r>
            <a:r>
              <a:rPr lang="en-US" altLang="ko-KR" b="1" dirty="0"/>
              <a:t>(local variable)</a:t>
            </a:r>
          </a:p>
          <a:p>
            <a:pPr lvl="0">
              <a:defRPr lang="ko-KR" altLang="en-US"/>
            </a:pPr>
            <a:r>
              <a:rPr lang="ko-KR" altLang="en-US" dirty="0" err="1"/>
              <a:t>메소드</a:t>
            </a:r>
            <a:r>
              <a:rPr lang="ko-KR" altLang="en-US" dirty="0"/>
              <a:t> 내에서 선언된 변수를 </a:t>
            </a:r>
            <a:r>
              <a:rPr lang="ko-KR" altLang="en-US" dirty="0" err="1" smtClean="0"/>
              <a:t>지역변수라</a:t>
            </a:r>
            <a:r>
              <a:rPr lang="ko-KR" altLang="en-US" dirty="0" smtClean="0"/>
              <a:t> 하며</a:t>
            </a:r>
            <a:r>
              <a:rPr lang="en-US" altLang="ko-KR" dirty="0"/>
              <a:t>, </a:t>
            </a:r>
            <a:r>
              <a:rPr lang="ko-KR" altLang="en-US" dirty="0"/>
              <a:t>자동변수라는 용어로도 불린다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ko-KR" altLang="en-US" dirty="0"/>
              <a:t>자바에서는 지역변수는 자동으로 초기화되지 않으므로 반드시 초기화 과정을 거쳐야한다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ko-KR" altLang="en-US" dirty="0" smtClean="0"/>
              <a:t>초기화 되지않은 </a:t>
            </a:r>
            <a:r>
              <a:rPr lang="ko-KR" altLang="en-US" dirty="0"/>
              <a:t>변수를 사용하게 되면 에러가 발생한다는 의미이다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r>
              <a:rPr lang="ko-KR" altLang="en-US" dirty="0"/>
              <a:t>지역변수는 지역내에서만 인식되는 특징을 가지고 있다</a:t>
            </a:r>
            <a:r>
              <a:rPr lang="en-US" altLang="ko-KR" dirty="0"/>
              <a:t>.</a:t>
            </a:r>
          </a:p>
          <a:p>
            <a:pPr lvl="0">
              <a:defRPr lang="ko-KR" altLang="en-US"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b="1"/>
              <a:t>3) </a:t>
            </a:r>
            <a:r>
              <a:rPr lang="ko-KR" altLang="en-US" b="1"/>
              <a:t>전역변수</a:t>
            </a:r>
            <a:r>
              <a:rPr lang="en-US" altLang="ko-KR" b="1"/>
              <a:t>(global variable)</a:t>
            </a:r>
          </a:p>
          <a:p>
            <a:pPr lvl="0">
              <a:defRPr lang="ko-KR" altLang="en-US"/>
            </a:pPr>
            <a:r>
              <a:rPr lang="ko-KR" altLang="en-US" sz="3000"/>
              <a:t>어떤 메소드의 밖에서 선언된 변수를 멤버변수라한다</a:t>
            </a:r>
            <a:r>
              <a:rPr lang="en-US" altLang="ko-KR" sz="3000"/>
              <a:t>. </a:t>
            </a:r>
            <a:r>
              <a:rPr lang="ko-KR" altLang="en-US" sz="3000"/>
              <a:t>즉 메소드 입장에서는 전역변수이다</a:t>
            </a:r>
            <a:r>
              <a:rPr lang="en-US" altLang="ko-KR" sz="3000"/>
              <a:t>.</a:t>
            </a:r>
          </a:p>
          <a:p>
            <a:pPr lvl="0">
              <a:defRPr lang="ko-KR" altLang="en-US"/>
            </a:pPr>
            <a:r>
              <a:rPr lang="ko-KR" altLang="en-US" sz="3000"/>
              <a:t>메소드들간에 공유할 값은 전역변수로 선언되어야 한다</a:t>
            </a:r>
            <a:r>
              <a:rPr lang="en-US" altLang="ko-KR" sz="3000"/>
              <a:t>.</a:t>
            </a:r>
          </a:p>
          <a:p>
            <a:pPr lvl="0">
              <a:defRPr lang="ko-KR" altLang="en-US"/>
            </a:pPr>
            <a:r>
              <a:rPr lang="ko-KR" altLang="en-US" sz="3000"/>
              <a:t>멤버 변수는 선언된 데이터타입의 디폴트 값으로 자동 초기화된다</a:t>
            </a:r>
            <a:r>
              <a:rPr lang="en-US" altLang="ko-KR" sz="3000"/>
              <a:t>.</a:t>
            </a:r>
          </a:p>
          <a:p>
            <a:pPr lvl="0">
              <a:defRPr lang="ko-KR" altLang="en-US"/>
            </a:pPr>
            <a:r>
              <a:rPr lang="ko-KR" altLang="en-US" sz="3000"/>
              <a:t>즉</a:t>
            </a:r>
            <a:r>
              <a:rPr lang="en-US" altLang="ko-KR" sz="3000"/>
              <a:t>, </a:t>
            </a:r>
            <a:r>
              <a:rPr lang="ko-KR" altLang="en-US" sz="3000"/>
              <a:t>자동 초기화 되므로 어떤 값을 할당하지 않고도 사용가능하며 에러가 발생하지 않는다는 의미이다</a:t>
            </a:r>
            <a:r>
              <a:rPr lang="en-US" altLang="ko-KR" sz="3000"/>
              <a:t>.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지역변수와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전역변수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50076"/>
            <a:ext cx="5904655" cy="4287905"/>
          </a:xfrm>
        </p:spPr>
      </p:pic>
    </p:spTree>
    <p:extLst>
      <p:ext uri="{BB962C8B-B14F-4D97-AF65-F5344CB8AC3E}">
        <p14:creationId xmlns:p14="http://schemas.microsoft.com/office/powerpoint/2010/main" val="3592598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defRPr lang="ko-KR" altLang="en-US"/>
            </a:pPr>
            <a:r>
              <a:rPr lang="en-US" altLang="ko-KR"/>
              <a:t>3. </a:t>
            </a:r>
            <a:r>
              <a:rPr lang="ko-KR" altLang="en-US"/>
              <a:t>정수 데이터 타입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371600"/>
            <a:ext cx="8643998" cy="155733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각 데이터 타입은 저장할 수 있는 기억공간의 서로 다른 크기를 제공한다</a:t>
            </a:r>
            <a:r>
              <a:rPr lang="en-US" altLang="ko-KR"/>
              <a:t>. </a:t>
            </a:r>
            <a:r>
              <a:rPr lang="ko-KR" altLang="en-US"/>
              <a:t>즉 선언되는 데이터 타입에 따라서 저장되는 변수 값의 범위가 달라진다</a:t>
            </a:r>
            <a:r>
              <a:rPr lang="en-US" altLang="ko-KR"/>
              <a:t>.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85786" y="3357562"/>
          <a:ext cx="7072360" cy="2857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504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HY강B"/>
                          <a:ea typeface="HY강B"/>
                        </a:rPr>
                        <a:t>데이터 타입</a:t>
                      </a:r>
                    </a:p>
                  </a:txBody>
                  <a:tcPr anchor="ctr" anchorCtr="1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 anchorCtr="1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HY강B"/>
                          <a:ea typeface="HY강B"/>
                        </a:rPr>
                        <a:t>크 기</a:t>
                      </a:r>
                    </a:p>
                  </a:txBody>
                  <a:tcPr anchor="ctr" anchorCtr="1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HY강B"/>
                          <a:ea typeface="HY강B"/>
                        </a:rPr>
                        <a:t>값의 범위</a:t>
                      </a:r>
                    </a:p>
                  </a:txBody>
                  <a:tcPr anchor="ctr" anchorCtr="1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4">
                <a:tc rowSpan="4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HY강B"/>
                          <a:ea typeface="HY강B"/>
                        </a:rPr>
                        <a:t>정수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Byte</a:t>
                      </a:r>
                      <a:endParaRPr lang="ko-KR" altLang="en-US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1 byte</a:t>
                      </a:r>
                      <a:endParaRPr lang="ko-KR" altLang="en-US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-128 ~ +127</a:t>
                      </a:r>
                      <a:endParaRPr lang="ko-KR" altLang="en-US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4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Short</a:t>
                      </a:r>
                      <a:endParaRPr lang="ko-KR" altLang="en-US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2 byte</a:t>
                      </a:r>
                      <a:endParaRPr lang="ko-KR" altLang="en-US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-32,768 ~ +32,767</a:t>
                      </a:r>
                      <a:endParaRPr lang="ko-KR" altLang="en-US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4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Int</a:t>
                      </a:r>
                      <a:endParaRPr lang="ko-KR" altLang="en-US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4 byte</a:t>
                      </a:r>
                      <a:endParaRPr lang="ko-KR" altLang="en-US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-2</a:t>
                      </a:r>
                      <a:r>
                        <a:rPr lang="en-US" altLang="ko-KR" baseline="30000">
                          <a:latin typeface="HY강B"/>
                          <a:ea typeface="HY강B"/>
                        </a:rPr>
                        <a:t>32</a:t>
                      </a:r>
                      <a:r>
                        <a:rPr lang="en-US" altLang="ko-KR">
                          <a:latin typeface="HY강B"/>
                          <a:ea typeface="HY강B"/>
                        </a:rPr>
                        <a:t> ~+2</a:t>
                      </a:r>
                      <a:r>
                        <a:rPr lang="en-US" altLang="ko-KR" baseline="30000">
                          <a:latin typeface="HY강B"/>
                          <a:ea typeface="HY강B"/>
                        </a:rPr>
                        <a:t>32 </a:t>
                      </a:r>
                      <a:r>
                        <a:rPr lang="en-US" altLang="ko-KR">
                          <a:latin typeface="HY강B"/>
                          <a:ea typeface="HY강B"/>
                        </a:rPr>
                        <a:t>-1</a:t>
                      </a:r>
                      <a:endParaRPr lang="ko-KR" altLang="en-US" baseline="30000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4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long</a:t>
                      </a:r>
                      <a:endParaRPr lang="ko-KR" altLang="en-US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8 byte</a:t>
                      </a:r>
                      <a:endParaRPr lang="ko-KR" altLang="en-US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>
                          <a:latin typeface="HY강B"/>
                          <a:ea typeface="HY강B"/>
                        </a:rPr>
                        <a:t>-2</a:t>
                      </a:r>
                      <a:r>
                        <a:rPr lang="en-US" altLang="ko-KR" baseline="30000">
                          <a:latin typeface="HY강B"/>
                          <a:ea typeface="HY강B"/>
                        </a:rPr>
                        <a:t>64</a:t>
                      </a:r>
                      <a:r>
                        <a:rPr lang="en-US" altLang="ko-KR">
                          <a:latin typeface="HY강B"/>
                          <a:ea typeface="HY강B"/>
                        </a:rPr>
                        <a:t> ~+2</a:t>
                      </a:r>
                      <a:r>
                        <a:rPr lang="en-US" altLang="ko-KR" baseline="30000">
                          <a:latin typeface="HY강B"/>
                          <a:ea typeface="HY강B"/>
                        </a:rPr>
                        <a:t>64 </a:t>
                      </a:r>
                      <a:r>
                        <a:rPr lang="en-US" altLang="ko-KR">
                          <a:latin typeface="HY강B"/>
                          <a:ea typeface="HY강B"/>
                        </a:rPr>
                        <a:t>-1</a:t>
                      </a:r>
                      <a:endParaRPr lang="ko-KR" altLang="en-US" baseline="30000">
                        <a:latin typeface="HY강B"/>
                        <a:ea typeface="HY강B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500174"/>
            <a:ext cx="8001056" cy="464347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 dirty="0"/>
              <a:t>package pk03;</a:t>
            </a:r>
          </a:p>
          <a:p>
            <a:pPr lvl="0">
              <a:defRPr lang="ko-KR" altLang="en-US"/>
            </a:pPr>
            <a:r>
              <a:rPr lang="en-US" altLang="ko-KR" dirty="0"/>
              <a:t>public class </a:t>
            </a:r>
            <a:r>
              <a:rPr lang="en-US" altLang="ko-KR" dirty="0" err="1"/>
              <a:t>IntDataTypeTest</a:t>
            </a:r>
            <a:r>
              <a:rPr lang="en-US" altLang="ko-KR" dirty="0"/>
              <a:t> {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lvl="0">
              <a:defRPr lang="ko-KR" altLang="en-US"/>
            </a:pPr>
            <a:r>
              <a:rPr lang="en-US" altLang="ko-KR" dirty="0"/>
              <a:t>		// TODO Auto-generated method stub</a:t>
            </a:r>
          </a:p>
          <a:p>
            <a:pPr lvl="0">
              <a:defRPr lang="ko-KR" altLang="en-US"/>
            </a:pPr>
            <a:r>
              <a:rPr lang="en-US" altLang="ko-KR" dirty="0"/>
              <a:t>		byte </a:t>
            </a:r>
            <a:r>
              <a:rPr lang="en-US" altLang="ko-KR" dirty="0" err="1"/>
              <a:t>aVar</a:t>
            </a:r>
            <a:r>
              <a:rPr lang="en-US" altLang="ko-KR" dirty="0"/>
              <a:t> = 100;</a:t>
            </a:r>
          </a:p>
          <a:p>
            <a:pPr lvl="0">
              <a:defRPr lang="ko-KR" altLang="en-US"/>
            </a:pPr>
            <a:r>
              <a:rPr lang="en-US" altLang="ko-KR" dirty="0"/>
              <a:t>		short </a:t>
            </a:r>
            <a:r>
              <a:rPr lang="en-US" altLang="ko-KR" dirty="0" err="1"/>
              <a:t>bVar</a:t>
            </a:r>
            <a:r>
              <a:rPr lang="en-US" altLang="ko-KR" dirty="0"/>
              <a:t> = 30000;</a:t>
            </a:r>
          </a:p>
          <a:p>
            <a:pPr lvl="0">
              <a:defRPr lang="ko-KR" altLang="en-US"/>
            </a:pPr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cVar</a:t>
            </a:r>
            <a:r>
              <a:rPr lang="en-US" altLang="ko-KR" dirty="0"/>
              <a:t> = 50000;</a:t>
            </a:r>
          </a:p>
          <a:p>
            <a:pPr lvl="0">
              <a:defRPr lang="ko-KR" altLang="en-US"/>
            </a:pPr>
            <a:r>
              <a:rPr lang="en-US" altLang="ko-KR" dirty="0"/>
              <a:t>		long </a:t>
            </a:r>
            <a:r>
              <a:rPr lang="en-US" altLang="ko-KR" dirty="0" err="1"/>
              <a:t>dVar</a:t>
            </a:r>
            <a:r>
              <a:rPr lang="en-US" altLang="ko-KR" dirty="0"/>
              <a:t> = 1000000;</a:t>
            </a:r>
          </a:p>
          <a:p>
            <a:pPr lvl="0">
              <a:defRPr lang="ko-KR" altLang="en-US"/>
            </a:pPr>
            <a:r>
              <a:rPr lang="en-US" altLang="ko-KR" dirty="0"/>
              <a:t>		</a:t>
            </a:r>
          </a:p>
          <a:p>
            <a:pPr lvl="0">
              <a:defRPr lang="ko-KR" altLang="en-US"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("byte </a:t>
            </a:r>
            <a:r>
              <a:rPr lang="ko-KR" altLang="en-US" dirty="0"/>
              <a:t>타입 </a:t>
            </a:r>
            <a:r>
              <a:rPr lang="en-US" altLang="ko-KR" dirty="0"/>
              <a:t>: "+ </a:t>
            </a:r>
            <a:r>
              <a:rPr lang="en-US" altLang="ko-KR" dirty="0" err="1"/>
              <a:t>aVar</a:t>
            </a:r>
            <a:r>
              <a:rPr lang="en-US" altLang="ko-KR" dirty="0"/>
              <a:t>);</a:t>
            </a:r>
          </a:p>
          <a:p>
            <a:pPr lvl="0">
              <a:defRPr lang="ko-KR" altLang="en-US"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("short </a:t>
            </a:r>
            <a:r>
              <a:rPr lang="ko-KR" altLang="en-US" dirty="0"/>
              <a:t>타입 </a:t>
            </a:r>
            <a:r>
              <a:rPr lang="en-US" altLang="ko-KR" dirty="0"/>
              <a:t>: "+ </a:t>
            </a:r>
            <a:r>
              <a:rPr lang="en-US" altLang="ko-KR" dirty="0" err="1"/>
              <a:t>bVar</a:t>
            </a:r>
            <a:r>
              <a:rPr lang="en-US" altLang="ko-KR" dirty="0"/>
              <a:t>);</a:t>
            </a:r>
          </a:p>
          <a:p>
            <a:pPr lvl="0">
              <a:defRPr lang="ko-KR" altLang="en-US"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타입 </a:t>
            </a:r>
            <a:r>
              <a:rPr lang="en-US" altLang="ko-KR" dirty="0"/>
              <a:t>: "+ </a:t>
            </a:r>
            <a:r>
              <a:rPr lang="en-US" altLang="ko-KR" dirty="0" err="1"/>
              <a:t>cVar</a:t>
            </a:r>
            <a:r>
              <a:rPr lang="en-US" altLang="ko-KR" dirty="0"/>
              <a:t>);</a:t>
            </a:r>
          </a:p>
          <a:p>
            <a:pPr lvl="0">
              <a:defRPr lang="ko-KR" altLang="en-US"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("long </a:t>
            </a:r>
            <a:r>
              <a:rPr lang="ko-KR" altLang="en-US" dirty="0"/>
              <a:t>타입 </a:t>
            </a:r>
            <a:r>
              <a:rPr lang="en-US" altLang="ko-KR" dirty="0"/>
              <a:t>: "+ </a:t>
            </a:r>
            <a:r>
              <a:rPr lang="en-US" altLang="ko-KR" dirty="0" err="1"/>
              <a:t>dVar</a:t>
            </a:r>
            <a:r>
              <a:rPr lang="en-US" altLang="ko-KR" dirty="0"/>
              <a:t>);</a:t>
            </a:r>
          </a:p>
          <a:p>
            <a:pPr lvl="0">
              <a:defRPr lang="ko-KR" altLang="en-US"/>
            </a:pPr>
            <a:r>
              <a:rPr lang="en-US" altLang="ko-KR" dirty="0"/>
              <a:t>	}</a:t>
            </a:r>
          </a:p>
          <a:p>
            <a:pPr lvl="0">
              <a:defRPr lang="ko-KR" altLang="en-US"/>
            </a:pPr>
            <a:r>
              <a:rPr lang="en-US" altLang="ko-KR" dirty="0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예제 </a:t>
            </a:r>
            <a:r>
              <a:rPr kumimoji="0" lang="en-US" altLang="ko-KR" sz="18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3-1</a:t>
            </a: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6350760" y="4245480"/>
              <a:ext cx="2776320" cy="79092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41400" y="4236120"/>
                <a:ext cx="2795040" cy="809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미래">
  <a:themeElements>
    <a:clrScheme name="미래">
      <a:dk1>
        <a:srgbClr val="777777"/>
      </a:dk1>
      <a:lt1>
        <a:srgbClr val="FFFFFF"/>
      </a:lt1>
      <a:dk2>
        <a:srgbClr val="AF0948"/>
      </a:dk2>
      <a:lt2>
        <a:srgbClr val="C9C9C9"/>
      </a:lt2>
      <a:accent1>
        <a:srgbClr val="3B3B3B"/>
      </a:accent1>
      <a:accent2>
        <a:srgbClr val="00B0F0"/>
      </a:accent2>
      <a:accent3>
        <a:srgbClr val="FBC0D7"/>
      </a:accent3>
      <a:accent4>
        <a:srgbClr val="6E426E"/>
      </a:accent4>
      <a:accent5>
        <a:srgbClr val="42D0D0"/>
      </a:accent5>
      <a:accent6>
        <a:srgbClr val="800000"/>
      </a:accent6>
      <a:hlink>
        <a:srgbClr val="FFCC00"/>
      </a:hlink>
      <a:folHlink>
        <a:srgbClr val="FF3300"/>
      </a:folHlink>
    </a:clrScheme>
    <a:fontScheme name="미래">
      <a:majorFont>
        <a:latin typeface="Tahoma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미래">
      <a:fillStyleLst>
        <a:solidFill>
          <a:schemeClr val="phClr">
            <a:shade val="95000"/>
          </a:schemeClr>
        </a:solidFill>
        <a:gradFill rotWithShape="1">
          <a:gsLst>
            <a:gs pos="0">
              <a:schemeClr val="phClr">
                <a:tint val="100000"/>
                <a:satMod val="200000"/>
              </a:schemeClr>
            </a:gs>
            <a:gs pos="66000">
              <a:schemeClr val="phClr">
                <a:tint val="5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54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>
              <a:shade val="50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40000">
              <a:schemeClr val="phClr">
                <a:tint val="60000"/>
                <a:shade val="100000"/>
                <a:alpha val="100000"/>
                <a:sat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702</Words>
  <Application>Microsoft Office PowerPoint</Application>
  <PresentationFormat>화면 슬라이드 쇼(4:3)</PresentationFormat>
  <Paragraphs>156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7" baseType="lpstr">
      <vt:lpstr>Adobe Fan Heiti Std B</vt:lpstr>
      <vt:lpstr>HY강B</vt:lpstr>
      <vt:lpstr>HY울릉도B</vt:lpstr>
      <vt:lpstr>HY중고딕</vt:lpstr>
      <vt:lpstr>굴림</vt:lpstr>
      <vt:lpstr>돋움</vt:lpstr>
      <vt:lpstr>맑은 고딕</vt:lpstr>
      <vt:lpstr>함초롬돋움</vt:lpstr>
      <vt:lpstr>Arial</vt:lpstr>
      <vt:lpstr>Tahoma</vt:lpstr>
      <vt:lpstr>Wingdings</vt:lpstr>
      <vt:lpstr>미래</vt:lpstr>
      <vt:lpstr>Java Programming</vt:lpstr>
      <vt:lpstr>3장. 자바의 데이터 타입1</vt:lpstr>
      <vt:lpstr>목  차</vt:lpstr>
      <vt:lpstr>1. 지역변수와 전역변수</vt:lpstr>
      <vt:lpstr>PowerPoint 프레젠테이션</vt:lpstr>
      <vt:lpstr>PowerPoint 프레젠테이션</vt:lpstr>
      <vt:lpstr>지역변수와 전역변수</vt:lpstr>
      <vt:lpstr>3. 정수 데이터 타입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실수 데이터 타입</vt:lpstr>
      <vt:lpstr>&lt;참고&gt; floating point 방식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 리</vt:lpstr>
      <vt:lpstr>실습</vt:lpstr>
      <vt:lpstr>실습</vt:lpstr>
      <vt:lpstr>실습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hye</dc:creator>
  <cp:lastModifiedBy>lee hg</cp:lastModifiedBy>
  <cp:revision>243</cp:revision>
  <dcterms:created xsi:type="dcterms:W3CDTF">2013-12-31T15:36:04Z</dcterms:created>
  <dcterms:modified xsi:type="dcterms:W3CDTF">2018-08-19T01:00:42Z</dcterms:modified>
  <cp:version>0906.0100.01</cp:version>
</cp:coreProperties>
</file>