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/>
    <p:restoredTop sz="94761"/>
  </p:normalViewPr>
  <p:slideViewPr>
    <p:cSldViewPr>
      <p:cViewPr varScale="1">
        <p:scale>
          <a:sx n="83" d="100"/>
          <a:sy n="83" d="100"/>
        </p:scale>
        <p:origin x="1560" y="6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  <p:sp>
        <p:nvSpPr>
          <p:cNvPr id="67588" name="부제목 6758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714356"/>
            <a:ext cx="6819900" cy="57912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5072074"/>
            <a:ext cx="4714908" cy="71438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2913"/>
            <a:ext cx="8643998" cy="70007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3. boolean </a:t>
            </a:r>
            <a:r>
              <a:rPr lang="ko-KR" altLang="en-US"/>
              <a:t>타입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자바에서는 논리의 참</a:t>
            </a:r>
            <a:r>
              <a:rPr lang="en-US" altLang="ko-KR"/>
              <a:t>(true), </a:t>
            </a:r>
            <a:r>
              <a:rPr lang="ko-KR" altLang="en-US"/>
              <a:t>거짓</a:t>
            </a:r>
            <a:r>
              <a:rPr lang="en-US" altLang="ko-KR"/>
              <a:t>(false)</a:t>
            </a:r>
            <a:r>
              <a:rPr lang="ko-KR" altLang="en-US"/>
              <a:t>을 나타내는 </a:t>
            </a:r>
            <a:r>
              <a:rPr lang="en-US" altLang="ko-KR"/>
              <a:t>boolean</a:t>
            </a:r>
            <a:r>
              <a:rPr lang="ko-KR" altLang="en-US"/>
              <a:t>타입을 데이터 타입으로 정의하고 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en-US" altLang="ko-KR"/>
              <a:t>boolean</a:t>
            </a:r>
            <a:r>
              <a:rPr lang="ko-KR" altLang="en-US"/>
              <a:t>타입은 다른 타입으로 형변환을 할 수 없으며</a:t>
            </a:r>
            <a:r>
              <a:rPr lang="en-US" altLang="ko-KR"/>
              <a:t>, true </a:t>
            </a:r>
            <a:r>
              <a:rPr lang="ko-KR" altLang="en-US"/>
              <a:t>또는</a:t>
            </a:r>
            <a:r>
              <a:rPr lang="en-US" altLang="ko-KR"/>
              <a:t> false</a:t>
            </a:r>
            <a:r>
              <a:rPr lang="ko-KR" altLang="en-US"/>
              <a:t>를 대입하여 저장한다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en-US" altLang="ko-KR"/>
              <a:t>boolean</a:t>
            </a:r>
            <a:r>
              <a:rPr lang="ko-KR" altLang="en-US"/>
              <a:t>타입은 관계연산자의 결과값으로 나타날 수 있으며</a:t>
            </a:r>
            <a:r>
              <a:rPr lang="en-US" altLang="ko-KR"/>
              <a:t>, </a:t>
            </a:r>
            <a:r>
              <a:rPr lang="ko-KR" altLang="en-US"/>
              <a:t>제어문의 분기를 결정하는 중요요소로 동작한다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package pk04_3;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2000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public class BoolTest {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2000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	public static void main(String[] args) 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		// TODO Auto-generated method stub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		boolean aVar=true;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		System.out.println(aVar);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	}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}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20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4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-3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2071678"/>
            <a:ext cx="7542213" cy="43053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[ExJava4-3]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71538" y="3429000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0232" y="350043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86446" y="4500570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138" y="557312"/>
            <a:ext cx="5372118" cy="6157836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857364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71744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85852" y="4572008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5852" y="5000636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286520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57224" y="1928802"/>
            <a:ext cx="6953250" cy="440055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71604" y="3857628"/>
            <a:ext cx="5214974" cy="78581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500042"/>
            <a:ext cx="6902473" cy="604690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2844" y="4929198"/>
            <a:ext cx="1143008" cy="71438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2913"/>
            <a:ext cx="8643998" cy="70007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문자데이타 타입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자바에서의 문자 데이터 타입은 </a:t>
            </a:r>
            <a:r>
              <a:rPr lang="en-US" altLang="ko-KR" sz="2800"/>
              <a:t>char</a:t>
            </a:r>
            <a:r>
              <a:rPr lang="ko-KR" altLang="en-US" sz="2800"/>
              <a:t>로 선언하며</a:t>
            </a:r>
            <a:r>
              <a:rPr lang="en-US" altLang="ko-KR" sz="2800"/>
              <a:t>, </a:t>
            </a:r>
            <a:r>
              <a:rPr lang="ko-KR" altLang="en-US" sz="2800"/>
              <a:t>문자 </a:t>
            </a:r>
            <a:r>
              <a:rPr lang="en-US" altLang="ko-KR" sz="2800"/>
              <a:t>1</a:t>
            </a:r>
            <a:r>
              <a:rPr lang="ko-KR" altLang="en-US" sz="2800"/>
              <a:t>개를 저장할 수 있는 기억공간이다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만약에 여러 개 문자 즉 </a:t>
            </a:r>
            <a:r>
              <a:rPr lang="en-US" altLang="ko-KR" sz="2800"/>
              <a:t>string</a:t>
            </a:r>
            <a:r>
              <a:rPr lang="ko-KR" altLang="en-US" sz="2800"/>
              <a:t>을 저장하고 싶다면</a:t>
            </a:r>
            <a:r>
              <a:rPr lang="en-US" altLang="ko-KR" sz="2800"/>
              <a:t>, char </a:t>
            </a:r>
            <a:r>
              <a:rPr lang="ko-KR" altLang="en-US" sz="2800"/>
              <a:t>타입의</a:t>
            </a:r>
            <a:r>
              <a:rPr lang="en-US" altLang="ko-KR" sz="2800"/>
              <a:t> </a:t>
            </a:r>
            <a:r>
              <a:rPr lang="ko-KR" altLang="en-US" sz="2800"/>
              <a:t>배열로 선언한다거나</a:t>
            </a:r>
            <a:r>
              <a:rPr lang="en-US" altLang="ko-KR" sz="2800"/>
              <a:t>, String </a:t>
            </a:r>
            <a:r>
              <a:rPr lang="ko-KR" altLang="en-US" sz="2800"/>
              <a:t>클래스를 사용해야한다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자바에서는 문자 데이터 표현을 </a:t>
            </a:r>
            <a:r>
              <a:rPr lang="en-US" altLang="ko-KR" sz="2800"/>
              <a:t>uni-code </a:t>
            </a:r>
            <a:r>
              <a:rPr lang="ko-KR" altLang="en-US" sz="2800"/>
              <a:t>체계를 사용하고</a:t>
            </a:r>
            <a:r>
              <a:rPr lang="en-US" altLang="ko-KR" sz="2800"/>
              <a:t> </a:t>
            </a:r>
            <a:r>
              <a:rPr lang="ko-KR" altLang="en-US" sz="2800"/>
              <a:t>있다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en-US" altLang="ko-KR" sz="2800"/>
              <a:t>char </a:t>
            </a:r>
            <a:r>
              <a:rPr lang="ko-KR" altLang="en-US" sz="2800"/>
              <a:t>타입은 </a:t>
            </a:r>
            <a:r>
              <a:rPr lang="en-US" altLang="ko-KR" sz="2800"/>
              <a:t>int</a:t>
            </a:r>
            <a:r>
              <a:rPr lang="ko-KR" altLang="en-US" sz="2800"/>
              <a:t>타입과 호환가능하며</a:t>
            </a:r>
            <a:r>
              <a:rPr lang="en-US" altLang="ko-KR" sz="2800"/>
              <a:t>, int </a:t>
            </a:r>
            <a:r>
              <a:rPr lang="ko-KR" altLang="en-US" sz="2800"/>
              <a:t>타입으로 되었을 경우 해당 글자의 해당문자의 </a:t>
            </a:r>
            <a:r>
              <a:rPr lang="en-US" altLang="ko-KR" sz="2800"/>
              <a:t>uni-code</a:t>
            </a:r>
            <a:r>
              <a:rPr lang="ko-KR" altLang="en-US" sz="2800"/>
              <a:t>를 반환한다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문자데이터를 표현할 때는 작은 따옴표 안에 기술한다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2000" dirty="0"/>
              <a:t>package pk04_2;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ChTest</a:t>
            </a:r>
            <a:r>
              <a:rPr lang="en-US" altLang="ko-KR" sz="2000" dirty="0"/>
              <a:t> {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lvl="0">
              <a:defRPr lang="ko-KR" altLang="en-US"/>
            </a:pPr>
            <a:r>
              <a:rPr lang="en-US" altLang="ko-KR" sz="2000" dirty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sz="2000" dirty="0"/>
              <a:t>		char </a:t>
            </a:r>
            <a:r>
              <a:rPr lang="en-US" altLang="ko-KR" sz="2000" dirty="0" err="1"/>
              <a:t>aVar</a:t>
            </a:r>
            <a:r>
              <a:rPr lang="en-US" altLang="ko-KR" sz="2000" dirty="0"/>
              <a:t>='A';</a:t>
            </a:r>
          </a:p>
          <a:p>
            <a:pPr lvl="0">
              <a:defRPr lang="ko-KR" altLang="en-US"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aVar</a:t>
            </a:r>
            <a:r>
              <a:rPr lang="en-US" altLang="ko-KR" sz="2000" dirty="0"/>
              <a:t>  : "  + </a:t>
            </a:r>
            <a:r>
              <a:rPr lang="en-US" altLang="ko-KR" sz="2000" dirty="0" err="1"/>
              <a:t>aVar</a:t>
            </a:r>
            <a:r>
              <a:rPr lang="en-US" altLang="ko-KR" sz="2000" dirty="0"/>
              <a:t>);</a:t>
            </a:r>
          </a:p>
          <a:p>
            <a:pPr lvl="0">
              <a:defRPr lang="ko-KR" altLang="en-US"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aVar</a:t>
            </a:r>
            <a:r>
              <a:rPr lang="en-US" altLang="ko-KR" sz="2000" dirty="0"/>
              <a:t>  : "  +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</a:t>
            </a:r>
            <a:r>
              <a:rPr lang="en-US" altLang="ko-KR" sz="2000" dirty="0" err="1"/>
              <a:t>aVar</a:t>
            </a:r>
            <a:r>
              <a:rPr lang="en-US" altLang="ko-KR" sz="2000" dirty="0"/>
              <a:t>);		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	}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4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4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자바의 데이터 타입</a:t>
            </a:r>
            <a:r>
              <a:rPr lang="en-US" altLang="ko-KR" sz="44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1472" y="2357430"/>
            <a:ext cx="7770813" cy="37592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[ExJava4-2]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71538" y="3714752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0232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86446" y="4786322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439491"/>
            <a:ext cx="5086366" cy="6418509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643050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357430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85852" y="478632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5852" y="521495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28992" y="6429396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1785926"/>
            <a:ext cx="6962775" cy="421957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71604" y="3857628"/>
            <a:ext cx="5214974" cy="78581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928670"/>
            <a:ext cx="6591300" cy="54673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5072074"/>
            <a:ext cx="4714908" cy="71438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2913"/>
            <a:ext cx="8643998" cy="70007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4. </a:t>
            </a:r>
            <a:r>
              <a:rPr lang="en-US" altLang="ko-KR" dirty="0" smtClean="0"/>
              <a:t>String </a:t>
            </a:r>
            <a:r>
              <a:rPr lang="ko-KR" altLang="en-US" dirty="0"/>
              <a:t>데이터 타입</a:t>
            </a:r>
            <a:endParaRPr lang="ko-KR" altLang="en-US" dirty="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357298"/>
            <a:ext cx="8858280" cy="495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자바의 </a:t>
            </a:r>
            <a:r>
              <a:rPr lang="en-US" altLang="ko-KR" dirty="0"/>
              <a:t>reference </a:t>
            </a:r>
            <a:r>
              <a:rPr lang="ko-KR" altLang="en-US" dirty="0"/>
              <a:t>데이터타입으로 문자열변수가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  <a:p>
            <a:pPr lvl="0">
              <a:defRPr lang="ko-KR" altLang="en-US"/>
            </a:pPr>
            <a:r>
              <a:rPr lang="ko-KR" altLang="en-US" dirty="0"/>
              <a:t>자바의 문자열은 </a:t>
            </a:r>
            <a:r>
              <a:rPr lang="en-US" altLang="ko-KR" dirty="0"/>
              <a:t>String </a:t>
            </a:r>
            <a:r>
              <a:rPr lang="ko-KR" altLang="en-US" dirty="0"/>
              <a:t>클래스를 이용해 저장 가능한데</a:t>
            </a:r>
            <a:r>
              <a:rPr lang="en-US" altLang="ko-KR" dirty="0"/>
              <a:t>, String </a:t>
            </a:r>
            <a:r>
              <a:rPr lang="ko-KR" altLang="en-US" dirty="0"/>
              <a:t>클래스를 사용해 변수를 선언하면 </a:t>
            </a:r>
            <a:r>
              <a:rPr lang="en-US" altLang="ko-KR" dirty="0"/>
              <a:t>String </a:t>
            </a:r>
            <a:r>
              <a:rPr lang="ko-KR" altLang="en-US" dirty="0"/>
              <a:t>객체가 생성되나 </a:t>
            </a:r>
            <a:r>
              <a:rPr lang="en-US" altLang="ko-KR" dirty="0"/>
              <a:t>String </a:t>
            </a:r>
            <a:r>
              <a:rPr lang="ko-KR" altLang="en-US" dirty="0"/>
              <a:t>객체는 </a:t>
            </a:r>
            <a:r>
              <a:rPr lang="en-US" altLang="ko-KR" dirty="0"/>
              <a:t>new</a:t>
            </a:r>
            <a:r>
              <a:rPr lang="ko-KR" altLang="en-US" dirty="0"/>
              <a:t>를 이용하지 않고도 메모리 할당을 받을 수 있는 구조로 되어 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선언과 사용은 </a:t>
            </a:r>
            <a:r>
              <a:rPr lang="ko-KR" altLang="en-US" dirty="0" err="1"/>
              <a:t>변수처럼하고</a:t>
            </a:r>
            <a:r>
              <a:rPr lang="ko-KR" altLang="en-US" dirty="0"/>
              <a:t> 처리는 객체처리방식을 따른다고 할 수 있다</a:t>
            </a:r>
            <a:r>
              <a:rPr lang="en-US" altLang="ko-KR" dirty="0"/>
              <a:t>.</a:t>
            </a:r>
            <a:endParaRPr lang="ko-KR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2000" dirty="0"/>
              <a:t>package pk04_4;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StringTest</a:t>
            </a:r>
            <a:r>
              <a:rPr lang="en-US" altLang="ko-KR" sz="2000" dirty="0"/>
              <a:t> {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lvl="0">
              <a:defRPr lang="ko-KR" altLang="en-US"/>
            </a:pPr>
            <a:r>
              <a:rPr lang="en-US" altLang="ko-KR" sz="2000" dirty="0"/>
              <a:t>		</a:t>
            </a:r>
          </a:p>
          <a:p>
            <a:pPr lvl="0">
              <a:defRPr lang="ko-KR" altLang="en-US"/>
            </a:pPr>
            <a:r>
              <a:rPr lang="en-US" altLang="ko-KR" sz="2000" dirty="0"/>
              <a:t>		String str1="Hello Java";</a:t>
            </a:r>
          </a:p>
          <a:p>
            <a:pPr lvl="0">
              <a:defRPr lang="ko-KR" altLang="en-US"/>
            </a:pPr>
            <a:r>
              <a:rPr lang="en-US" altLang="ko-KR" sz="2000" dirty="0"/>
              <a:t>		String str2="Welcome to Java";</a:t>
            </a:r>
          </a:p>
          <a:p>
            <a:pPr lvl="0">
              <a:defRPr lang="ko-KR" altLang="en-US"/>
            </a:pPr>
            <a:r>
              <a:rPr lang="en-US" altLang="ko-KR" sz="2000" dirty="0"/>
              <a:t>		</a:t>
            </a:r>
          </a:p>
          <a:p>
            <a:pPr lvl="0">
              <a:defRPr lang="ko-KR" altLang="en-US"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("str1 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" +str1);</a:t>
            </a:r>
          </a:p>
          <a:p>
            <a:pPr lvl="0">
              <a:defRPr lang="ko-KR" altLang="en-US"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("str2 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" +str2);</a:t>
            </a:r>
          </a:p>
          <a:p>
            <a:pPr lvl="0">
              <a:defRPr lang="ko-KR" altLang="en-US"/>
            </a:pPr>
            <a:r>
              <a:rPr lang="en-US" altLang="ko-KR" sz="2000" dirty="0"/>
              <a:t>	}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4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-4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2071678"/>
            <a:ext cx="7542213" cy="43053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[ExJava4-4]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71538" y="3429000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0232" y="350043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86446" y="4500570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642918"/>
            <a:ext cx="5157804" cy="5912177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857364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71744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85852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5852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28992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1643050"/>
            <a:ext cx="6935809" cy="4643453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3042" y="4000504"/>
            <a:ext cx="5214974" cy="1285884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355974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2" name="Line 3"/>
          <p:cNvSpPr>
            <a:spLocks noChangeShapeType="1"/>
          </p:cNvSpPr>
          <p:nvPr/>
        </p:nvSpPr>
        <p:spPr>
          <a:xfrm>
            <a:off x="2360613" y="5159375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2120900" y="3611488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8869" y="2827338"/>
              <a:ext cx="357790" cy="461665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 dirty="0" smtClean="0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  <a:endParaRPr lang="en-US" altLang="ko-KR" sz="2400" b="1" dirty="0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grpSp>
        <p:nvGrpSpPr>
          <p:cNvPr id="75" name="그룹 59"/>
          <p:cNvGrpSpPr/>
          <p:nvPr/>
        </p:nvGrpSpPr>
        <p:grpSpPr>
          <a:xfrm>
            <a:off x="2120900" y="4509120"/>
            <a:ext cx="609600" cy="609600"/>
            <a:chOff x="2133600" y="4591050"/>
            <a:chExt cx="609600" cy="609600"/>
          </a:xfrm>
        </p:grpSpPr>
        <p:grpSp>
          <p:nvGrpSpPr>
            <p:cNvPr id="76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78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77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44182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자동형변환</a:t>
            </a:r>
            <a:r>
              <a:rPr lang="en-US" altLang="ko-KR" sz="3200" b="1">
                <a:latin typeface="HY강B"/>
                <a:ea typeface="HY강B"/>
              </a:rPr>
              <a:t>(promotion)</a:t>
            </a:r>
          </a:p>
        </p:txBody>
      </p:sp>
      <p:grpSp>
        <p:nvGrpSpPr>
          <p:cNvPr id="89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1" y="948"/>
                <a:ext cx="21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3" y="1236"/>
              <a:ext cx="228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244975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2120900" y="2747392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1" y="948"/>
                <a:ext cx="21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4" y="1236"/>
              <a:ext cx="228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 dirty="0" smtClean="0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  <a:endParaRPr lang="en-US" altLang="ko-KR" sz="2400" b="1" dirty="0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3579366"/>
            <a:ext cx="4679950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 dirty="0" err="1">
                <a:latin typeface="HY강B"/>
                <a:ea typeface="HY강B"/>
              </a:rPr>
              <a:t>문자데이타</a:t>
            </a:r>
            <a:r>
              <a:rPr lang="ko-KR" altLang="en-US" sz="3200" b="1" dirty="0">
                <a:latin typeface="HY강B"/>
                <a:ea typeface="HY강B"/>
              </a:rPr>
              <a:t> 타입(</a:t>
            </a:r>
            <a:r>
              <a:rPr lang="en-US" altLang="ko-KR" sz="3200" b="1" dirty="0">
                <a:latin typeface="HY강B"/>
                <a:ea typeface="HY강B"/>
              </a:rPr>
              <a:t>Char)</a:t>
            </a: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2707134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boolean </a:t>
            </a:r>
            <a:r>
              <a:rPr lang="ko-KR" altLang="en-US" sz="3200" b="1">
                <a:latin typeface="HY강B"/>
                <a:ea typeface="HY강B"/>
              </a:rPr>
              <a:t>데이터 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8" name="Text Box 58"/>
          <p:cNvSpPr txBox="1">
            <a:spLocks noChangeArrowheads="1"/>
          </p:cNvSpPr>
          <p:nvPr/>
        </p:nvSpPr>
        <p:spPr>
          <a:xfrm>
            <a:off x="2821008" y="4566270"/>
            <a:ext cx="4608512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 dirty="0" smtClean="0">
                <a:latin typeface="HY강B"/>
                <a:ea typeface="HY강B"/>
              </a:rPr>
              <a:t>String </a:t>
            </a:r>
            <a:r>
              <a:rPr lang="ko-KR" altLang="en-US" sz="3200" b="1" dirty="0">
                <a:latin typeface="HY강B"/>
                <a:ea typeface="HY강B"/>
              </a:rPr>
              <a:t>데이터 타입</a:t>
            </a:r>
            <a:endParaRPr lang="en-US" altLang="ko-KR" sz="3200" b="1" dirty="0">
              <a:latin typeface="HY강B"/>
              <a:ea typeface="HY강B"/>
            </a:endParaRPr>
          </a:p>
        </p:txBody>
      </p:sp>
      <p:sp>
        <p:nvSpPr>
          <p:cNvPr id="68613" name="Line 3"/>
          <p:cNvSpPr>
            <a:spLocks noChangeShapeType="1"/>
          </p:cNvSpPr>
          <p:nvPr/>
        </p:nvSpPr>
        <p:spPr>
          <a:xfrm>
            <a:off x="2375273" y="592757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14" name="그룹 59"/>
          <p:cNvGrpSpPr/>
          <p:nvPr/>
        </p:nvGrpSpPr>
        <p:grpSpPr>
          <a:xfrm>
            <a:off x="2135560" y="5359251"/>
            <a:ext cx="609600" cy="609600"/>
            <a:chOff x="2133600" y="4591050"/>
            <a:chExt cx="609600" cy="609600"/>
          </a:xfrm>
        </p:grpSpPr>
        <p:grpSp>
          <p:nvGrpSpPr>
            <p:cNvPr id="68615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68616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7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8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9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0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1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2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3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4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25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2656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ko-KR" altLang="en-US" sz="2400" b="1">
                  <a:solidFill>
                    <a:srgbClr val="000000"/>
                  </a:solidFill>
                  <a:latin typeface="굴림"/>
                  <a:ea typeface="굴림"/>
                </a:rPr>
                <a:t>5</a:t>
              </a:r>
            </a:p>
          </p:txBody>
        </p:sp>
      </p:grpSp>
      <p:sp>
        <p:nvSpPr>
          <p:cNvPr id="68627" name="Text Box 58"/>
          <p:cNvSpPr txBox="1">
            <a:spLocks noChangeArrowheads="1"/>
          </p:cNvSpPr>
          <p:nvPr/>
        </p:nvSpPr>
        <p:spPr>
          <a:xfrm>
            <a:off x="2835668" y="5416401"/>
            <a:ext cx="4608512" cy="57711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키보드로 입력받아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  <p:bldP spid="118" grpId="4"/>
      <p:bldP spid="68627" grpId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0100" y="857232"/>
            <a:ext cx="5010150" cy="530542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71538" y="5000636"/>
            <a:ext cx="2714644" cy="71438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285720" y="442913"/>
            <a:ext cx="8643998" cy="70007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키보드로 입력받아 화면출력(1)</a:t>
            </a:r>
          </a:p>
        </p:txBody>
      </p:sp>
      <p:sp>
        <p:nvSpPr>
          <p:cNvPr id="3" name="직사각형 3"/>
          <p:cNvSpPr/>
          <p:nvPr/>
        </p:nvSpPr>
        <p:spPr>
          <a:xfrm>
            <a:off x="285720" y="1196752"/>
            <a:ext cx="8474576" cy="566124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500"/>
              <a:t>package pk04_</a:t>
            </a:r>
            <a:r>
              <a:rPr lang="ko-KR" altLang="en-US" sz="1500"/>
              <a:t>1</a:t>
            </a:r>
            <a:r>
              <a:rPr lang="en-US" altLang="ko-KR" sz="1500"/>
              <a:t>;</a:t>
            </a:r>
          </a:p>
          <a:p>
            <a:pPr lvl="0">
              <a:defRPr lang="ko-KR" altLang="en-US"/>
            </a:pPr>
            <a:endParaRPr lang="en-US" altLang="ko-KR" sz="1500"/>
          </a:p>
          <a:p>
            <a:pPr lvl="0">
              <a:defRPr lang="ko-KR" altLang="en-US"/>
            </a:pPr>
            <a:r>
              <a:rPr lang="ko-KR" altLang="ko-KR" sz="1500"/>
              <a:t>import java.io.BufferedReader;</a:t>
            </a:r>
          </a:p>
          <a:p>
            <a:pPr lvl="0">
              <a:defRPr lang="ko-KR" altLang="en-US"/>
            </a:pPr>
            <a:r>
              <a:rPr lang="ko-KR" altLang="ko-KR" sz="1500"/>
              <a:t>import java.io.IOException;</a:t>
            </a:r>
          </a:p>
          <a:p>
            <a:pPr lvl="0">
              <a:defRPr lang="ko-KR" altLang="en-US"/>
            </a:pPr>
            <a:r>
              <a:rPr lang="ko-KR" altLang="ko-KR" sz="1500"/>
              <a:t>import java.io.InputStreamReader;</a:t>
            </a:r>
          </a:p>
          <a:p>
            <a:pPr lvl="0">
              <a:defRPr lang="ko-KR" altLang="en-US"/>
            </a:pPr>
            <a:endParaRPr lang="ko-KR" altLang="ko-KR" sz="1500"/>
          </a:p>
          <a:p>
            <a:pPr lvl="0">
              <a:defRPr lang="ko-KR" altLang="en-US"/>
            </a:pPr>
            <a:r>
              <a:rPr lang="ko-KR" altLang="ko-KR" sz="1500"/>
              <a:t>public class Sample4 {</a:t>
            </a:r>
          </a:p>
          <a:p>
            <a:pPr lvl="0">
              <a:defRPr lang="ko-KR" altLang="en-US"/>
            </a:pPr>
            <a:endParaRPr lang="ko-KR" altLang="ko-KR" sz="1500"/>
          </a:p>
          <a:p>
            <a:pPr lvl="0">
              <a:defRPr lang="ko-KR" altLang="en-US"/>
            </a:pPr>
            <a:r>
              <a:rPr lang="ko-KR" altLang="en-US" sz="1500"/>
              <a:t>	</a:t>
            </a:r>
            <a:r>
              <a:rPr lang="ko-KR" altLang="ko-KR" sz="1500"/>
              <a:t>public static void main(String[] args) {</a:t>
            </a:r>
          </a:p>
          <a:p>
            <a:pPr lvl="0">
              <a:defRPr lang="ko-KR" altLang="en-US"/>
            </a:pPr>
            <a:r>
              <a:rPr lang="ko-KR" altLang="ko-KR" sz="1500"/>
              <a:t>		System.out.println("문자열을 입력 하세요");</a:t>
            </a:r>
          </a:p>
          <a:p>
            <a:pPr lvl="0">
              <a:defRPr lang="ko-KR" altLang="en-US"/>
            </a:pPr>
            <a:r>
              <a:rPr lang="ko-KR" altLang="ko-KR" sz="1500"/>
              <a:t>		</a:t>
            </a:r>
          </a:p>
          <a:p>
            <a:pPr lvl="0">
              <a:defRPr lang="ko-KR" altLang="en-US"/>
            </a:pPr>
            <a:r>
              <a:rPr lang="ko-KR" altLang="ko-KR" sz="1500"/>
              <a:t>		</a:t>
            </a:r>
            <a:r>
              <a:rPr lang="ko-KR" altLang="ko-KR" sz="1400"/>
              <a:t>BufferedReader br = new BufferedReader(new InputStreamReader(System.in));</a:t>
            </a:r>
            <a:endParaRPr lang="ko-KR" altLang="ko-KR" sz="1500"/>
          </a:p>
          <a:p>
            <a:pPr lvl="0">
              <a:defRPr lang="ko-KR" altLang="en-US"/>
            </a:pPr>
            <a:r>
              <a:rPr lang="ko-KR" altLang="ko-KR" sz="1500"/>
              <a:t>		</a:t>
            </a:r>
          </a:p>
          <a:p>
            <a:pPr lvl="0">
              <a:defRPr lang="ko-KR" altLang="en-US"/>
            </a:pPr>
            <a:r>
              <a:rPr lang="ko-KR" altLang="ko-KR" sz="1500"/>
              <a:t>		String str = "";</a:t>
            </a:r>
          </a:p>
          <a:p>
            <a:pPr lvl="0">
              <a:defRPr lang="ko-KR" altLang="en-US"/>
            </a:pPr>
            <a:r>
              <a:rPr lang="ko-KR" altLang="ko-KR" sz="1500"/>
              <a:t>		try {</a:t>
            </a:r>
          </a:p>
          <a:p>
            <a:pPr lvl="0">
              <a:defRPr lang="ko-KR" altLang="en-US"/>
            </a:pPr>
            <a:r>
              <a:rPr lang="ko-KR" altLang="ko-KR" sz="1500"/>
              <a:t>			str = br.readLine();</a:t>
            </a:r>
          </a:p>
          <a:p>
            <a:pPr lvl="0">
              <a:defRPr lang="ko-KR" altLang="en-US"/>
            </a:pPr>
            <a:r>
              <a:rPr lang="ko-KR" altLang="ko-KR" sz="1500"/>
              <a:t>		} catch (IOException e) {</a:t>
            </a:r>
          </a:p>
          <a:p>
            <a:pPr lvl="0">
              <a:defRPr lang="ko-KR" altLang="en-US"/>
            </a:pPr>
            <a:r>
              <a:rPr lang="ko-KR" altLang="ko-KR" sz="1500"/>
              <a:t>			e.printStackTrace();</a:t>
            </a:r>
          </a:p>
          <a:p>
            <a:pPr lvl="0">
              <a:defRPr lang="ko-KR" altLang="en-US"/>
            </a:pPr>
            <a:r>
              <a:rPr lang="ko-KR" altLang="ko-KR" sz="1500"/>
              <a:t>		}</a:t>
            </a:r>
          </a:p>
          <a:p>
            <a:pPr lvl="0">
              <a:defRPr lang="ko-KR" altLang="en-US"/>
            </a:pPr>
            <a:r>
              <a:rPr lang="ko-KR" altLang="ko-KR" sz="1500"/>
              <a:t>		</a:t>
            </a:r>
          </a:p>
          <a:p>
            <a:pPr lvl="0">
              <a:defRPr lang="ko-KR" altLang="en-US"/>
            </a:pPr>
            <a:r>
              <a:rPr lang="ko-KR" altLang="ko-KR" sz="1500"/>
              <a:t>		System.out.println(str + " (이)가 입력 되었습니다.");</a:t>
            </a:r>
          </a:p>
          <a:p>
            <a:pPr lvl="0">
              <a:defRPr lang="ko-KR" altLang="en-US"/>
            </a:pPr>
            <a:r>
              <a:rPr lang="ko-KR" altLang="ko-KR" sz="1500"/>
              <a:t>	}</a:t>
            </a:r>
          </a:p>
          <a:p>
            <a:pPr lvl="0">
              <a:defRPr lang="ko-KR" altLang="en-US"/>
            </a:pPr>
            <a:r>
              <a:rPr lang="ko-KR" altLang="ko-KR" sz="1500"/>
              <a:t>}</a:t>
            </a:r>
          </a:p>
          <a:p>
            <a:pPr lvl="0">
              <a:defRPr lang="ko-KR" altLang="en-US"/>
            </a:pPr>
            <a:endParaRPr lang="ko-KR" altLang="ko-KR" sz="15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285720" y="442913"/>
            <a:ext cx="8643998" cy="70007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 algn="l" defTabSz="85814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키보드로 입력받아 화면출력(2)</a:t>
            </a:r>
          </a:p>
        </p:txBody>
      </p:sp>
      <p:sp>
        <p:nvSpPr>
          <p:cNvPr id="3" name="직사각형 3"/>
          <p:cNvSpPr/>
          <p:nvPr/>
        </p:nvSpPr>
        <p:spPr>
          <a:xfrm>
            <a:off x="285720" y="1196752"/>
            <a:ext cx="8474576" cy="566124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500" dirty="0"/>
              <a:t>package pk04_</a:t>
            </a:r>
            <a:r>
              <a:rPr lang="ko-KR" altLang="en-US" sz="1500" dirty="0"/>
              <a:t>1</a:t>
            </a:r>
            <a:r>
              <a:rPr lang="en-US" altLang="ko-KR" sz="1500" dirty="0"/>
              <a:t>;</a:t>
            </a:r>
          </a:p>
          <a:p>
            <a:pPr lvl="0">
              <a:defRPr lang="ko-KR" altLang="en-US"/>
            </a:pPr>
            <a:endParaRPr lang="en-US" altLang="ko-KR" sz="1500" dirty="0"/>
          </a:p>
          <a:p>
            <a:pPr lvl="0">
              <a:defRPr lang="ko-KR" altLang="en-US"/>
            </a:pPr>
            <a:r>
              <a:rPr lang="ko-KR" altLang="ko-KR" sz="1500" dirty="0" err="1"/>
              <a:t>import</a:t>
            </a:r>
            <a:r>
              <a:rPr lang="ko-KR" altLang="ko-KR" sz="1500" dirty="0"/>
              <a:t> </a:t>
            </a:r>
            <a:r>
              <a:rPr lang="ko-KR" altLang="ko-KR" sz="1500" dirty="0" err="1"/>
              <a:t>java.io.BufferedReader</a:t>
            </a:r>
            <a:r>
              <a:rPr lang="ko-KR" altLang="ko-KR" sz="1500" dirty="0"/>
              <a:t>;</a:t>
            </a:r>
          </a:p>
          <a:p>
            <a:pPr lvl="0">
              <a:defRPr lang="ko-KR" altLang="en-US"/>
            </a:pPr>
            <a:r>
              <a:rPr lang="ko-KR" altLang="ko-KR" sz="1500" dirty="0" err="1"/>
              <a:t>import</a:t>
            </a:r>
            <a:r>
              <a:rPr lang="ko-KR" altLang="ko-KR" sz="1500" dirty="0"/>
              <a:t> </a:t>
            </a:r>
            <a:r>
              <a:rPr lang="ko-KR" altLang="ko-KR" sz="1500" dirty="0" err="1"/>
              <a:t>java.io.IOException</a:t>
            </a:r>
            <a:r>
              <a:rPr lang="ko-KR" altLang="ko-KR" sz="1500" dirty="0"/>
              <a:t>;</a:t>
            </a:r>
          </a:p>
          <a:p>
            <a:pPr lvl="0">
              <a:defRPr lang="ko-KR" altLang="en-US"/>
            </a:pPr>
            <a:r>
              <a:rPr lang="ko-KR" altLang="ko-KR" sz="1500" dirty="0" err="1"/>
              <a:t>import</a:t>
            </a:r>
            <a:r>
              <a:rPr lang="ko-KR" altLang="ko-KR" sz="1500" dirty="0"/>
              <a:t> </a:t>
            </a:r>
            <a:r>
              <a:rPr lang="ko-KR" altLang="ko-KR" sz="1500" dirty="0" err="1"/>
              <a:t>java.io.InputStreamReader</a:t>
            </a:r>
            <a:r>
              <a:rPr lang="ko-KR" altLang="ko-KR" sz="1500" dirty="0"/>
              <a:t>;</a:t>
            </a:r>
          </a:p>
          <a:p>
            <a:pPr lvl="0">
              <a:defRPr lang="ko-KR" altLang="en-US"/>
            </a:pPr>
            <a:endParaRPr lang="ko-KR" altLang="ko-KR" sz="1500" dirty="0"/>
          </a:p>
          <a:p>
            <a:pPr lvl="0">
              <a:defRPr lang="ko-KR" altLang="en-US"/>
            </a:pPr>
            <a:r>
              <a:rPr lang="ko-KR" altLang="ko-KR" sz="1500" dirty="0" err="1"/>
              <a:t>public</a:t>
            </a:r>
            <a:r>
              <a:rPr lang="ko-KR" altLang="ko-KR" sz="1500" dirty="0"/>
              <a:t> </a:t>
            </a:r>
            <a:r>
              <a:rPr lang="ko-KR" altLang="ko-KR" sz="1500" dirty="0" err="1"/>
              <a:t>class</a:t>
            </a:r>
            <a:r>
              <a:rPr lang="ko-KR" altLang="ko-KR" sz="1500" dirty="0"/>
              <a:t> Sample</a:t>
            </a:r>
            <a:r>
              <a:rPr lang="ko-KR" altLang="en-US" sz="1500" dirty="0"/>
              <a:t>5</a:t>
            </a:r>
            <a:r>
              <a:rPr lang="ko-KR" altLang="ko-KR" sz="1500" dirty="0"/>
              <a:t> {</a:t>
            </a:r>
          </a:p>
          <a:p>
            <a:pPr lvl="0">
              <a:defRPr lang="ko-KR" altLang="en-US"/>
            </a:pPr>
            <a:endParaRPr lang="ko-KR" altLang="ko-KR" sz="1500" dirty="0"/>
          </a:p>
          <a:p>
            <a:pPr lvl="0">
              <a:defRPr lang="ko-KR" altLang="en-US"/>
            </a:pPr>
            <a:r>
              <a:rPr lang="ko-KR" altLang="en-US" sz="1500" dirty="0"/>
              <a:t>	</a:t>
            </a:r>
            <a:r>
              <a:rPr lang="ko-KR" altLang="ko-KR" sz="1500" dirty="0" err="1"/>
              <a:t>public</a:t>
            </a:r>
            <a:r>
              <a:rPr lang="ko-KR" altLang="ko-KR" sz="1500" dirty="0"/>
              <a:t> </a:t>
            </a:r>
            <a:r>
              <a:rPr lang="ko-KR" altLang="ko-KR" sz="1500" dirty="0" err="1"/>
              <a:t>static</a:t>
            </a:r>
            <a:r>
              <a:rPr lang="ko-KR" altLang="ko-KR" sz="1500" dirty="0"/>
              <a:t> </a:t>
            </a:r>
            <a:r>
              <a:rPr lang="ko-KR" altLang="ko-KR" sz="1500" dirty="0" err="1"/>
              <a:t>void</a:t>
            </a:r>
            <a:r>
              <a:rPr lang="ko-KR" altLang="ko-KR" sz="1500" dirty="0"/>
              <a:t> </a:t>
            </a:r>
            <a:r>
              <a:rPr lang="ko-KR" altLang="ko-KR" sz="1500" dirty="0" err="1"/>
              <a:t>main</a:t>
            </a:r>
            <a:r>
              <a:rPr lang="ko-KR" altLang="ko-KR" sz="1500" dirty="0"/>
              <a:t>(</a:t>
            </a:r>
            <a:r>
              <a:rPr lang="ko-KR" altLang="ko-KR" sz="1500" dirty="0" err="1"/>
              <a:t>String</a:t>
            </a:r>
            <a:r>
              <a:rPr lang="ko-KR" altLang="ko-KR" sz="1500" dirty="0"/>
              <a:t>[] </a:t>
            </a:r>
            <a:r>
              <a:rPr lang="ko-KR" altLang="ko-KR" sz="1500" dirty="0" err="1"/>
              <a:t>args</a:t>
            </a:r>
            <a:r>
              <a:rPr lang="ko-KR" altLang="ko-KR" sz="1500" dirty="0"/>
              <a:t>) {</a:t>
            </a:r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r>
              <a:rPr lang="ko-KR" altLang="ko-KR" sz="1500" dirty="0" err="1"/>
              <a:t>System.out.println</a:t>
            </a:r>
            <a:r>
              <a:rPr lang="ko-KR" altLang="ko-KR" sz="1500" dirty="0"/>
              <a:t>("문자열을 입력 하세요");</a:t>
            </a:r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r>
              <a:rPr lang="ko-KR" altLang="ko-KR" sz="1400" dirty="0" err="1"/>
              <a:t>BufferedReader</a:t>
            </a:r>
            <a:r>
              <a:rPr lang="ko-KR" altLang="ko-KR" sz="1400" dirty="0"/>
              <a:t> </a:t>
            </a:r>
            <a:r>
              <a:rPr lang="ko-KR" altLang="ko-KR" sz="1400" dirty="0" err="1"/>
              <a:t>br</a:t>
            </a:r>
            <a:r>
              <a:rPr lang="ko-KR" altLang="ko-KR" sz="1400" dirty="0"/>
              <a:t> = </a:t>
            </a:r>
            <a:r>
              <a:rPr lang="ko-KR" altLang="ko-KR" sz="1400" dirty="0" err="1"/>
              <a:t>new</a:t>
            </a:r>
            <a:r>
              <a:rPr lang="ko-KR" altLang="ko-KR" sz="1400" dirty="0"/>
              <a:t> </a:t>
            </a:r>
            <a:r>
              <a:rPr lang="ko-KR" altLang="ko-KR" sz="1400" dirty="0" err="1"/>
              <a:t>BufferedReader</a:t>
            </a:r>
            <a:r>
              <a:rPr lang="ko-KR" altLang="ko-KR" sz="1400" dirty="0"/>
              <a:t>(</a:t>
            </a:r>
            <a:r>
              <a:rPr lang="ko-KR" altLang="ko-KR" sz="1400" dirty="0" err="1"/>
              <a:t>new</a:t>
            </a:r>
            <a:r>
              <a:rPr lang="ko-KR" altLang="ko-KR" sz="1400" dirty="0"/>
              <a:t> </a:t>
            </a:r>
            <a:r>
              <a:rPr lang="ko-KR" altLang="ko-KR" sz="1400" dirty="0" err="1"/>
              <a:t>InputStreamReader</a:t>
            </a:r>
            <a:r>
              <a:rPr lang="ko-KR" altLang="ko-KR" sz="1400" dirty="0"/>
              <a:t>(</a:t>
            </a:r>
            <a:r>
              <a:rPr lang="ko-KR" altLang="ko-KR" sz="1400" dirty="0" err="1"/>
              <a:t>System.in</a:t>
            </a:r>
            <a:r>
              <a:rPr lang="ko-KR" altLang="ko-KR" sz="1400" dirty="0"/>
              <a:t>));</a:t>
            </a:r>
            <a:endParaRPr lang="ko-KR" altLang="ko-KR" sz="1500" dirty="0"/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r>
              <a:rPr lang="ko-KR" altLang="ko-KR" sz="1500" dirty="0" err="1"/>
              <a:t>String</a:t>
            </a:r>
            <a:r>
              <a:rPr lang="ko-KR" altLang="ko-KR" sz="1500" dirty="0"/>
              <a:t> </a:t>
            </a:r>
            <a:r>
              <a:rPr lang="ko-KR" altLang="ko-KR" sz="1500" dirty="0" err="1"/>
              <a:t>str</a:t>
            </a:r>
            <a:r>
              <a:rPr lang="ko-KR" altLang="ko-KR" sz="1500" dirty="0"/>
              <a:t> = "";</a:t>
            </a:r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r>
              <a:rPr lang="ko-KR" altLang="ko-KR" sz="1500" dirty="0" err="1"/>
              <a:t>try</a:t>
            </a:r>
            <a:r>
              <a:rPr lang="ko-KR" altLang="ko-KR" sz="1500" dirty="0"/>
              <a:t> {</a:t>
            </a:r>
          </a:p>
          <a:p>
            <a:pPr lvl="0">
              <a:defRPr lang="ko-KR" altLang="en-US"/>
            </a:pPr>
            <a:r>
              <a:rPr lang="ko-KR" altLang="ko-KR" sz="1500" dirty="0"/>
              <a:t>			</a:t>
            </a:r>
            <a:r>
              <a:rPr lang="ko-KR" altLang="ko-KR" sz="1500" dirty="0" err="1"/>
              <a:t>str</a:t>
            </a:r>
            <a:r>
              <a:rPr lang="ko-KR" altLang="ko-KR" sz="1500" dirty="0"/>
              <a:t> = </a:t>
            </a:r>
            <a:r>
              <a:rPr lang="ko-KR" altLang="ko-KR" sz="1500" dirty="0" err="1"/>
              <a:t>br.readLine</a:t>
            </a:r>
            <a:r>
              <a:rPr lang="ko-KR" altLang="ko-KR" sz="1500" dirty="0"/>
              <a:t>();</a:t>
            </a:r>
          </a:p>
          <a:p>
            <a:pPr lvl="0">
              <a:defRPr lang="ko-KR" altLang="en-US"/>
            </a:pPr>
            <a:r>
              <a:rPr lang="ko-KR" altLang="ko-KR" sz="1500" dirty="0"/>
              <a:t>		} </a:t>
            </a:r>
            <a:r>
              <a:rPr lang="ko-KR" altLang="ko-KR" sz="1500" dirty="0" err="1"/>
              <a:t>catch</a:t>
            </a:r>
            <a:r>
              <a:rPr lang="ko-KR" altLang="ko-KR" sz="1500" dirty="0"/>
              <a:t> (</a:t>
            </a:r>
            <a:r>
              <a:rPr lang="ko-KR" altLang="ko-KR" sz="1500" dirty="0" err="1"/>
              <a:t>IOException</a:t>
            </a:r>
            <a:r>
              <a:rPr lang="ko-KR" altLang="ko-KR" sz="1500" dirty="0"/>
              <a:t> </a:t>
            </a:r>
            <a:r>
              <a:rPr lang="ko-KR" altLang="ko-KR" sz="1500" dirty="0" err="1"/>
              <a:t>e</a:t>
            </a:r>
            <a:r>
              <a:rPr lang="ko-KR" altLang="ko-KR" sz="1500" dirty="0"/>
              <a:t>) {</a:t>
            </a:r>
          </a:p>
          <a:p>
            <a:pPr lvl="0">
              <a:defRPr lang="ko-KR" altLang="en-US"/>
            </a:pPr>
            <a:r>
              <a:rPr lang="ko-KR" altLang="ko-KR" sz="1500" dirty="0"/>
              <a:t>			</a:t>
            </a:r>
            <a:r>
              <a:rPr lang="ko-KR" altLang="ko-KR" sz="1500" dirty="0" err="1"/>
              <a:t>e.printStackTrace</a:t>
            </a:r>
            <a:r>
              <a:rPr lang="ko-KR" altLang="ko-KR" sz="1500" dirty="0"/>
              <a:t>();</a:t>
            </a:r>
          </a:p>
          <a:p>
            <a:pPr lvl="0">
              <a:defRPr lang="ko-KR" altLang="en-US"/>
            </a:pPr>
            <a:r>
              <a:rPr lang="ko-KR" altLang="ko-KR" sz="1500" dirty="0"/>
              <a:t>		}</a:t>
            </a:r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endParaRPr lang="en-US" altLang="ko-KR" sz="1500" dirty="0" smtClean="0"/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number = </a:t>
            </a:r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str</a:t>
            </a:r>
            <a:r>
              <a:rPr lang="en-US" altLang="ko-KR" sz="1500" dirty="0" smtClean="0"/>
              <a:t>);</a:t>
            </a:r>
          </a:p>
          <a:p>
            <a:pPr lvl="0">
              <a:defRPr lang="ko-KR" altLang="en-US"/>
            </a:pPr>
            <a:endParaRPr lang="ko-KR" altLang="ko-KR" sz="1500" dirty="0"/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r>
              <a:rPr lang="ko-KR" altLang="ko-KR" sz="1500" dirty="0" err="1"/>
              <a:t>System.out.println</a:t>
            </a:r>
            <a:r>
              <a:rPr lang="ko-KR" altLang="ko-KR" sz="1500" dirty="0"/>
              <a:t>(</a:t>
            </a:r>
            <a:r>
              <a:rPr lang="ko-KR" altLang="ko-KR" sz="1500" dirty="0" err="1"/>
              <a:t>number</a:t>
            </a:r>
            <a:r>
              <a:rPr lang="ko-KR" altLang="ko-KR" sz="1500" dirty="0"/>
              <a:t> + " (이)가 입력 되었습니다.");</a:t>
            </a:r>
          </a:p>
          <a:p>
            <a:pPr lvl="0">
              <a:defRPr lang="ko-KR" altLang="en-US"/>
            </a:pPr>
            <a:r>
              <a:rPr lang="ko-KR" altLang="ko-KR" sz="1500" dirty="0"/>
              <a:t>	}</a:t>
            </a:r>
          </a:p>
          <a:p>
            <a:pPr lvl="0">
              <a:defRPr lang="ko-KR" altLang="en-US"/>
            </a:pPr>
            <a:r>
              <a:rPr lang="ko-KR" altLang="ko-KR" sz="1500" dirty="0"/>
              <a:t>}</a:t>
            </a:r>
          </a:p>
          <a:p>
            <a:pPr lvl="0">
              <a:defRPr lang="ko-KR" altLang="en-US"/>
            </a:pPr>
            <a:endParaRPr lang="ko-KR" altLang="ko-KR"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 리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4370436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2" name="Line 3"/>
          <p:cNvSpPr>
            <a:spLocks noChangeShapeType="1"/>
          </p:cNvSpPr>
          <p:nvPr/>
        </p:nvSpPr>
        <p:spPr>
          <a:xfrm>
            <a:off x="2360613" y="5159375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2120900" y="3827512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8868" y="2827338"/>
              <a:ext cx="357791" cy="461665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 dirty="0" smtClean="0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  <a:endParaRPr lang="en-US" altLang="ko-KR" sz="2400" b="1" dirty="0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grpSp>
        <p:nvGrpSpPr>
          <p:cNvPr id="4" name="그룹 59"/>
          <p:cNvGrpSpPr/>
          <p:nvPr/>
        </p:nvGrpSpPr>
        <p:grpSpPr>
          <a:xfrm>
            <a:off x="2120900" y="4591050"/>
            <a:ext cx="609600" cy="609600"/>
            <a:chOff x="2133600" y="4591050"/>
            <a:chExt cx="609600" cy="609600"/>
          </a:xfrm>
        </p:grpSpPr>
        <p:grpSp>
          <p:nvGrpSpPr>
            <p:cNvPr id="5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78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77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44182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자동형변환</a:t>
            </a:r>
            <a:r>
              <a:rPr lang="en-US" altLang="ko-KR" sz="3200" b="1">
                <a:latin typeface="HY강B"/>
                <a:ea typeface="HY강B"/>
              </a:rPr>
              <a:t>(promotion)</a:t>
            </a:r>
          </a:p>
        </p:txBody>
      </p:sp>
      <p:grpSp>
        <p:nvGrpSpPr>
          <p:cNvPr id="6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7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2" y="948"/>
                <a:ext cx="22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4" y="1236"/>
              <a:ext cx="228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3362325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8" name="Group 43"/>
          <p:cNvGrpSpPr/>
          <p:nvPr/>
        </p:nvGrpSpPr>
        <p:grpSpPr>
          <a:xfrm>
            <a:off x="2120900" y="2819400"/>
            <a:ext cx="609600" cy="609600"/>
            <a:chOff x="1248" y="1200"/>
            <a:chExt cx="384" cy="384"/>
          </a:xfrm>
        </p:grpSpPr>
        <p:grpSp>
          <p:nvGrpSpPr>
            <p:cNvPr id="9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2" y="948"/>
                <a:ext cx="22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4" y="1236"/>
              <a:ext cx="228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 dirty="0" smtClean="0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  <a:endParaRPr lang="en-US" altLang="ko-KR" sz="2400" b="1" dirty="0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3833862"/>
            <a:ext cx="4679950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 dirty="0" err="1">
                <a:latin typeface="HY강B"/>
                <a:ea typeface="HY강B"/>
              </a:rPr>
              <a:t>문자데이타</a:t>
            </a:r>
            <a:r>
              <a:rPr lang="ko-KR" altLang="en-US" sz="3200" b="1" dirty="0">
                <a:latin typeface="HY강B"/>
                <a:ea typeface="HY강B"/>
              </a:rPr>
              <a:t> 타입</a:t>
            </a:r>
            <a:endParaRPr lang="en-US" altLang="ko-KR" sz="3200" b="1" dirty="0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285115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boolean </a:t>
            </a:r>
            <a:r>
              <a:rPr lang="ko-KR" altLang="en-US" sz="3200" b="1">
                <a:latin typeface="HY강B"/>
                <a:ea typeface="HY강B"/>
              </a:rPr>
              <a:t>데이터 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8" name="Text Box 58"/>
          <p:cNvSpPr txBox="1">
            <a:spLocks noChangeArrowheads="1"/>
          </p:cNvSpPr>
          <p:nvPr/>
        </p:nvSpPr>
        <p:spPr>
          <a:xfrm>
            <a:off x="2821008" y="46482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reference </a:t>
            </a:r>
            <a:r>
              <a:rPr lang="ko-KR" altLang="en-US" sz="3200" b="1">
                <a:latin typeface="HY강B"/>
                <a:ea typeface="HY강B"/>
              </a:rPr>
              <a:t>데이터 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68613" name="Line 3"/>
          <p:cNvSpPr>
            <a:spLocks noChangeShapeType="1"/>
          </p:cNvSpPr>
          <p:nvPr/>
        </p:nvSpPr>
        <p:spPr>
          <a:xfrm>
            <a:off x="2375273" y="592757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14" name="그룹 59"/>
          <p:cNvGrpSpPr/>
          <p:nvPr/>
        </p:nvGrpSpPr>
        <p:grpSpPr>
          <a:xfrm>
            <a:off x="2135560" y="5359251"/>
            <a:ext cx="609600" cy="609600"/>
            <a:chOff x="2133600" y="4591050"/>
            <a:chExt cx="609600" cy="609600"/>
          </a:xfrm>
        </p:grpSpPr>
        <p:grpSp>
          <p:nvGrpSpPr>
            <p:cNvPr id="68615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68616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7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8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9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0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1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2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3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4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25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2656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ko-KR" altLang="en-US" sz="2400" b="1">
                  <a:solidFill>
                    <a:srgbClr val="000000"/>
                  </a:solidFill>
                  <a:latin typeface="굴림"/>
                  <a:ea typeface="굴림"/>
                </a:rPr>
                <a:t>5</a:t>
              </a:r>
            </a:p>
          </p:txBody>
        </p:sp>
      </p:grpSp>
      <p:sp>
        <p:nvSpPr>
          <p:cNvPr id="68626" name="Text Box 58"/>
          <p:cNvSpPr txBox="1">
            <a:spLocks noChangeArrowheads="1"/>
          </p:cNvSpPr>
          <p:nvPr/>
        </p:nvSpPr>
        <p:spPr>
          <a:xfrm>
            <a:off x="2835668" y="5416401"/>
            <a:ext cx="4608512" cy="57711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키보드로 입력받아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  <p:bldP spid="118" grpId="4"/>
      <p:bldP spid="68626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2913"/>
            <a:ext cx="8643998" cy="70007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자동형변환</a:t>
            </a:r>
            <a:r>
              <a:rPr lang="en-US" altLang="ko-KR"/>
              <a:t>(promotion)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연산식에 여러가지 데이터 타입이 섞여 있을 경우 프로그래머가 인위적으로 타입을 바꾸지 않아도 프로그램에서 자동적으로 데이터 타입을 맞추어 계산한다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이렇게 자동적으로 데이터 타입을 맞추어 계산하는 것을 프로모션</a:t>
            </a:r>
            <a:r>
              <a:rPr lang="en-US" altLang="ko-KR" sz="2800"/>
              <a:t>(promotion)</a:t>
            </a:r>
            <a:r>
              <a:rPr lang="ko-KR" altLang="en-US" sz="2800"/>
              <a:t>이라고</a:t>
            </a:r>
            <a:r>
              <a:rPr lang="en-US" altLang="ko-KR" sz="2800"/>
              <a:t> </a:t>
            </a:r>
            <a:r>
              <a:rPr lang="ko-KR" altLang="en-US" sz="2800"/>
              <a:t>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프로모션</a:t>
            </a:r>
            <a:r>
              <a:rPr lang="en-US" altLang="ko-KR" sz="2800"/>
              <a:t>(promotion)</a:t>
            </a:r>
            <a:r>
              <a:rPr lang="ko-KR" altLang="en-US" sz="2800"/>
              <a:t>할 경우에는 더 큰 데이터 타입으로 통합되어 연산식이 수행된다</a:t>
            </a:r>
            <a:r>
              <a:rPr lang="en-US" altLang="ko-KR" sz="2800"/>
              <a:t>. </a:t>
            </a:r>
            <a:r>
              <a:rPr lang="ko-KR" altLang="en-US" sz="2800"/>
              <a:t>예를</a:t>
            </a:r>
            <a:r>
              <a:rPr lang="en-US" altLang="ko-KR" sz="2800"/>
              <a:t> </a:t>
            </a:r>
            <a:r>
              <a:rPr lang="ko-KR" altLang="en-US" sz="2800"/>
              <a:t>들어 </a:t>
            </a:r>
            <a:r>
              <a:rPr lang="en-US" altLang="ko-KR" sz="2800"/>
              <a:t>1.0 + 2</a:t>
            </a:r>
            <a:r>
              <a:rPr lang="ko-KR" altLang="en-US" sz="2800"/>
              <a:t>는 </a:t>
            </a:r>
            <a:r>
              <a:rPr lang="en-US" altLang="ko-KR" sz="2800"/>
              <a:t>1.0 + 2.0</a:t>
            </a:r>
            <a:r>
              <a:rPr lang="ko-KR" altLang="en-US" sz="2800"/>
              <a:t>으로 계산되어진다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자동 형변환 예제를 이클립스에서 수행해보자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/>
              <a:t>package pk04_1;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public class ProTest {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/>
              <a:t>		int aVar=10;</a:t>
            </a:r>
          </a:p>
          <a:p>
            <a:pPr lvl="0">
              <a:defRPr lang="ko-KR" altLang="en-US"/>
            </a:pPr>
            <a:r>
              <a:rPr lang="en-US" altLang="ko-KR"/>
              <a:t>		float bVar=10.5f;</a:t>
            </a:r>
          </a:p>
          <a:p>
            <a:pPr lvl="0">
              <a:defRPr lang="ko-KR" altLang="en-US"/>
            </a:pPr>
            <a:r>
              <a:rPr lang="en-US" altLang="ko-KR"/>
              <a:t>		</a:t>
            </a:r>
          </a:p>
          <a:p>
            <a:pPr lvl="0">
              <a:defRPr lang="ko-KR" altLang="en-US"/>
            </a:pPr>
            <a:r>
              <a:rPr lang="en-US" altLang="ko-KR"/>
              <a:t>		System.out.println("aVar * bVar</a:t>
            </a:r>
            <a:r>
              <a:rPr lang="ko-KR" altLang="en-US"/>
              <a:t>의 연산결과  </a:t>
            </a:r>
            <a:r>
              <a:rPr lang="en-US" altLang="ko-KR"/>
              <a:t>: "+ aVar*bVar);</a:t>
            </a:r>
          </a:p>
          <a:p>
            <a:pPr lvl="0">
              <a:defRPr lang="ko-KR" altLang="en-US"/>
            </a:pPr>
            <a:r>
              <a:rPr lang="en-US" altLang="ko-KR"/>
              <a:t>	}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4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034" y="2357430"/>
            <a:ext cx="7834313" cy="41021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[ExJava4-1]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71538" y="3714752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0232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86446" y="4786322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500042"/>
            <a:ext cx="5314948" cy="609230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1472" y="1500174"/>
            <a:ext cx="7545409" cy="4837915"/>
            <a:chOff x="571472" y="1500174"/>
            <a:chExt cx="7545409" cy="483791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1472" y="1500174"/>
              <a:ext cx="7545409" cy="4837915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785918" y="3429000"/>
              <a:ext cx="5214974" cy="928694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765</Words>
  <Application>Microsoft Office PowerPoint</Application>
  <PresentationFormat>화면 슬라이드 쇼(4:3)</PresentationFormat>
  <Paragraphs>191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Adobe Fan Heiti Std B</vt:lpstr>
      <vt:lpstr>HY강B</vt:lpstr>
      <vt:lpstr>HY울릉도B</vt:lpstr>
      <vt:lpstr>HY중고딕</vt:lpstr>
      <vt:lpstr>굴림</vt:lpstr>
      <vt:lpstr>돋움</vt:lpstr>
      <vt:lpstr>함초롬돋움</vt:lpstr>
      <vt:lpstr>Arial</vt:lpstr>
      <vt:lpstr>Tahoma</vt:lpstr>
      <vt:lpstr>Wingdings</vt:lpstr>
      <vt:lpstr>미래</vt:lpstr>
      <vt:lpstr>Java Programming</vt:lpstr>
      <vt:lpstr>4장. 자바의 데이터 타입2</vt:lpstr>
      <vt:lpstr>목  차</vt:lpstr>
      <vt:lpstr>1. 자동형변환(promotion)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boolean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문자데이타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String 데이터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 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227</cp:revision>
  <dcterms:created xsi:type="dcterms:W3CDTF">2013-12-31T15:36:04Z</dcterms:created>
  <dcterms:modified xsi:type="dcterms:W3CDTF">2018-08-16T08:54:14Z</dcterms:modified>
  <cp:version>0906.0100.01</cp:version>
</cp:coreProperties>
</file>